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74"/>
  </p:notesMasterIdLst>
  <p:sldIdLst>
    <p:sldId id="256" r:id="rId2"/>
    <p:sldId id="257" r:id="rId3"/>
    <p:sldId id="258" r:id="rId4"/>
    <p:sldId id="259" r:id="rId5"/>
    <p:sldId id="260" r:id="rId6"/>
    <p:sldId id="261" r:id="rId7"/>
    <p:sldId id="263" r:id="rId8"/>
    <p:sldId id="264" r:id="rId9"/>
    <p:sldId id="265" r:id="rId10"/>
    <p:sldId id="266" r:id="rId11"/>
    <p:sldId id="267" r:id="rId12"/>
    <p:sldId id="269" r:id="rId13"/>
    <p:sldId id="271" r:id="rId14"/>
    <p:sldId id="273" r:id="rId15"/>
    <p:sldId id="274" r:id="rId16"/>
    <p:sldId id="276" r:id="rId17"/>
    <p:sldId id="277" r:id="rId18"/>
    <p:sldId id="278" r:id="rId19"/>
    <p:sldId id="279" r:id="rId20"/>
    <p:sldId id="281" r:id="rId21"/>
    <p:sldId id="282" r:id="rId22"/>
    <p:sldId id="283" r:id="rId23"/>
    <p:sldId id="285" r:id="rId24"/>
    <p:sldId id="287" r:id="rId25"/>
    <p:sldId id="288" r:id="rId26"/>
    <p:sldId id="290" r:id="rId27"/>
    <p:sldId id="291" r:id="rId28"/>
    <p:sldId id="385" r:id="rId29"/>
    <p:sldId id="292" r:id="rId30"/>
    <p:sldId id="297" r:id="rId31"/>
    <p:sldId id="293" r:id="rId32"/>
    <p:sldId id="294" r:id="rId33"/>
    <p:sldId id="295" r:id="rId34"/>
    <p:sldId id="296" r:id="rId35"/>
    <p:sldId id="298" r:id="rId36"/>
    <p:sldId id="299" r:id="rId37"/>
    <p:sldId id="300" r:id="rId38"/>
    <p:sldId id="301" r:id="rId39"/>
    <p:sldId id="302" r:id="rId40"/>
    <p:sldId id="303" r:id="rId41"/>
    <p:sldId id="304" r:id="rId42"/>
    <p:sldId id="305" r:id="rId43"/>
    <p:sldId id="383" r:id="rId44"/>
    <p:sldId id="354" r:id="rId45"/>
    <p:sldId id="355" r:id="rId46"/>
    <p:sldId id="356" r:id="rId47"/>
    <p:sldId id="357" r:id="rId48"/>
    <p:sldId id="358" r:id="rId49"/>
    <p:sldId id="359" r:id="rId50"/>
    <p:sldId id="360" r:id="rId51"/>
    <p:sldId id="361" r:id="rId52"/>
    <p:sldId id="362" r:id="rId53"/>
    <p:sldId id="363" r:id="rId54"/>
    <p:sldId id="364" r:id="rId55"/>
    <p:sldId id="365" r:id="rId56"/>
    <p:sldId id="366" r:id="rId57"/>
    <p:sldId id="367" r:id="rId58"/>
    <p:sldId id="368" r:id="rId59"/>
    <p:sldId id="369" r:id="rId60"/>
    <p:sldId id="370" r:id="rId61"/>
    <p:sldId id="386" r:id="rId62"/>
    <p:sldId id="372" r:id="rId63"/>
    <p:sldId id="373" r:id="rId64"/>
    <p:sldId id="374" r:id="rId65"/>
    <p:sldId id="375" r:id="rId66"/>
    <p:sldId id="376" r:id="rId67"/>
    <p:sldId id="377" r:id="rId68"/>
    <p:sldId id="378" r:id="rId69"/>
    <p:sldId id="379" r:id="rId70"/>
    <p:sldId id="380" r:id="rId71"/>
    <p:sldId id="381" r:id="rId72"/>
    <p:sldId id="382"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snapToGrid="0">
      <p:cViewPr varScale="1">
        <p:scale>
          <a:sx n="60" d="100"/>
          <a:sy n="60" d="100"/>
        </p:scale>
        <p:origin x="496" y="5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CF4F4-90D4-482F-822E-EA87C98EEFB0}" type="datetimeFigureOut">
              <a:rPr lang="de-DE" smtClean="0"/>
              <a:t>08.02.2022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CF8A9-7B7C-4F18-9337-A98EB961D7B2}" type="slidenum">
              <a:rPr lang="de-DE" smtClean="0"/>
              <a:t>‹#›</a:t>
            </a:fld>
            <a:endParaRPr lang="de-DE"/>
          </a:p>
        </p:txBody>
      </p:sp>
    </p:spTree>
    <p:extLst>
      <p:ext uri="{BB962C8B-B14F-4D97-AF65-F5344CB8AC3E}">
        <p14:creationId xmlns:p14="http://schemas.microsoft.com/office/powerpoint/2010/main" val="1534668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FCCF8A9-7B7C-4F18-9337-A98EB961D7B2}" type="slidenum">
              <a:rPr lang="de-DE" smtClean="0"/>
              <a:t>63</a:t>
            </a:fld>
            <a:endParaRPr lang="de-DE"/>
          </a:p>
        </p:txBody>
      </p:sp>
    </p:spTree>
    <p:extLst>
      <p:ext uri="{BB962C8B-B14F-4D97-AF65-F5344CB8AC3E}">
        <p14:creationId xmlns:p14="http://schemas.microsoft.com/office/powerpoint/2010/main" val="1672758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FCCF8A9-7B7C-4F18-9337-A98EB961D7B2}" type="slidenum">
              <a:rPr lang="de-DE" smtClean="0"/>
              <a:t>64</a:t>
            </a:fld>
            <a:endParaRPr lang="de-DE"/>
          </a:p>
        </p:txBody>
      </p:sp>
    </p:spTree>
    <p:extLst>
      <p:ext uri="{BB962C8B-B14F-4D97-AF65-F5344CB8AC3E}">
        <p14:creationId xmlns:p14="http://schemas.microsoft.com/office/powerpoint/2010/main" val="1930334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de-DE" smtClean="0"/>
              <a:t>Titelmasterformat durch Klicken bearbeiten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12C5289-4E76-43E2-96FC-5C91FBF80976}" type="datetimeFigureOut">
              <a:rPr lang="de-DE" smtClean="0"/>
              <a:t>08.02.2022</a:t>
            </a:fld>
            <a:endParaRPr lang="de-DE"/>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de-DE"/>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8A49F874-B6A7-43B1-94A4-ED986DE93522}" type="slidenum">
              <a:rPr lang="de-DE" smtClean="0"/>
              <a:t>‹#›</a:t>
            </a:fld>
            <a:endParaRPr lang="de-DE"/>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6379899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512C5289-4E76-43E2-96FC-5C91FBF80976}" type="datetimeFigureOut">
              <a:rPr lang="de-DE" smtClean="0"/>
              <a:t>08.02.2022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A49F874-B6A7-43B1-94A4-ED986DE93522}" type="slidenum">
              <a:rPr lang="de-DE" smtClean="0"/>
              <a:t>‹#›</a:t>
            </a:fld>
            <a:endParaRPr lang="de-DE"/>
          </a:p>
        </p:txBody>
      </p:sp>
    </p:spTree>
    <p:extLst>
      <p:ext uri="{BB962C8B-B14F-4D97-AF65-F5344CB8AC3E}">
        <p14:creationId xmlns:p14="http://schemas.microsoft.com/office/powerpoint/2010/main" val="42464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512C5289-4E76-43E2-96FC-5C91FBF80976}" type="datetimeFigureOut">
              <a:rPr lang="de-DE" smtClean="0"/>
              <a:t>08.02.2022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A49F874-B6A7-43B1-94A4-ED986DE93522}" type="slidenum">
              <a:rPr lang="de-DE" smtClean="0"/>
              <a:t>‹#›</a:t>
            </a:fld>
            <a:endParaRPr lang="de-DE"/>
          </a:p>
        </p:txBody>
      </p:sp>
    </p:spTree>
    <p:extLst>
      <p:ext uri="{BB962C8B-B14F-4D97-AF65-F5344CB8AC3E}">
        <p14:creationId xmlns:p14="http://schemas.microsoft.com/office/powerpoint/2010/main" val="129280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elfolie">
    <p:spTree>
      <p:nvGrpSpPr>
        <p:cNvPr id="1" name=""/>
        <p:cNvGrpSpPr/>
        <p:nvPr/>
      </p:nvGrpSpPr>
      <p:grpSpPr>
        <a:xfrm>
          <a:off x="0" y="0"/>
          <a:ext cx="0" cy="0"/>
          <a:chOff x="0" y="0"/>
          <a:chExt cx="0" cy="0"/>
        </a:xfrm>
      </p:grpSpPr>
      <p:sp>
        <p:nvSpPr>
          <p:cNvPr id="9" name="Bildplatzhalter 8"/>
          <p:cNvSpPr>
            <a:spLocks noGrp="1"/>
          </p:cNvSpPr>
          <p:nvPr>
            <p:ph type="pic" sz="quarter" idx="13"/>
          </p:nvPr>
        </p:nvSpPr>
        <p:spPr bwMode="auto">
          <a:xfrm>
            <a:off x="0" y="2723950"/>
            <a:ext cx="12204000" cy="4140000"/>
          </a:xfrm>
        </p:spPr>
        <p:txBody>
          <a:bodyPr/>
          <a:lstStyle>
            <a:lvl1pPr marL="0" indent="0">
              <a:buNone/>
              <a:defRPr/>
            </a:lvl1pPr>
          </a:lstStyle>
          <a:p>
            <a:r>
              <a:rPr lang="de-DE" smtClean="0"/>
              <a:t>Bild durch Klicken auf Symbol hinzufügen</a:t>
            </a:r>
            <a:endParaRPr lang="de-AT" dirty="0"/>
          </a:p>
        </p:txBody>
      </p:sp>
      <p:sp>
        <p:nvSpPr>
          <p:cNvPr id="2" name="Titel 1"/>
          <p:cNvSpPr>
            <a:spLocks noGrp="1"/>
          </p:cNvSpPr>
          <p:nvPr>
            <p:ph type="ctrTitle"/>
          </p:nvPr>
        </p:nvSpPr>
        <p:spPr bwMode="white">
          <a:xfrm>
            <a:off x="407988" y="1549666"/>
            <a:ext cx="11376024" cy="612759"/>
          </a:xfrm>
        </p:spPr>
        <p:txBody>
          <a:bodyPr anchor="b">
            <a:noAutofit/>
          </a:bodyPr>
          <a:lstStyle>
            <a:lvl1pPr algn="l">
              <a:defRPr sz="3200">
                <a:solidFill>
                  <a:schemeClr val="bg1"/>
                </a:solidFill>
              </a:defRPr>
            </a:lvl1pPr>
          </a:lstStyle>
          <a:p>
            <a:r>
              <a:rPr lang="de-DE" smtClean="0"/>
              <a:t>Titelmasterformat durch Klicken bearbeiten</a:t>
            </a:r>
            <a:endParaRPr lang="de-AT" dirty="0"/>
          </a:p>
        </p:txBody>
      </p:sp>
      <p:sp>
        <p:nvSpPr>
          <p:cNvPr id="3" name="Untertitel 2"/>
          <p:cNvSpPr>
            <a:spLocks noGrp="1"/>
          </p:cNvSpPr>
          <p:nvPr>
            <p:ph type="subTitle" idx="1"/>
          </p:nvPr>
        </p:nvSpPr>
        <p:spPr bwMode="white">
          <a:xfrm>
            <a:off x="407987" y="2257760"/>
            <a:ext cx="11376025" cy="293470"/>
          </a:xfrm>
        </p:spPr>
        <p:txBody>
          <a:bodyPr>
            <a:noAutofit/>
          </a:bodyPr>
          <a:lstStyle>
            <a:lvl1pPr marL="0" indent="0" algn="l">
              <a:buNone/>
              <a:defRPr sz="1800">
                <a:solidFill>
                  <a:schemeClr val="bg1"/>
                </a:solidFill>
                <a:latin typeface="Source Sans Pro Semibold" panose="020B06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AT" dirty="0"/>
          </a:p>
        </p:txBody>
      </p:sp>
    </p:spTree>
    <p:extLst>
      <p:ext uri="{BB962C8B-B14F-4D97-AF65-F5344CB8AC3E}">
        <p14:creationId xmlns:p14="http://schemas.microsoft.com/office/powerpoint/2010/main" val="160350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512C5289-4E76-43E2-96FC-5C91FBF80976}" type="datetimeFigureOut">
              <a:rPr lang="de-DE" smtClean="0"/>
              <a:t>08.02.2022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A49F874-B6A7-43B1-94A4-ED986DE93522}" type="slidenum">
              <a:rPr lang="de-DE" smtClean="0"/>
              <a:t>‹#›</a:t>
            </a:fld>
            <a:endParaRPr lang="de-DE"/>
          </a:p>
        </p:txBody>
      </p:sp>
    </p:spTree>
    <p:extLst>
      <p:ext uri="{BB962C8B-B14F-4D97-AF65-F5344CB8AC3E}">
        <p14:creationId xmlns:p14="http://schemas.microsoft.com/office/powerpoint/2010/main" val="412257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12C5289-4E76-43E2-96FC-5C91FBF80976}" type="datetimeFigureOut">
              <a:rPr lang="de-DE" smtClean="0"/>
              <a:t>08.02.2022</a:t>
            </a:fld>
            <a:endParaRPr lang="de-DE"/>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de-DE"/>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8A49F874-B6A7-43B1-94A4-ED986DE93522}" type="slidenum">
              <a:rPr lang="de-DE" smtClean="0"/>
              <a:t>‹#›</a:t>
            </a:fld>
            <a:endParaRPr lang="de-DE"/>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1314505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de-DE" smtClean="0"/>
              <a:t>Titelmasterformat durch Klicken bearbeiten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512C5289-4E76-43E2-96FC-5C91FBF80976}" type="datetimeFigureOut">
              <a:rPr lang="de-DE" smtClean="0"/>
              <a:t>08.02.2022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A49F874-B6A7-43B1-94A4-ED986DE93522}" type="slidenum">
              <a:rPr lang="de-DE" smtClean="0"/>
              <a:t>‹#›</a:t>
            </a:fld>
            <a:endParaRPr lang="de-DE"/>
          </a:p>
        </p:txBody>
      </p:sp>
    </p:spTree>
    <p:extLst>
      <p:ext uri="{BB962C8B-B14F-4D97-AF65-F5344CB8AC3E}">
        <p14:creationId xmlns:p14="http://schemas.microsoft.com/office/powerpoint/2010/main" val="4257956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512C5289-4E76-43E2-96FC-5C91FBF80976}" type="datetimeFigureOut">
              <a:rPr lang="de-DE" smtClean="0"/>
              <a:t>08.02.2022</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8A49F874-B6A7-43B1-94A4-ED986DE93522}" type="slidenum">
              <a:rPr lang="de-DE" smtClean="0"/>
              <a:t>‹#›</a:t>
            </a:fld>
            <a:endParaRPr lang="de-DE"/>
          </a:p>
        </p:txBody>
      </p:sp>
    </p:spTree>
    <p:extLst>
      <p:ext uri="{BB962C8B-B14F-4D97-AF65-F5344CB8AC3E}">
        <p14:creationId xmlns:p14="http://schemas.microsoft.com/office/powerpoint/2010/main" val="270971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512C5289-4E76-43E2-96FC-5C91FBF80976}" type="datetimeFigureOut">
              <a:rPr lang="de-DE" smtClean="0"/>
              <a:t>08.02.2022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8A49F874-B6A7-43B1-94A4-ED986DE93522}" type="slidenum">
              <a:rPr lang="de-DE" smtClean="0"/>
              <a:t>‹#›</a:t>
            </a:fld>
            <a:endParaRPr lang="de-DE"/>
          </a:p>
        </p:txBody>
      </p:sp>
    </p:spTree>
    <p:extLst>
      <p:ext uri="{BB962C8B-B14F-4D97-AF65-F5344CB8AC3E}">
        <p14:creationId xmlns:p14="http://schemas.microsoft.com/office/powerpoint/2010/main" val="2283789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2C5289-4E76-43E2-96FC-5C91FBF80976}" type="datetimeFigureOut">
              <a:rPr lang="de-DE" smtClean="0"/>
              <a:t>08.02.2022</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8A49F874-B6A7-43B1-94A4-ED986DE93522}" type="slidenum">
              <a:rPr lang="de-DE" smtClean="0"/>
              <a:t>‹#›</a:t>
            </a:fld>
            <a:endParaRPr lang="de-DE"/>
          </a:p>
        </p:txBody>
      </p:sp>
    </p:spTree>
    <p:extLst>
      <p:ext uri="{BB962C8B-B14F-4D97-AF65-F5344CB8AC3E}">
        <p14:creationId xmlns:p14="http://schemas.microsoft.com/office/powerpoint/2010/main" val="156925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de-DE" smtClean="0"/>
              <a:t>Titelmasterformat durch Klicken bearbeiten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12C5289-4E76-43E2-96FC-5C91FBF80976}" type="datetimeFigureOut">
              <a:rPr lang="de-DE" smtClean="0"/>
              <a:t>08.02.2022</a:t>
            </a:fld>
            <a:endParaRPr lang="de-DE"/>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de-DE"/>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A49F874-B6A7-43B1-94A4-ED986DE93522}" type="slidenum">
              <a:rPr lang="de-DE" smtClean="0"/>
              <a:t>‹#›</a:t>
            </a:fld>
            <a:endParaRPr lang="de-DE"/>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576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12C5289-4E76-43E2-96FC-5C91FBF80976}" type="datetimeFigureOut">
              <a:rPr lang="de-DE" smtClean="0"/>
              <a:t>08.02.2022</a:t>
            </a:fld>
            <a:endParaRPr lang="de-DE"/>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de-DE"/>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A49F874-B6A7-43B1-94A4-ED986DE93522}" type="slidenum">
              <a:rPr lang="de-DE" smtClean="0"/>
              <a:t>‹#›</a:t>
            </a:fld>
            <a:endParaRPr lang="de-DE"/>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99420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12C5289-4E76-43E2-96FC-5C91FBF80976}" type="datetimeFigureOut">
              <a:rPr lang="de-DE" smtClean="0"/>
              <a:t>08.02.2022</a:t>
            </a:fld>
            <a:endParaRPr lang="de-DE"/>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de-DE"/>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8A49F874-B6A7-43B1-94A4-ED986DE93522}" type="slidenum">
              <a:rPr lang="de-DE" smtClean="0"/>
              <a:t>‹#›</a:t>
            </a:fld>
            <a:endParaRPr lang="de-DE"/>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9916100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hyperlink" Target="http://www.jstor.org/stable/381994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princehamilton.blogspot.co.at/2009/06/what-is-african-literature.html"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doi-org.uaccess.univie.ac.at/10.1080/01434632.2014.90888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journals.aiac.org.au/index.php/alls" TargetMode="External"/><Relationship Id="rId5" Type="http://schemas.openxmlformats.org/officeDocument/2006/relationships/hyperlink" Target="http://www.journals.aiac.org.au/index.php/alls/article/view/2748" TargetMode="External"/><Relationship Id="rId4" Type="http://schemas.openxmlformats.org/officeDocument/2006/relationships/hyperlink" Target="http://www.chineseupress.com/english/e_search.asp?Mode=Simple&amp;BookName=The+China+Review&amp;x=32&amp;y=6"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www.romanistik.hhu.de/fileadmin/redaktion/Fakultaeten/Philosophische_Fakultaet/Romanistik/Professoren_Emeritiert/biopoetics-program_Budapest.pdf"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doi-org.uaccess.univie.ac.at/10.2989/16073614.2021.1934051"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doi-org.uaccess.univie.ac.at/10.1080/02500167.2012.717345" TargetMode="External"/><Relationship Id="rId7" Type="http://schemas.openxmlformats.org/officeDocument/2006/relationships/hyperlink" Target="https://www.researchgate.net/publication/314465054_Global_futures" TargetMode="External"/><Relationship Id="rId2" Type="http://schemas.openxmlformats.org/officeDocument/2006/relationships/hyperlink" Target="https://faculty.washington.edu/jmiyamot/p355/lec08-1.p355.spr14.pdf" TargetMode="External"/><Relationship Id="rId1" Type="http://schemas.openxmlformats.org/officeDocument/2006/relationships/slideLayout" Target="../slideLayouts/slideLayout2.xml"/><Relationship Id="rId6" Type="http://schemas.openxmlformats.org/officeDocument/2006/relationships/hyperlink" Target="https://doi-org.uaccess.univie.ac.at/10.1007/s11159-013-9396-7" TargetMode="External"/><Relationship Id="rId5" Type="http://schemas.openxmlformats.org/officeDocument/2006/relationships/hyperlink" Target="http://www.acalan.org/an/ouaplan.htm" TargetMode="External"/><Relationship Id="rId4" Type="http://schemas.openxmlformats.org/officeDocument/2006/relationships/hyperlink" Target="https://www.amazon.com/s/ref=dp_byline_sr_book_1?ie=UTF8&amp;text=Ebere+Onwudiwe&amp;search-alias=books&amp;field-author=Ebere+Onwudiwe&amp;sort=relevancerank"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doi.org/10.1353/sais.1987.0057" TargetMode="External"/><Relationship Id="rId2" Type="http://schemas.openxmlformats.org/officeDocument/2006/relationships/hyperlink" Target="https://doi-org.uaccess.univie.ac.at/10.1080/14747731.2019.1578533" TargetMode="External"/><Relationship Id="rId1" Type="http://schemas.openxmlformats.org/officeDocument/2006/relationships/slideLayout" Target="../slideLayouts/slideLayout2.xml"/><Relationship Id="rId4" Type="http://schemas.openxmlformats.org/officeDocument/2006/relationships/hyperlink" Target="https://en.wikipedia.org/wiki/LeftWord_Book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doi.org/10.2307/274158" TargetMode="External"/><Relationship Id="rId7" Type="http://schemas.openxmlformats.org/officeDocument/2006/relationships/hyperlink" Target="https://doi.org/10.3167/th.2017.6415305" TargetMode="External"/><Relationship Id="rId2" Type="http://schemas.openxmlformats.org/officeDocument/2006/relationships/hyperlink" Target="https://doi-org.uaccess.univie.ac.at/10.3167/th.2017.6415303" TargetMode="External"/><Relationship Id="rId1" Type="http://schemas.openxmlformats.org/officeDocument/2006/relationships/slideLayout" Target="../slideLayouts/slideLayout2.xml"/><Relationship Id="rId6" Type="http://schemas.openxmlformats.org/officeDocument/2006/relationships/hyperlink" Target="https://doi-org.uaccess.univie.ac.at/10.1080/01434632.2010.497216" TargetMode="External"/><Relationship Id="rId5" Type="http://schemas.openxmlformats.org/officeDocument/2006/relationships/hyperlink" Target="https://doi-org.uaccess.univie.ac.at/10.1080/03057070.2017.1298290" TargetMode="External"/><Relationship Id="rId4" Type="http://schemas.openxmlformats.org/officeDocument/2006/relationships/hyperlink" Target="https://doi.org/10.1177/0015732521995171" TargetMode="External"/></Relationships>
</file>

<file path=ppt/slides/_rels/slide71.xml.rels><?xml version="1.0" encoding="UTF-8" standalone="yes"?>
<Relationships xmlns="http://schemas.openxmlformats.org/package/2006/relationships"><Relationship Id="rId2" Type="http://schemas.openxmlformats.org/officeDocument/2006/relationships/hyperlink" Target="http://digitalcommons.macalester.edu/macintl/vol14/iss1/9"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s://doi-org.uaccess.univie.ac.at/10.1080/03056244.2016.1249707"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1395168" y="1647049"/>
            <a:ext cx="8881190" cy="2098226"/>
          </a:xfrm>
        </p:spPr>
        <p:txBody>
          <a:bodyPr/>
          <a:lstStyle/>
          <a:p>
            <a:pPr algn="l"/>
            <a:r>
              <a:rPr lang="de-DE" sz="4400" b="1" dirty="0" err="1" smtClean="0">
                <a:solidFill>
                  <a:schemeClr val="tx1"/>
                </a:solidFill>
              </a:rPr>
              <a:t>Linguistic</a:t>
            </a:r>
            <a:r>
              <a:rPr lang="de-DE" sz="4400" b="1" dirty="0" smtClean="0">
                <a:solidFill>
                  <a:schemeClr val="tx1"/>
                </a:solidFill>
              </a:rPr>
              <a:t> Pan-</a:t>
            </a:r>
            <a:r>
              <a:rPr lang="de-DE" sz="4400" b="1" dirty="0" err="1" smtClean="0">
                <a:solidFill>
                  <a:schemeClr val="tx1"/>
                </a:solidFill>
              </a:rPr>
              <a:t>Africanism</a:t>
            </a:r>
            <a:r>
              <a:rPr lang="de-DE" sz="4400" b="1" dirty="0" smtClean="0">
                <a:solidFill>
                  <a:schemeClr val="tx1"/>
                </a:solidFill>
              </a:rPr>
              <a:t> </a:t>
            </a:r>
            <a:r>
              <a:rPr lang="de-DE" sz="4400" b="1" dirty="0" err="1" smtClean="0">
                <a:solidFill>
                  <a:schemeClr val="tx1"/>
                </a:solidFill>
              </a:rPr>
              <a:t>as</a:t>
            </a:r>
            <a:r>
              <a:rPr lang="de-DE" sz="4400" b="1" dirty="0" smtClean="0">
                <a:solidFill>
                  <a:schemeClr val="tx1"/>
                </a:solidFill>
              </a:rPr>
              <a:t> a Global Future: </a:t>
            </a:r>
            <a:br>
              <a:rPr lang="de-DE" sz="4400" b="1" dirty="0" smtClean="0">
                <a:solidFill>
                  <a:schemeClr val="tx1"/>
                </a:solidFill>
              </a:rPr>
            </a:br>
            <a:r>
              <a:rPr lang="de-DE" sz="4400" b="1" cap="none" dirty="0" err="1" smtClean="0">
                <a:solidFill>
                  <a:schemeClr val="tx1"/>
                </a:solidFill>
              </a:rPr>
              <a:t>Reflections</a:t>
            </a:r>
            <a:r>
              <a:rPr lang="de-DE" sz="4400" b="1" cap="none" dirty="0" smtClean="0">
                <a:solidFill>
                  <a:schemeClr val="tx1"/>
                </a:solidFill>
              </a:rPr>
              <a:t> on </a:t>
            </a:r>
            <a:r>
              <a:rPr lang="de-DE" sz="4400" b="1" cap="none" dirty="0" err="1" smtClean="0">
                <a:solidFill>
                  <a:schemeClr val="tx1"/>
                </a:solidFill>
              </a:rPr>
              <a:t>the</a:t>
            </a:r>
            <a:r>
              <a:rPr lang="de-DE" sz="4400" b="1" cap="none" dirty="0" smtClean="0">
                <a:solidFill>
                  <a:schemeClr val="tx1"/>
                </a:solidFill>
              </a:rPr>
              <a:t> Language </a:t>
            </a:r>
            <a:r>
              <a:rPr lang="de-DE" sz="4400" b="1" cap="none" dirty="0" err="1" smtClean="0">
                <a:solidFill>
                  <a:schemeClr val="tx1"/>
                </a:solidFill>
              </a:rPr>
              <a:t>Question</a:t>
            </a:r>
            <a:r>
              <a:rPr lang="de-DE" sz="4400" b="1" cap="none" dirty="0" smtClean="0">
                <a:solidFill>
                  <a:schemeClr val="tx1"/>
                </a:solidFill>
              </a:rPr>
              <a:t> in </a:t>
            </a:r>
            <a:r>
              <a:rPr lang="de-DE" sz="4400" b="1" cap="none" dirty="0" err="1" smtClean="0">
                <a:solidFill>
                  <a:schemeClr val="tx1"/>
                </a:solidFill>
              </a:rPr>
              <a:t>Africa</a:t>
            </a:r>
            <a:endParaRPr lang="de-DE" sz="4400" b="1" cap="none" dirty="0">
              <a:solidFill>
                <a:schemeClr val="tx1"/>
              </a:solidFill>
            </a:endParaRPr>
          </a:p>
        </p:txBody>
      </p:sp>
      <p:sp>
        <p:nvSpPr>
          <p:cNvPr id="7" name="Untertitel 6"/>
          <p:cNvSpPr>
            <a:spLocks noGrp="1"/>
          </p:cNvSpPr>
          <p:nvPr>
            <p:ph type="subTitle" idx="1"/>
          </p:nvPr>
        </p:nvSpPr>
        <p:spPr>
          <a:xfrm>
            <a:off x="1395168" y="3902694"/>
            <a:ext cx="9304255" cy="1725106"/>
          </a:xfrm>
        </p:spPr>
        <p:txBody>
          <a:bodyPr>
            <a:normAutofit fontScale="92500" lnSpcReduction="10000"/>
          </a:bodyPr>
          <a:lstStyle/>
          <a:p>
            <a:pPr algn="l"/>
            <a:r>
              <a:rPr lang="de-DE" dirty="0" err="1" smtClean="0"/>
              <a:t>Inaugural</a:t>
            </a:r>
            <a:r>
              <a:rPr lang="de-DE" dirty="0" smtClean="0"/>
              <a:t> </a:t>
            </a:r>
            <a:r>
              <a:rPr lang="de-DE" dirty="0" err="1" smtClean="0"/>
              <a:t>Lecture</a:t>
            </a:r>
            <a:r>
              <a:rPr lang="de-DE" dirty="0" smtClean="0"/>
              <a:t>, Ghana Academy </a:t>
            </a:r>
            <a:r>
              <a:rPr lang="de-DE" dirty="0" err="1" smtClean="0"/>
              <a:t>of</a:t>
            </a:r>
            <a:r>
              <a:rPr lang="de-DE" dirty="0" smtClean="0"/>
              <a:t> Arts </a:t>
            </a:r>
            <a:r>
              <a:rPr lang="de-DE" dirty="0" err="1" smtClean="0"/>
              <a:t>and</a:t>
            </a:r>
            <a:r>
              <a:rPr lang="de-DE" dirty="0" smtClean="0"/>
              <a:t> </a:t>
            </a:r>
            <a:r>
              <a:rPr lang="de-DE" dirty="0" err="1" smtClean="0"/>
              <a:t>Sciences</a:t>
            </a:r>
            <a:r>
              <a:rPr lang="de-DE" dirty="0" smtClean="0"/>
              <a:t> (GAAS)</a:t>
            </a:r>
          </a:p>
          <a:p>
            <a:pPr algn="l"/>
            <a:r>
              <a:rPr lang="de-DE" dirty="0" smtClean="0"/>
              <a:t>Accra, </a:t>
            </a:r>
            <a:r>
              <a:rPr lang="de-DE" dirty="0" err="1" smtClean="0"/>
              <a:t>February</a:t>
            </a:r>
            <a:r>
              <a:rPr lang="de-DE" dirty="0" smtClean="0"/>
              <a:t> 10, 2022</a:t>
            </a:r>
          </a:p>
          <a:p>
            <a:pPr algn="l"/>
            <a:r>
              <a:rPr lang="de-DE" dirty="0" smtClean="0"/>
              <a:t>By Adams Bodomo, FGA</a:t>
            </a:r>
          </a:p>
          <a:p>
            <a:pPr algn="l"/>
            <a:r>
              <a:rPr lang="de-DE" dirty="0" smtClean="0"/>
              <a:t>(Vengvengnaa </a:t>
            </a:r>
            <a:r>
              <a:rPr lang="de-DE" dirty="0"/>
              <a:t>Bonglakyɛre </a:t>
            </a:r>
            <a:r>
              <a:rPr lang="de-DE" dirty="0" smtClean="0"/>
              <a:t>Bɔdɔmɔ)</a:t>
            </a:r>
          </a:p>
          <a:p>
            <a:pPr algn="l"/>
            <a:r>
              <a:rPr lang="de-DE" dirty="0" smtClean="0"/>
              <a:t>University </a:t>
            </a:r>
            <a:r>
              <a:rPr lang="de-DE" dirty="0" err="1" smtClean="0"/>
              <a:t>of</a:t>
            </a:r>
            <a:r>
              <a:rPr lang="de-DE" dirty="0" smtClean="0"/>
              <a:t> Vienna, Austria</a:t>
            </a:r>
            <a:endParaRPr lang="de-DE" dirty="0"/>
          </a:p>
        </p:txBody>
      </p:sp>
    </p:spTree>
    <p:extLst>
      <p:ext uri="{BB962C8B-B14F-4D97-AF65-F5344CB8AC3E}">
        <p14:creationId xmlns:p14="http://schemas.microsoft.com/office/powerpoint/2010/main" val="146142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933255" y="816077"/>
            <a:ext cx="10906812" cy="6022258"/>
          </a:xfrm>
        </p:spPr>
        <p:txBody>
          <a:bodyPr>
            <a:normAutofit/>
          </a:bodyPr>
          <a:lstStyle/>
          <a:p>
            <a:pPr>
              <a:buFont typeface="Wingdings" panose="05000000000000000000" pitchFamily="2" charset="2"/>
              <a:buChar char="è"/>
            </a:pPr>
            <a:r>
              <a:rPr lang="en-GB" sz="2400" dirty="0" smtClean="0"/>
              <a:t>In </a:t>
            </a:r>
            <a:r>
              <a:rPr lang="en-GB" sz="2400" dirty="0"/>
              <a:t>this lecture, we want to view language as part of the global ecology that must be preserved. </a:t>
            </a:r>
            <a:endParaRPr lang="en-GB" sz="2400" dirty="0" smtClean="0"/>
          </a:p>
          <a:p>
            <a:pPr>
              <a:buFont typeface="Wingdings" panose="05000000000000000000" pitchFamily="2" charset="2"/>
              <a:buChar char="è"/>
            </a:pPr>
            <a:r>
              <a:rPr lang="en-GB" sz="2400" dirty="0" smtClean="0"/>
              <a:t>Therefore </a:t>
            </a:r>
            <a:r>
              <a:rPr lang="en-GB" sz="2400" dirty="0"/>
              <a:t>the claim is that evolving and implementing a cogent </a:t>
            </a:r>
            <a:r>
              <a:rPr lang="en-GB" sz="2400" b="1" dirty="0"/>
              <a:t>linguistic pan-Africanist policy</a:t>
            </a:r>
            <a:r>
              <a:rPr lang="en-GB" sz="2400" dirty="0"/>
              <a:t> can place Africa in such a strong position that Africa can create tectonic changes in the world, as any global future does, and thus ensures that Africa successfully develops its economy and takes its rightful position in the comity of great nations of this </a:t>
            </a:r>
            <a:r>
              <a:rPr lang="en-GB" sz="2400" dirty="0" smtClean="0"/>
              <a:t>world.</a:t>
            </a:r>
          </a:p>
          <a:p>
            <a:pPr>
              <a:buFont typeface="Wingdings" panose="05000000000000000000" pitchFamily="2" charset="2"/>
              <a:buChar char="è"/>
            </a:pPr>
            <a:r>
              <a:rPr lang="en-GB" sz="2400" dirty="0" smtClean="0"/>
              <a:t>The </a:t>
            </a:r>
            <a:r>
              <a:rPr lang="en-GB" sz="2400" dirty="0"/>
              <a:t>lecture interrogates aspects of these notions with a view to addressing questions such as</a:t>
            </a:r>
            <a:r>
              <a:rPr lang="en-GB" sz="2400" dirty="0" smtClean="0"/>
              <a:t>:</a:t>
            </a:r>
          </a:p>
          <a:p>
            <a:pPr lvl="1">
              <a:buFont typeface="Symbol" panose="05050102010706020507" pitchFamily="18" charset="2"/>
              <a:buChar char="-"/>
            </a:pPr>
            <a:r>
              <a:rPr lang="en-GB" sz="2400" dirty="0" smtClean="0"/>
              <a:t>How </a:t>
            </a:r>
            <a:r>
              <a:rPr lang="en-GB" sz="2400" dirty="0"/>
              <a:t>can Africa place itself linguistically to compete economically and culturally? </a:t>
            </a:r>
            <a:endParaRPr lang="en-GB" sz="2400" dirty="0" smtClean="0"/>
          </a:p>
          <a:p>
            <a:pPr lvl="1">
              <a:buFont typeface="Symbol" panose="05050102010706020507" pitchFamily="18" charset="2"/>
              <a:buChar char="-"/>
            </a:pPr>
            <a:r>
              <a:rPr lang="en-GB" sz="2400" dirty="0" smtClean="0"/>
              <a:t>What </a:t>
            </a:r>
            <a:r>
              <a:rPr lang="en-GB" sz="2400" dirty="0"/>
              <a:t>are the strategies for evolving and implementing effective pan-Africanist language policies to ensure that Africa has a bright global future?</a:t>
            </a:r>
            <a:endParaRPr lang="de-DE" sz="2400" dirty="0"/>
          </a:p>
          <a:p>
            <a:pPr>
              <a:buFont typeface="Wingdings" panose="05000000000000000000" pitchFamily="2" charset="2"/>
              <a:buChar char="è"/>
            </a:pPr>
            <a:endParaRPr lang="de-DE" sz="2400" dirty="0"/>
          </a:p>
        </p:txBody>
      </p:sp>
    </p:spTree>
    <p:extLst>
      <p:ext uri="{BB962C8B-B14F-4D97-AF65-F5344CB8AC3E}">
        <p14:creationId xmlns:p14="http://schemas.microsoft.com/office/powerpoint/2010/main" val="215779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008993" y="2354317"/>
            <a:ext cx="11046373" cy="3836275"/>
          </a:xfrm>
        </p:spPr>
        <p:txBody>
          <a:bodyPr>
            <a:noAutofit/>
          </a:bodyPr>
          <a:lstStyle/>
          <a:p>
            <a:pPr marL="809625" indent="-809625"/>
            <a:r>
              <a:rPr lang="de-DE" sz="6000" b="1" dirty="0" smtClean="0"/>
              <a:t>2.	</a:t>
            </a:r>
            <a:r>
              <a:rPr lang="de-DE" sz="6000" b="1" dirty="0" err="1" smtClean="0"/>
              <a:t>Literature</a:t>
            </a:r>
            <a:r>
              <a:rPr lang="de-DE" sz="6000" b="1" dirty="0" smtClean="0"/>
              <a:t> Review on </a:t>
            </a:r>
            <a:r>
              <a:rPr lang="de-DE" sz="6000" b="1" dirty="0" err="1" smtClean="0"/>
              <a:t>the</a:t>
            </a:r>
            <a:r>
              <a:rPr lang="de-DE" sz="6000" b="1" dirty="0" smtClean="0"/>
              <a:t> Language </a:t>
            </a:r>
            <a:r>
              <a:rPr lang="de-DE" sz="6000" b="1" dirty="0" err="1" smtClean="0"/>
              <a:t>Question</a:t>
            </a:r>
            <a:r>
              <a:rPr lang="de-DE" sz="6000" b="1" dirty="0" smtClean="0"/>
              <a:t>:</a:t>
            </a:r>
            <a:br>
              <a:rPr lang="de-DE" sz="6000" b="1" dirty="0" smtClean="0"/>
            </a:br>
            <a:r>
              <a:rPr lang="de-DE" sz="6000" b="1" dirty="0" err="1" smtClean="0"/>
              <a:t>Theoretical</a:t>
            </a:r>
            <a:r>
              <a:rPr lang="de-DE" sz="6000" b="1" dirty="0" smtClean="0"/>
              <a:t> </a:t>
            </a:r>
            <a:r>
              <a:rPr lang="de-DE" sz="6000" b="1" dirty="0" err="1" smtClean="0"/>
              <a:t>and</a:t>
            </a:r>
            <a:r>
              <a:rPr lang="de-DE" sz="6000" b="1" dirty="0" smtClean="0"/>
              <a:t> </a:t>
            </a:r>
            <a:r>
              <a:rPr lang="de-DE" sz="6000" b="1" dirty="0" err="1" smtClean="0"/>
              <a:t>Methodological</a:t>
            </a:r>
            <a:r>
              <a:rPr lang="de-DE" sz="6000" b="1" dirty="0" smtClean="0"/>
              <a:t> </a:t>
            </a:r>
            <a:r>
              <a:rPr lang="de-DE" sz="6000" b="1" dirty="0" err="1" smtClean="0"/>
              <a:t>Underpinnings</a:t>
            </a:r>
            <a:endParaRPr lang="de-DE" sz="6000" b="1" dirty="0"/>
          </a:p>
        </p:txBody>
      </p:sp>
    </p:spTree>
    <p:extLst>
      <p:ext uri="{BB962C8B-B14F-4D97-AF65-F5344CB8AC3E}">
        <p14:creationId xmlns:p14="http://schemas.microsoft.com/office/powerpoint/2010/main" val="354938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71600" y="685800"/>
            <a:ext cx="9601200" cy="1826172"/>
          </a:xfrm>
        </p:spPr>
        <p:txBody>
          <a:bodyPr>
            <a:normAutofit/>
          </a:bodyPr>
          <a:lstStyle/>
          <a:p>
            <a:r>
              <a:rPr lang="de-DE" b="1" dirty="0" smtClean="0"/>
              <a:t>The Nature </a:t>
            </a:r>
            <a:r>
              <a:rPr lang="de-DE" b="1" dirty="0" err="1" smtClean="0"/>
              <a:t>of</a:t>
            </a:r>
            <a:r>
              <a:rPr lang="de-DE" b="1" dirty="0" smtClean="0"/>
              <a:t> Language</a:t>
            </a:r>
            <a:endParaRPr lang="de-DE" b="1" dirty="0"/>
          </a:p>
        </p:txBody>
      </p:sp>
      <p:sp>
        <p:nvSpPr>
          <p:cNvPr id="4" name="Inhaltsplatzhalter 3"/>
          <p:cNvSpPr>
            <a:spLocks noGrp="1"/>
          </p:cNvSpPr>
          <p:nvPr>
            <p:ph idx="1"/>
          </p:nvPr>
        </p:nvSpPr>
        <p:spPr>
          <a:xfrm>
            <a:off x="1371599" y="1818290"/>
            <a:ext cx="10364772" cy="4959582"/>
          </a:xfrm>
        </p:spPr>
        <p:txBody>
          <a:bodyPr>
            <a:normAutofit/>
          </a:bodyPr>
          <a:lstStyle/>
          <a:p>
            <a:r>
              <a:rPr lang="en-GB" sz="2400" dirty="0"/>
              <a:t>Language is not just only a system of communication, of coding and decoding signs. It is an important identity </a:t>
            </a:r>
            <a:r>
              <a:rPr lang="en-GB" sz="2400" dirty="0" smtClean="0"/>
              <a:t>marker.</a:t>
            </a:r>
          </a:p>
          <a:p>
            <a:r>
              <a:rPr lang="en-GB" sz="2400" dirty="0"/>
              <a:t>Within linguistics and philosophical domains, language is often viewed as an object with which we use to interpret the nature and the world around us, and there is even a strong claim (the Sapir-Whorf Hypothesis (Sapir 1929)) that the structure of one’s languages determines the way in which the one categorizes and interprets </a:t>
            </a:r>
            <a:r>
              <a:rPr lang="en-GB" sz="2400" dirty="0" smtClean="0"/>
              <a:t>reality. </a:t>
            </a:r>
          </a:p>
          <a:p>
            <a:r>
              <a:rPr lang="en-GB" sz="2400" dirty="0"/>
              <a:t>Language is also an important repository of our culture, and is indeed the medium through which we express various aspects of culture like folktales, songs and dances.</a:t>
            </a:r>
            <a:endParaRPr lang="en-US" sz="2800" i="0" dirty="0" smtClean="0"/>
          </a:p>
        </p:txBody>
      </p:sp>
    </p:spTree>
    <p:extLst>
      <p:ext uri="{BB962C8B-B14F-4D97-AF65-F5344CB8AC3E}">
        <p14:creationId xmlns:p14="http://schemas.microsoft.com/office/powerpoint/2010/main" val="207974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71600" y="685800"/>
            <a:ext cx="9601200" cy="1826172"/>
          </a:xfrm>
        </p:spPr>
        <p:txBody>
          <a:bodyPr>
            <a:normAutofit/>
          </a:bodyPr>
          <a:lstStyle/>
          <a:p>
            <a:r>
              <a:rPr lang="de-DE" b="1" dirty="0" smtClean="0"/>
              <a:t>The </a:t>
            </a:r>
            <a:r>
              <a:rPr lang="de-DE" b="1" dirty="0" err="1" smtClean="0"/>
              <a:t>Issue</a:t>
            </a:r>
            <a:r>
              <a:rPr lang="de-DE" b="1" dirty="0" smtClean="0"/>
              <a:t> </a:t>
            </a:r>
            <a:r>
              <a:rPr lang="de-DE" b="1" dirty="0" err="1" smtClean="0"/>
              <a:t>of</a:t>
            </a:r>
            <a:r>
              <a:rPr lang="de-DE" b="1" dirty="0" smtClean="0"/>
              <a:t> </a:t>
            </a:r>
            <a:r>
              <a:rPr lang="de-DE" b="1" dirty="0" err="1" smtClean="0"/>
              <a:t>Multilingualism</a:t>
            </a:r>
            <a:endParaRPr lang="de-DE" b="1" dirty="0"/>
          </a:p>
        </p:txBody>
      </p:sp>
      <p:sp>
        <p:nvSpPr>
          <p:cNvPr id="4" name="Inhaltsplatzhalter 3"/>
          <p:cNvSpPr>
            <a:spLocks noGrp="1"/>
          </p:cNvSpPr>
          <p:nvPr>
            <p:ph idx="1"/>
          </p:nvPr>
        </p:nvSpPr>
        <p:spPr>
          <a:xfrm>
            <a:off x="1371599" y="1818290"/>
            <a:ext cx="10364772" cy="4959582"/>
          </a:xfrm>
        </p:spPr>
        <p:txBody>
          <a:bodyPr>
            <a:normAutofit/>
          </a:bodyPr>
          <a:lstStyle/>
          <a:p>
            <a:r>
              <a:rPr lang="en-GB" sz="2400" dirty="0" smtClean="0"/>
              <a:t>In </a:t>
            </a:r>
            <a:r>
              <a:rPr lang="en-GB" sz="2400" dirty="0"/>
              <a:t>a multilingual set up, as in the case with all African countries, the language question becomes a prominent issue. </a:t>
            </a:r>
            <a:endParaRPr lang="en-GB" sz="2400" dirty="0" smtClean="0"/>
          </a:p>
          <a:p>
            <a:r>
              <a:rPr lang="en-GB" sz="2400" dirty="0"/>
              <a:t>Each country, each region of Africa, has a myriad of indigenous African languages, and a substantial number of foreign, non-African languages. </a:t>
            </a:r>
            <a:endParaRPr lang="en-GB" sz="2400" dirty="0" smtClean="0"/>
          </a:p>
          <a:p>
            <a:r>
              <a:rPr lang="en-GB" sz="2400" dirty="0"/>
              <a:t>African polities are quintessentially multilingual, and a large number of them, especially in Africa south of Sahara still continue to use former colonial languages as official languages and languages of education.</a:t>
            </a:r>
            <a:endParaRPr lang="de-DE" sz="2400" dirty="0"/>
          </a:p>
          <a:p>
            <a:r>
              <a:rPr lang="en-GB" sz="2400" dirty="0"/>
              <a:t>The question then arises as to how to manage this situation. The classical position has mostly been to say that having so many languages in each country is a problem. </a:t>
            </a:r>
            <a:endParaRPr lang="en-GB" sz="2400" dirty="0" smtClean="0"/>
          </a:p>
          <a:p>
            <a:pPr lvl="1"/>
            <a:r>
              <a:rPr lang="en-GB" sz="2400" dirty="0"/>
              <a:t>I</a:t>
            </a:r>
            <a:r>
              <a:rPr lang="en-GB" sz="2400" dirty="0" smtClean="0"/>
              <a:t>n </a:t>
            </a:r>
            <a:r>
              <a:rPr lang="en-GB" sz="2400" dirty="0"/>
              <a:t>the case of Africa, it is seen as the basis of ethnic tension since in much of Africa language is strongly tied to ethnicity. </a:t>
            </a:r>
            <a:endParaRPr lang="de-DE" sz="2400" dirty="0"/>
          </a:p>
        </p:txBody>
      </p:sp>
    </p:spTree>
    <p:extLst>
      <p:ext uri="{BB962C8B-B14F-4D97-AF65-F5344CB8AC3E}">
        <p14:creationId xmlns:p14="http://schemas.microsoft.com/office/powerpoint/2010/main" val="409721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95400" y="728330"/>
            <a:ext cx="9601200" cy="1826172"/>
          </a:xfrm>
        </p:spPr>
        <p:txBody>
          <a:bodyPr>
            <a:normAutofit/>
          </a:bodyPr>
          <a:lstStyle/>
          <a:p>
            <a:r>
              <a:rPr lang="de-DE" b="1" dirty="0" smtClean="0"/>
              <a:t>Languages of the World, 2009</a:t>
            </a:r>
            <a:endParaRPr lang="de-DE" b="1" dirty="0"/>
          </a:p>
        </p:txBody>
      </p:sp>
      <p:pic>
        <p:nvPicPr>
          <p:cNvPr id="6" name="Picture 6" descr="https://img.washingtonpost.com/wp-apps/imrs.php?src=https://img.washingtonpost.com/blogs/worldviews/files/2015/04/continent-by-continent2.jpg&amp;w=148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5724" y="2270234"/>
            <a:ext cx="8540553" cy="3758155"/>
          </a:xfrm>
          <a:prstGeom prst="rect">
            <a:avLst/>
          </a:prstGeom>
          <a:noFill/>
          <a:ln>
            <a:noFill/>
          </a:ln>
        </p:spPr>
      </p:pic>
    </p:spTree>
    <p:extLst>
      <p:ext uri="{BB962C8B-B14F-4D97-AF65-F5344CB8AC3E}">
        <p14:creationId xmlns:p14="http://schemas.microsoft.com/office/powerpoint/2010/main" val="50884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71600" y="685800"/>
            <a:ext cx="9601200" cy="2435772"/>
          </a:xfrm>
        </p:spPr>
        <p:txBody>
          <a:bodyPr>
            <a:normAutofit/>
          </a:bodyPr>
          <a:lstStyle/>
          <a:p>
            <a:r>
              <a:rPr lang="de-DE" b="1" dirty="0" smtClean="0"/>
              <a:t>Language </a:t>
            </a:r>
            <a:br>
              <a:rPr lang="de-DE" b="1" dirty="0" smtClean="0"/>
            </a:br>
            <a:r>
              <a:rPr lang="de-DE" b="1" dirty="0" err="1" smtClean="0"/>
              <a:t>Families</a:t>
            </a:r>
            <a:r>
              <a:rPr lang="de-DE" b="1" dirty="0" smtClean="0"/>
              <a:t> </a:t>
            </a:r>
            <a:br>
              <a:rPr lang="de-DE" b="1" dirty="0" smtClean="0"/>
            </a:br>
            <a:r>
              <a:rPr lang="de-DE" b="1" dirty="0" smtClean="0"/>
              <a:t>in </a:t>
            </a:r>
            <a:r>
              <a:rPr lang="de-DE" b="1" dirty="0" err="1" smtClean="0"/>
              <a:t>Africa</a:t>
            </a:r>
            <a:endParaRPr lang="de-DE" b="1" dirty="0"/>
          </a:p>
        </p:txBody>
      </p:sp>
      <p:pic>
        <p:nvPicPr>
          <p:cNvPr id="4" name="Picture 3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14394" y="113722"/>
            <a:ext cx="6167701" cy="6644430"/>
          </a:xfrm>
          <a:prstGeom prst="rect">
            <a:avLst/>
          </a:prstGeom>
          <a:noFill/>
          <a:ln>
            <a:noFill/>
          </a:ln>
        </p:spPr>
      </p:pic>
      <p:sp>
        <p:nvSpPr>
          <p:cNvPr id="2" name="Rechteck 1"/>
          <p:cNvSpPr/>
          <p:nvPr/>
        </p:nvSpPr>
        <p:spPr>
          <a:xfrm>
            <a:off x="1161393" y="5750740"/>
            <a:ext cx="4340772" cy="923330"/>
          </a:xfrm>
          <a:prstGeom prst="rect">
            <a:avLst/>
          </a:prstGeom>
        </p:spPr>
        <p:txBody>
          <a:bodyPr wrap="square">
            <a:spAutoFit/>
          </a:bodyPr>
          <a:lstStyle/>
          <a:p>
            <a:pPr algn="r">
              <a:spcAft>
                <a:spcPts val="0"/>
              </a:spcAft>
            </a:pPr>
            <a:r>
              <a:rPr lang="en-GB" i="1" dirty="0">
                <a:latin typeface="Times New Roman" panose="02020603050405020304" pitchFamily="18" charset="0"/>
                <a:ea typeface="DengXian"/>
                <a:cs typeface="Times New Roman" panose="02020603050405020304" pitchFamily="18" charset="0"/>
              </a:rPr>
              <a:t>(Source: </a:t>
            </a:r>
            <a:r>
              <a:rPr lang="en-GB" i="1" dirty="0" smtClean="0">
                <a:latin typeface="Times New Roman" panose="02020603050405020304" pitchFamily="18" charset="0"/>
                <a:ea typeface="DengXian"/>
                <a:cs typeface="Times New Roman" panose="02020603050405020304" pitchFamily="18" charset="0"/>
              </a:rPr>
              <a:t/>
            </a:r>
            <a:br>
              <a:rPr lang="en-GB" i="1" dirty="0" smtClean="0">
                <a:latin typeface="Times New Roman" panose="02020603050405020304" pitchFamily="18" charset="0"/>
                <a:ea typeface="DengXian"/>
                <a:cs typeface="Times New Roman" panose="02020603050405020304" pitchFamily="18" charset="0"/>
              </a:rPr>
            </a:br>
            <a:r>
              <a:rPr lang="en-GB" i="1" dirty="0" smtClean="0">
                <a:latin typeface="Times New Roman" panose="02020603050405020304" pitchFamily="18" charset="0"/>
                <a:ea typeface="DengXian"/>
                <a:cs typeface="Times New Roman" panose="02020603050405020304" pitchFamily="18" charset="0"/>
              </a:rPr>
              <a:t>http</a:t>
            </a:r>
            <a:r>
              <a:rPr lang="en-GB" i="1" dirty="0">
                <a:latin typeface="Times New Roman" panose="02020603050405020304" pitchFamily="18" charset="0"/>
                <a:ea typeface="DengXian"/>
                <a:cs typeface="Times New Roman" panose="02020603050405020304" pitchFamily="18" charset="0"/>
              </a:rPr>
              <a:t>://www.nationsonline.org/oneworld/map/african-language-map.htm)</a:t>
            </a:r>
            <a:endParaRPr lang="de-DE" sz="1600" i="1" dirty="0">
              <a:effectLst/>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258950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71600" y="685800"/>
            <a:ext cx="9601200" cy="1826172"/>
          </a:xfrm>
        </p:spPr>
        <p:txBody>
          <a:bodyPr>
            <a:normAutofit/>
          </a:bodyPr>
          <a:lstStyle/>
          <a:p>
            <a:r>
              <a:rPr lang="de-DE" b="1" dirty="0" smtClean="0"/>
              <a:t>Worldwide </a:t>
            </a:r>
            <a:br>
              <a:rPr lang="de-DE" b="1" dirty="0" smtClean="0"/>
            </a:br>
            <a:r>
              <a:rPr lang="de-DE" b="1" dirty="0" smtClean="0"/>
              <a:t>native </a:t>
            </a:r>
            <a:r>
              <a:rPr lang="de-DE" b="1" dirty="0" err="1" smtClean="0"/>
              <a:t>languages</a:t>
            </a:r>
            <a:endParaRPr lang="de-DE" b="1" dirty="0"/>
          </a:p>
        </p:txBody>
      </p:sp>
      <p:pic>
        <p:nvPicPr>
          <p:cNvPr id="4" name="Picture 7" descr="https://img.washingtonpost.com/wp-apps/imrs.php?src=https://img.washingtonpost.com/blogs/worldviews/files/2015/04/largest-languages-1.jpg&amp;w=148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0628" y="150351"/>
            <a:ext cx="6264738" cy="6577593"/>
          </a:xfrm>
          <a:prstGeom prst="rect">
            <a:avLst/>
          </a:prstGeom>
          <a:noFill/>
          <a:ln>
            <a:noFill/>
          </a:ln>
        </p:spPr>
      </p:pic>
    </p:spTree>
    <p:extLst>
      <p:ext uri="{BB962C8B-B14F-4D97-AF65-F5344CB8AC3E}">
        <p14:creationId xmlns:p14="http://schemas.microsoft.com/office/powerpoint/2010/main" val="1165133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71600" y="685800"/>
            <a:ext cx="9601200" cy="1826172"/>
          </a:xfrm>
        </p:spPr>
        <p:txBody>
          <a:bodyPr>
            <a:normAutofit/>
          </a:bodyPr>
          <a:lstStyle/>
          <a:p>
            <a:r>
              <a:rPr lang="de-DE" b="1" dirty="0" smtClean="0"/>
              <a:t>Major </a:t>
            </a:r>
            <a:r>
              <a:rPr lang="de-DE" b="1" dirty="0" err="1" smtClean="0"/>
              <a:t>Indigenous</a:t>
            </a:r>
            <a:r>
              <a:rPr lang="de-DE" b="1" dirty="0" smtClean="0"/>
              <a:t> African </a:t>
            </a:r>
            <a:r>
              <a:rPr lang="de-DE" b="1" dirty="0" err="1" smtClean="0"/>
              <a:t>Languages</a:t>
            </a:r>
            <a:endParaRPr lang="de-DE" b="1" dirty="0"/>
          </a:p>
        </p:txBody>
      </p:sp>
      <p:graphicFrame>
        <p:nvGraphicFramePr>
          <p:cNvPr id="2" name="Tabelle 1"/>
          <p:cNvGraphicFramePr>
            <a:graphicFrameLocks noGrp="1"/>
          </p:cNvGraphicFramePr>
          <p:nvPr>
            <p:extLst>
              <p:ext uri="{D42A27DB-BD31-4B8C-83A1-F6EECF244321}">
                <p14:modId xmlns:p14="http://schemas.microsoft.com/office/powerpoint/2010/main" val="3547024092"/>
              </p:ext>
            </p:extLst>
          </p:nvPr>
        </p:nvGraphicFramePr>
        <p:xfrm>
          <a:off x="935420" y="1598886"/>
          <a:ext cx="10962290" cy="5033143"/>
        </p:xfrm>
        <a:graphic>
          <a:graphicData uri="http://schemas.openxmlformats.org/drawingml/2006/table">
            <a:tbl>
              <a:tblPr firstRow="1" firstCol="1" bandRow="1">
                <a:tableStyleId>{5940675A-B579-460E-94D1-54222C63F5DA}</a:tableStyleId>
              </a:tblPr>
              <a:tblGrid>
                <a:gridCol w="2751515">
                  <a:extLst>
                    <a:ext uri="{9D8B030D-6E8A-4147-A177-3AD203B41FA5}">
                      <a16:colId xmlns:a16="http://schemas.microsoft.com/office/drawing/2014/main" val="1179109573"/>
                    </a:ext>
                  </a:extLst>
                </a:gridCol>
                <a:gridCol w="8210775">
                  <a:extLst>
                    <a:ext uri="{9D8B030D-6E8A-4147-A177-3AD203B41FA5}">
                      <a16:colId xmlns:a16="http://schemas.microsoft.com/office/drawing/2014/main" val="4141381280"/>
                    </a:ext>
                  </a:extLst>
                </a:gridCol>
              </a:tblGrid>
              <a:tr h="1166469">
                <a:tc>
                  <a:txBody>
                    <a:bodyPr/>
                    <a:lstStyle/>
                    <a:p>
                      <a:pPr algn="l">
                        <a:lnSpc>
                          <a:spcPct val="115000"/>
                        </a:lnSpc>
                        <a:spcAft>
                          <a:spcPts val="500"/>
                        </a:spcAft>
                      </a:pPr>
                      <a:r>
                        <a:rPr lang="en-GB" sz="2000" dirty="0">
                          <a:effectLst/>
                        </a:rPr>
                        <a:t>West African Languages</a:t>
                      </a:r>
                      <a:endParaRPr lang="de-DE" sz="2000" dirty="0">
                        <a:effectLst/>
                        <a:latin typeface="Times New Roman" panose="02020603050405020304" pitchFamily="18" charset="0"/>
                        <a:ea typeface="DengXian"/>
                        <a:cs typeface="Times New Roman" panose="02020603050405020304" pitchFamily="18" charset="0"/>
                      </a:endParaRPr>
                    </a:p>
                  </a:txBody>
                  <a:tcPr marL="68580" marR="68580" marT="0" marB="0" anchor="ctr"/>
                </a:tc>
                <a:tc>
                  <a:txBody>
                    <a:bodyPr/>
                    <a:lstStyle/>
                    <a:p>
                      <a:pPr algn="l">
                        <a:lnSpc>
                          <a:spcPct val="115000"/>
                        </a:lnSpc>
                        <a:spcAft>
                          <a:spcPts val="500"/>
                        </a:spcAft>
                      </a:pPr>
                      <a:r>
                        <a:rPr lang="en-GB" sz="2000" dirty="0">
                          <a:effectLst/>
                        </a:rPr>
                        <a:t>Yoruba, </a:t>
                      </a:r>
                      <a:r>
                        <a:rPr lang="en-GB" sz="2000" dirty="0" err="1">
                          <a:effectLst/>
                        </a:rPr>
                        <a:t>Fon</a:t>
                      </a:r>
                      <a:r>
                        <a:rPr lang="en-GB" sz="2000" dirty="0">
                          <a:effectLst/>
                        </a:rPr>
                        <a:t>, </a:t>
                      </a:r>
                      <a:r>
                        <a:rPr lang="en-GB" sz="2000" dirty="0" err="1">
                          <a:effectLst/>
                        </a:rPr>
                        <a:t>Dioula</a:t>
                      </a:r>
                      <a:r>
                        <a:rPr lang="en-GB" sz="2000" dirty="0">
                          <a:effectLst/>
                        </a:rPr>
                        <a:t>, Mandinka, Fula, Akan, </a:t>
                      </a:r>
                      <a:r>
                        <a:rPr lang="en-GB" sz="2000" dirty="0" err="1">
                          <a:effectLst/>
                        </a:rPr>
                        <a:t>Adangme</a:t>
                      </a:r>
                      <a:r>
                        <a:rPr lang="en-GB" sz="2000" dirty="0">
                          <a:effectLst/>
                        </a:rPr>
                        <a:t>, Moore, Ewe, Ga, </a:t>
                      </a:r>
                      <a:r>
                        <a:rPr lang="en-GB" sz="2000" dirty="0" err="1">
                          <a:effectLst/>
                        </a:rPr>
                        <a:t>Soussou</a:t>
                      </a:r>
                      <a:r>
                        <a:rPr lang="en-GB" sz="2000" dirty="0">
                          <a:effectLst/>
                        </a:rPr>
                        <a:t>, Fula, </a:t>
                      </a:r>
                      <a:r>
                        <a:rPr lang="en-GB" sz="2000" dirty="0" err="1">
                          <a:effectLst/>
                        </a:rPr>
                        <a:t>Maninka</a:t>
                      </a:r>
                      <a:r>
                        <a:rPr lang="en-GB" sz="2000" dirty="0">
                          <a:effectLst/>
                        </a:rPr>
                        <a:t>, Hausa, </a:t>
                      </a:r>
                      <a:r>
                        <a:rPr lang="en-GB" sz="2000" dirty="0" err="1">
                          <a:effectLst/>
                        </a:rPr>
                        <a:t>Djerma</a:t>
                      </a:r>
                      <a:r>
                        <a:rPr lang="en-GB" sz="2000" dirty="0">
                          <a:effectLst/>
                        </a:rPr>
                        <a:t>, Igbo, Ijaw, Ibibio, Wolof, </a:t>
                      </a:r>
                      <a:r>
                        <a:rPr lang="en-GB" sz="2000" dirty="0" err="1">
                          <a:effectLst/>
                        </a:rPr>
                        <a:t>Pulaar</a:t>
                      </a:r>
                      <a:r>
                        <a:rPr lang="en-GB" sz="2000" dirty="0">
                          <a:effectLst/>
                        </a:rPr>
                        <a:t>, </a:t>
                      </a:r>
                      <a:r>
                        <a:rPr lang="en-GB" sz="2000" dirty="0" err="1">
                          <a:effectLst/>
                        </a:rPr>
                        <a:t>Jola</a:t>
                      </a:r>
                      <a:r>
                        <a:rPr lang="en-GB" sz="2000" dirty="0">
                          <a:effectLst/>
                        </a:rPr>
                        <a:t>, Mende, </a:t>
                      </a:r>
                      <a:r>
                        <a:rPr lang="en-GB" sz="2000" dirty="0" err="1">
                          <a:effectLst/>
                        </a:rPr>
                        <a:t>Temne</a:t>
                      </a:r>
                      <a:r>
                        <a:rPr lang="en-GB" sz="2000" dirty="0">
                          <a:effectLst/>
                        </a:rPr>
                        <a:t>, Mina, </a:t>
                      </a:r>
                      <a:r>
                        <a:rPr lang="en-GB" sz="2000" dirty="0" err="1">
                          <a:effectLst/>
                        </a:rPr>
                        <a:t>Kabye</a:t>
                      </a:r>
                      <a:endParaRPr lang="de-DE" sz="2000" dirty="0">
                        <a:effectLst/>
                        <a:latin typeface="Times New Roman" panose="02020603050405020304" pitchFamily="18" charset="0"/>
                        <a:ea typeface="DengXian"/>
                        <a:cs typeface="Times New Roman" panose="02020603050405020304" pitchFamily="18" charset="0"/>
                      </a:endParaRPr>
                    </a:p>
                  </a:txBody>
                  <a:tcPr marL="68580" marR="68580" marT="0" marB="0" anchor="ctr"/>
                </a:tc>
                <a:extLst>
                  <a:ext uri="{0D108BD9-81ED-4DB2-BD59-A6C34878D82A}">
                    <a16:rowId xmlns:a16="http://schemas.microsoft.com/office/drawing/2014/main" val="2612905512"/>
                  </a:ext>
                </a:extLst>
              </a:tr>
              <a:tr h="1566070">
                <a:tc>
                  <a:txBody>
                    <a:bodyPr/>
                    <a:lstStyle/>
                    <a:p>
                      <a:pPr algn="l">
                        <a:lnSpc>
                          <a:spcPct val="115000"/>
                        </a:lnSpc>
                        <a:spcAft>
                          <a:spcPts val="500"/>
                        </a:spcAft>
                      </a:pPr>
                      <a:r>
                        <a:rPr lang="en-GB" sz="2000">
                          <a:effectLst/>
                        </a:rPr>
                        <a:t>Southern African Languages</a:t>
                      </a:r>
                      <a:endParaRPr lang="de-DE" sz="2000">
                        <a:effectLst/>
                        <a:latin typeface="Times New Roman" panose="02020603050405020304" pitchFamily="18" charset="0"/>
                        <a:ea typeface="DengXian"/>
                        <a:cs typeface="Times New Roman" panose="02020603050405020304" pitchFamily="18" charset="0"/>
                      </a:endParaRPr>
                    </a:p>
                  </a:txBody>
                  <a:tcPr marL="68580" marR="68580" marT="0" marB="0" anchor="ctr"/>
                </a:tc>
                <a:tc>
                  <a:txBody>
                    <a:bodyPr/>
                    <a:lstStyle/>
                    <a:p>
                      <a:pPr algn="l">
                        <a:lnSpc>
                          <a:spcPct val="115000"/>
                        </a:lnSpc>
                        <a:spcAft>
                          <a:spcPts val="500"/>
                        </a:spcAft>
                      </a:pPr>
                      <a:r>
                        <a:rPr lang="en-GB" sz="2000" dirty="0" err="1">
                          <a:effectLst/>
                        </a:rPr>
                        <a:t>Kimbundu</a:t>
                      </a:r>
                      <a:r>
                        <a:rPr lang="en-GB" sz="2000" dirty="0">
                          <a:effectLst/>
                        </a:rPr>
                        <a:t>, </a:t>
                      </a:r>
                      <a:r>
                        <a:rPr lang="en-GB" sz="2000" dirty="0" err="1">
                          <a:effectLst/>
                        </a:rPr>
                        <a:t>Oshiwambo</a:t>
                      </a:r>
                      <a:r>
                        <a:rPr lang="en-GB" sz="2000" dirty="0">
                          <a:effectLst/>
                        </a:rPr>
                        <a:t>, Umbundu, Setswana, Kalanga, </a:t>
                      </a:r>
                      <a:r>
                        <a:rPr lang="en-GB" sz="2000" dirty="0" err="1">
                          <a:effectLst/>
                        </a:rPr>
                        <a:t>Kgalagadi</a:t>
                      </a:r>
                      <a:r>
                        <a:rPr lang="en-GB" sz="2000" dirty="0">
                          <a:effectLst/>
                        </a:rPr>
                        <a:t>, Shona, Ndebele, </a:t>
                      </a:r>
                      <a:r>
                        <a:rPr lang="en-GB" sz="2000" dirty="0" err="1">
                          <a:effectLst/>
                        </a:rPr>
                        <a:t>Tshwa</a:t>
                      </a:r>
                      <a:r>
                        <a:rPr lang="en-GB" sz="2000" dirty="0">
                          <a:effectLst/>
                        </a:rPr>
                        <a:t>, Sepedi, Sesotho, siSwati, Tshivenda, Xitsonga, isiXhosa, isiZulu, </a:t>
                      </a:r>
                      <a:r>
                        <a:rPr lang="en-GB" sz="2000" dirty="0" err="1">
                          <a:effectLst/>
                        </a:rPr>
                        <a:t>Phuthi</a:t>
                      </a:r>
                      <a:r>
                        <a:rPr lang="en-GB" sz="2000" dirty="0">
                          <a:effectLst/>
                        </a:rPr>
                        <a:t>, Swazi, Bemba, </a:t>
                      </a:r>
                      <a:r>
                        <a:rPr lang="en-GB" sz="2000" dirty="0" err="1">
                          <a:effectLst/>
                        </a:rPr>
                        <a:t>Nyunja</a:t>
                      </a:r>
                      <a:r>
                        <a:rPr lang="en-GB" sz="2000" dirty="0">
                          <a:effectLst/>
                        </a:rPr>
                        <a:t>, Tonga, Lunda, Chewa, Venda</a:t>
                      </a:r>
                      <a:endParaRPr lang="de-DE" sz="2000" dirty="0">
                        <a:effectLst/>
                        <a:latin typeface="Times New Roman" panose="02020603050405020304" pitchFamily="18" charset="0"/>
                        <a:ea typeface="DengXian"/>
                        <a:cs typeface="Times New Roman" panose="02020603050405020304" pitchFamily="18" charset="0"/>
                      </a:endParaRPr>
                    </a:p>
                  </a:txBody>
                  <a:tcPr marL="68580" marR="68580" marT="0" marB="0" anchor="ctr"/>
                </a:tc>
                <a:extLst>
                  <a:ext uri="{0D108BD9-81ED-4DB2-BD59-A6C34878D82A}">
                    <a16:rowId xmlns:a16="http://schemas.microsoft.com/office/drawing/2014/main" val="2835802152"/>
                  </a:ext>
                </a:extLst>
              </a:tr>
              <a:tr h="766868">
                <a:tc>
                  <a:txBody>
                    <a:bodyPr/>
                    <a:lstStyle/>
                    <a:p>
                      <a:pPr algn="l">
                        <a:lnSpc>
                          <a:spcPct val="115000"/>
                        </a:lnSpc>
                        <a:spcAft>
                          <a:spcPts val="500"/>
                        </a:spcAft>
                      </a:pPr>
                      <a:r>
                        <a:rPr lang="en-GB" sz="2000">
                          <a:effectLst/>
                        </a:rPr>
                        <a:t>East African Languages</a:t>
                      </a:r>
                      <a:endParaRPr lang="de-DE" sz="2000">
                        <a:effectLst/>
                        <a:latin typeface="Times New Roman" panose="02020603050405020304" pitchFamily="18" charset="0"/>
                        <a:ea typeface="DengXian"/>
                        <a:cs typeface="Times New Roman" panose="02020603050405020304" pitchFamily="18" charset="0"/>
                      </a:endParaRPr>
                    </a:p>
                  </a:txBody>
                  <a:tcPr marL="68580" marR="68580" marT="0" marB="0" anchor="ctr"/>
                </a:tc>
                <a:tc>
                  <a:txBody>
                    <a:bodyPr/>
                    <a:lstStyle/>
                    <a:p>
                      <a:pPr algn="l">
                        <a:lnSpc>
                          <a:spcPct val="115000"/>
                        </a:lnSpc>
                        <a:spcAft>
                          <a:spcPts val="500"/>
                        </a:spcAft>
                      </a:pPr>
                      <a:r>
                        <a:rPr lang="en-GB" sz="2000" dirty="0">
                          <a:effectLst/>
                        </a:rPr>
                        <a:t>Swahili, Somali, Amharic, Oromo, Tigrinya, Kikuyu, </a:t>
                      </a:r>
                      <a:r>
                        <a:rPr lang="en-GB" sz="2000" dirty="0" err="1">
                          <a:effectLst/>
                        </a:rPr>
                        <a:t>Kinarwanda</a:t>
                      </a:r>
                      <a:r>
                        <a:rPr lang="en-GB" sz="2000" dirty="0">
                          <a:effectLst/>
                        </a:rPr>
                        <a:t>, Kirundi, Luganda, Luo, Kalenjin, </a:t>
                      </a:r>
                      <a:r>
                        <a:rPr lang="en-GB" sz="2000" dirty="0" err="1">
                          <a:effectLst/>
                        </a:rPr>
                        <a:t>Maasai</a:t>
                      </a:r>
                      <a:r>
                        <a:rPr lang="en-GB" sz="2000" dirty="0">
                          <a:effectLst/>
                        </a:rPr>
                        <a:t>, Nuer</a:t>
                      </a:r>
                      <a:endParaRPr lang="de-DE" sz="2000" dirty="0">
                        <a:effectLst/>
                        <a:latin typeface="Times New Roman" panose="02020603050405020304" pitchFamily="18" charset="0"/>
                        <a:ea typeface="DengXian"/>
                        <a:cs typeface="Times New Roman" panose="02020603050405020304" pitchFamily="18" charset="0"/>
                      </a:endParaRPr>
                    </a:p>
                  </a:txBody>
                  <a:tcPr marL="68580" marR="68580" marT="0" marB="0" anchor="ctr"/>
                </a:tc>
                <a:extLst>
                  <a:ext uri="{0D108BD9-81ED-4DB2-BD59-A6C34878D82A}">
                    <a16:rowId xmlns:a16="http://schemas.microsoft.com/office/drawing/2014/main" val="3815547347"/>
                  </a:ext>
                </a:extLst>
              </a:tr>
              <a:tr h="766868">
                <a:tc>
                  <a:txBody>
                    <a:bodyPr/>
                    <a:lstStyle/>
                    <a:p>
                      <a:pPr algn="l">
                        <a:lnSpc>
                          <a:spcPct val="115000"/>
                        </a:lnSpc>
                        <a:spcAft>
                          <a:spcPts val="500"/>
                        </a:spcAft>
                      </a:pPr>
                      <a:r>
                        <a:rPr lang="en-GB" sz="2000">
                          <a:effectLst/>
                        </a:rPr>
                        <a:t>Central African Languages</a:t>
                      </a:r>
                      <a:endParaRPr lang="de-DE" sz="2000">
                        <a:effectLst/>
                        <a:latin typeface="Times New Roman" panose="02020603050405020304" pitchFamily="18" charset="0"/>
                        <a:ea typeface="DengXian"/>
                        <a:cs typeface="Times New Roman" panose="02020603050405020304" pitchFamily="18" charset="0"/>
                      </a:endParaRPr>
                    </a:p>
                  </a:txBody>
                  <a:tcPr marL="68580" marR="68580" marT="0" marB="0" anchor="ctr"/>
                </a:tc>
                <a:tc>
                  <a:txBody>
                    <a:bodyPr/>
                    <a:lstStyle/>
                    <a:p>
                      <a:pPr algn="l">
                        <a:lnSpc>
                          <a:spcPct val="115000"/>
                        </a:lnSpc>
                        <a:spcAft>
                          <a:spcPts val="500"/>
                        </a:spcAft>
                      </a:pPr>
                      <a:r>
                        <a:rPr lang="en-GB" sz="2000" dirty="0">
                          <a:effectLst/>
                        </a:rPr>
                        <a:t>Banda, Lingala, Kikongo, Fang</a:t>
                      </a:r>
                      <a:endParaRPr lang="de-DE" sz="2000" dirty="0">
                        <a:effectLst/>
                        <a:latin typeface="Times New Roman" panose="02020603050405020304" pitchFamily="18" charset="0"/>
                        <a:ea typeface="DengXian"/>
                        <a:cs typeface="Times New Roman" panose="02020603050405020304" pitchFamily="18" charset="0"/>
                      </a:endParaRPr>
                    </a:p>
                  </a:txBody>
                  <a:tcPr marL="68580" marR="68580" marT="0" marB="0" anchor="ctr"/>
                </a:tc>
                <a:extLst>
                  <a:ext uri="{0D108BD9-81ED-4DB2-BD59-A6C34878D82A}">
                    <a16:rowId xmlns:a16="http://schemas.microsoft.com/office/drawing/2014/main" val="1100303126"/>
                  </a:ext>
                </a:extLst>
              </a:tr>
              <a:tr h="766868">
                <a:tc>
                  <a:txBody>
                    <a:bodyPr/>
                    <a:lstStyle/>
                    <a:p>
                      <a:pPr algn="l">
                        <a:lnSpc>
                          <a:spcPct val="115000"/>
                        </a:lnSpc>
                        <a:spcAft>
                          <a:spcPts val="500"/>
                        </a:spcAft>
                      </a:pPr>
                      <a:r>
                        <a:rPr lang="en-GB" sz="2000">
                          <a:effectLst/>
                        </a:rPr>
                        <a:t>North African Languages</a:t>
                      </a:r>
                      <a:endParaRPr lang="de-DE" sz="2000">
                        <a:effectLst/>
                        <a:latin typeface="Times New Roman" panose="02020603050405020304" pitchFamily="18" charset="0"/>
                        <a:ea typeface="DengXian"/>
                        <a:cs typeface="Times New Roman" panose="02020603050405020304" pitchFamily="18" charset="0"/>
                      </a:endParaRPr>
                    </a:p>
                  </a:txBody>
                  <a:tcPr marL="68580" marR="68580" marT="0" marB="0" anchor="ctr"/>
                </a:tc>
                <a:tc>
                  <a:txBody>
                    <a:bodyPr/>
                    <a:lstStyle/>
                    <a:p>
                      <a:pPr algn="l">
                        <a:lnSpc>
                          <a:spcPct val="115000"/>
                        </a:lnSpc>
                        <a:spcAft>
                          <a:spcPts val="500"/>
                        </a:spcAft>
                      </a:pPr>
                      <a:r>
                        <a:rPr lang="en-GB" sz="2000" dirty="0">
                          <a:effectLst/>
                        </a:rPr>
                        <a:t>Arabic, </a:t>
                      </a:r>
                      <a:r>
                        <a:rPr lang="en-GB" sz="2000" dirty="0" err="1">
                          <a:effectLst/>
                        </a:rPr>
                        <a:t>Domari</a:t>
                      </a:r>
                      <a:r>
                        <a:rPr lang="en-GB" sz="2000" dirty="0">
                          <a:effectLst/>
                        </a:rPr>
                        <a:t>, </a:t>
                      </a:r>
                      <a:r>
                        <a:rPr lang="en-GB" sz="2000" dirty="0" err="1">
                          <a:effectLst/>
                        </a:rPr>
                        <a:t>Tedaga</a:t>
                      </a:r>
                      <a:r>
                        <a:rPr lang="en-GB" sz="2000" dirty="0">
                          <a:effectLst/>
                        </a:rPr>
                        <a:t>, Berber (Tamazight), Amazigh</a:t>
                      </a:r>
                      <a:endParaRPr lang="de-DE" sz="2000" dirty="0">
                        <a:effectLst/>
                        <a:latin typeface="Times New Roman" panose="02020603050405020304" pitchFamily="18" charset="0"/>
                        <a:ea typeface="DengXian"/>
                        <a:cs typeface="Times New Roman" panose="02020603050405020304" pitchFamily="18" charset="0"/>
                      </a:endParaRPr>
                    </a:p>
                  </a:txBody>
                  <a:tcPr marL="68580" marR="68580" marT="0" marB="0" anchor="ctr"/>
                </a:tc>
                <a:extLst>
                  <a:ext uri="{0D108BD9-81ED-4DB2-BD59-A6C34878D82A}">
                    <a16:rowId xmlns:a16="http://schemas.microsoft.com/office/drawing/2014/main" val="2858645524"/>
                  </a:ext>
                </a:extLst>
              </a:tr>
            </a:tbl>
          </a:graphicData>
        </a:graphic>
      </p:graphicFrame>
    </p:spTree>
    <p:extLst>
      <p:ext uri="{BB962C8B-B14F-4D97-AF65-F5344CB8AC3E}">
        <p14:creationId xmlns:p14="http://schemas.microsoft.com/office/powerpoint/2010/main" val="136780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50883" y="685800"/>
            <a:ext cx="9601200" cy="1826172"/>
          </a:xfrm>
        </p:spPr>
        <p:txBody>
          <a:bodyPr>
            <a:normAutofit/>
          </a:bodyPr>
          <a:lstStyle/>
          <a:p>
            <a:r>
              <a:rPr lang="de-DE" b="1" dirty="0" smtClean="0"/>
              <a:t>Language </a:t>
            </a:r>
            <a:r>
              <a:rPr lang="de-DE" b="1" dirty="0" err="1" smtClean="0"/>
              <a:t>Diversity</a:t>
            </a:r>
            <a:r>
              <a:rPr lang="de-DE" b="1" dirty="0" smtClean="0"/>
              <a:t> in </a:t>
            </a:r>
            <a:r>
              <a:rPr lang="de-DE" b="1" dirty="0" err="1" smtClean="0"/>
              <a:t>Africa</a:t>
            </a:r>
            <a:endParaRPr lang="de-DE" b="1" dirty="0"/>
          </a:p>
        </p:txBody>
      </p:sp>
      <p:sp>
        <p:nvSpPr>
          <p:cNvPr id="4" name="Inhaltsplatzhalter 3"/>
          <p:cNvSpPr>
            <a:spLocks noGrp="1"/>
          </p:cNvSpPr>
          <p:nvPr>
            <p:ph idx="1"/>
          </p:nvPr>
        </p:nvSpPr>
        <p:spPr>
          <a:xfrm>
            <a:off x="1150883" y="1818290"/>
            <a:ext cx="10340391" cy="4959582"/>
          </a:xfrm>
        </p:spPr>
        <p:txBody>
          <a:bodyPr>
            <a:normAutofit/>
          </a:bodyPr>
          <a:lstStyle/>
          <a:p>
            <a:r>
              <a:rPr lang="de-DE" sz="2400" dirty="0" smtClean="0"/>
              <a:t>Double-</a:t>
            </a:r>
            <a:r>
              <a:rPr lang="de-DE" sz="2400" dirty="0" err="1" smtClean="0"/>
              <a:t>edged</a:t>
            </a:r>
            <a:r>
              <a:rPr lang="de-DE" sz="2400" dirty="0" smtClean="0"/>
              <a:t> </a:t>
            </a:r>
            <a:r>
              <a:rPr lang="de-DE" sz="2400" dirty="0" err="1" smtClean="0"/>
              <a:t>sword</a:t>
            </a:r>
            <a:r>
              <a:rPr lang="de-DE" sz="2400" dirty="0" smtClean="0"/>
              <a:t>:</a:t>
            </a:r>
          </a:p>
          <a:p>
            <a:pPr lvl="1"/>
            <a:r>
              <a:rPr lang="en-GB" sz="2400" dirty="0"/>
              <a:t>On the one hand, each of these 2138 languages in Africa is the </a:t>
            </a:r>
            <a:r>
              <a:rPr lang="en-GB" sz="2400" b="1" dirty="0"/>
              <a:t>basis of a rich culture</a:t>
            </a:r>
            <a:r>
              <a:rPr lang="en-GB" sz="2400" dirty="0"/>
              <a:t> as languages are the main media through which we express and convey our cultural values. </a:t>
            </a:r>
            <a:endParaRPr lang="en-GB" sz="2400" dirty="0" smtClean="0"/>
          </a:p>
          <a:p>
            <a:pPr lvl="1"/>
            <a:r>
              <a:rPr lang="en-GB" sz="2400" dirty="0"/>
              <a:t>On the other hand, the fact that we have many languages within each of the 50-odd polities in Africa means that we </a:t>
            </a:r>
            <a:r>
              <a:rPr lang="en-GB" sz="2400" b="1" dirty="0"/>
              <a:t>face serious challenges and problems for language policy formulation and language planning</a:t>
            </a:r>
            <a:r>
              <a:rPr lang="en-GB" sz="2400" dirty="0"/>
              <a:t>. The languages themselves as entities are not the problem but there are serious problems in deciding, for instance, which languages to use in our national </a:t>
            </a:r>
            <a:r>
              <a:rPr lang="en-GB" sz="2400" dirty="0" smtClean="0"/>
              <a:t>institutions.</a:t>
            </a:r>
          </a:p>
          <a:p>
            <a:pPr marL="0" indent="0">
              <a:buNone/>
            </a:pPr>
            <a:r>
              <a:rPr lang="en-GB" dirty="0" smtClean="0"/>
              <a:t> </a:t>
            </a:r>
            <a:endParaRPr lang="de-DE" sz="3200" dirty="0"/>
          </a:p>
        </p:txBody>
      </p:sp>
    </p:spTree>
    <p:extLst>
      <p:ext uri="{BB962C8B-B14F-4D97-AF65-F5344CB8AC3E}">
        <p14:creationId xmlns:p14="http://schemas.microsoft.com/office/powerpoint/2010/main" val="198597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5" y="685800"/>
            <a:ext cx="9601200" cy="1826172"/>
          </a:xfrm>
        </p:spPr>
        <p:txBody>
          <a:bodyPr>
            <a:normAutofit/>
          </a:bodyPr>
          <a:lstStyle/>
          <a:p>
            <a:r>
              <a:rPr lang="de-DE" b="1" dirty="0" err="1" smtClean="0"/>
              <a:t>Afriphone</a:t>
            </a:r>
            <a:r>
              <a:rPr lang="de-DE" b="1" dirty="0" smtClean="0"/>
              <a:t> Countries</a:t>
            </a:r>
            <a:endParaRPr lang="de-DE" b="1" dirty="0"/>
          </a:p>
        </p:txBody>
      </p:sp>
      <p:sp>
        <p:nvSpPr>
          <p:cNvPr id="4" name="Inhaltsplatzhalter 3"/>
          <p:cNvSpPr>
            <a:spLocks noGrp="1"/>
          </p:cNvSpPr>
          <p:nvPr>
            <p:ph idx="1"/>
          </p:nvPr>
        </p:nvSpPr>
        <p:spPr>
          <a:xfrm>
            <a:off x="1203435" y="2028497"/>
            <a:ext cx="10325546" cy="4749375"/>
          </a:xfrm>
        </p:spPr>
        <p:txBody>
          <a:bodyPr>
            <a:normAutofit/>
          </a:bodyPr>
          <a:lstStyle/>
          <a:p>
            <a:r>
              <a:rPr lang="en-GB" sz="2400" dirty="0"/>
              <a:t>T</a:t>
            </a:r>
            <a:r>
              <a:rPr lang="en-GB" sz="2400" dirty="0" smtClean="0"/>
              <a:t>he </a:t>
            </a:r>
            <a:r>
              <a:rPr lang="en-GB" sz="2400" dirty="0"/>
              <a:t>languages of the former colonial powers still dominate the linguistic scenes in most countries of Africa leading to inappropriate terminologies like Anglophone, Francophone, and Lusophone countries of Africa. </a:t>
            </a:r>
            <a:r>
              <a:rPr lang="en-GB" sz="2400" dirty="0" smtClean="0"/>
              <a:t> </a:t>
            </a:r>
          </a:p>
          <a:p>
            <a:r>
              <a:rPr lang="en-GB" sz="2400" dirty="0"/>
              <a:t>The truth masked by these terminologies is that we indeed have clearly </a:t>
            </a:r>
            <a:r>
              <a:rPr lang="en-GB" sz="2400" dirty="0" err="1"/>
              <a:t>Afriphone</a:t>
            </a:r>
            <a:r>
              <a:rPr lang="en-GB" sz="2400" dirty="0"/>
              <a:t> countries in Africa since the vast majority of the population actually speaks African languages as mother tongues and lingua </a:t>
            </a:r>
            <a:r>
              <a:rPr lang="en-GB" sz="2400" dirty="0" err="1"/>
              <a:t>francas</a:t>
            </a:r>
            <a:r>
              <a:rPr lang="en-GB" sz="2400" dirty="0"/>
              <a:t> – languages of wider communication – but are rarely permitted to use these languages in formal education, especially at the higher levels, and in other official settings. </a:t>
            </a:r>
            <a:endParaRPr lang="de-DE" sz="4000" dirty="0"/>
          </a:p>
        </p:txBody>
      </p:sp>
    </p:spTree>
    <p:extLst>
      <p:ext uri="{BB962C8B-B14F-4D97-AF65-F5344CB8AC3E}">
        <p14:creationId xmlns:p14="http://schemas.microsoft.com/office/powerpoint/2010/main" val="309245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1371600" y="685800"/>
            <a:ext cx="9601200" cy="728221"/>
          </a:xfrm>
        </p:spPr>
        <p:txBody>
          <a:bodyPr>
            <a:normAutofit/>
          </a:bodyPr>
          <a:lstStyle/>
          <a:p>
            <a:r>
              <a:rPr lang="de-DE" b="1" dirty="0" smtClean="0"/>
              <a:t>Outline</a:t>
            </a:r>
            <a:endParaRPr lang="de-DE" b="1" dirty="0"/>
          </a:p>
        </p:txBody>
      </p:sp>
      <p:sp>
        <p:nvSpPr>
          <p:cNvPr id="12" name="Inhaltsplatzhalter 11"/>
          <p:cNvSpPr>
            <a:spLocks noGrp="1"/>
          </p:cNvSpPr>
          <p:nvPr>
            <p:ph idx="1"/>
          </p:nvPr>
        </p:nvSpPr>
        <p:spPr>
          <a:xfrm>
            <a:off x="1371599" y="1753386"/>
            <a:ext cx="10126717" cy="4647414"/>
          </a:xfrm>
        </p:spPr>
        <p:txBody>
          <a:bodyPr>
            <a:noAutofit/>
          </a:bodyPr>
          <a:lstStyle/>
          <a:p>
            <a:pPr marL="457200" indent="-457200">
              <a:buFont typeface="+mj-lt"/>
              <a:buAutoNum type="arabicPeriod"/>
            </a:pPr>
            <a:r>
              <a:rPr lang="de-DE" sz="2600" dirty="0" err="1" smtClean="0"/>
              <a:t>Introduction</a:t>
            </a:r>
            <a:endParaRPr lang="de-DE" sz="2600" dirty="0" smtClean="0"/>
          </a:p>
          <a:p>
            <a:pPr marL="457200" indent="-457200">
              <a:buFont typeface="+mj-lt"/>
              <a:buAutoNum type="arabicPeriod"/>
            </a:pPr>
            <a:r>
              <a:rPr lang="de-DE" sz="2600" dirty="0" err="1" smtClean="0"/>
              <a:t>Literature</a:t>
            </a:r>
            <a:r>
              <a:rPr lang="de-DE" sz="2600" dirty="0" smtClean="0"/>
              <a:t> Review on </a:t>
            </a:r>
            <a:r>
              <a:rPr lang="de-DE" sz="2600" dirty="0" err="1" smtClean="0"/>
              <a:t>the</a:t>
            </a:r>
            <a:r>
              <a:rPr lang="de-DE" sz="2600" dirty="0" smtClean="0"/>
              <a:t> Language </a:t>
            </a:r>
            <a:r>
              <a:rPr lang="de-DE" sz="2600" dirty="0" err="1" smtClean="0"/>
              <a:t>Question</a:t>
            </a:r>
            <a:r>
              <a:rPr lang="de-DE" sz="2600" dirty="0" smtClean="0"/>
              <a:t>: </a:t>
            </a:r>
            <a:r>
              <a:rPr lang="de-DE" sz="2600" dirty="0" err="1" smtClean="0"/>
              <a:t>Theoretical</a:t>
            </a:r>
            <a:r>
              <a:rPr lang="de-DE" sz="2600" dirty="0" smtClean="0"/>
              <a:t> </a:t>
            </a:r>
            <a:r>
              <a:rPr lang="de-DE" sz="2600" dirty="0" err="1" smtClean="0"/>
              <a:t>and</a:t>
            </a:r>
            <a:r>
              <a:rPr lang="de-DE" sz="2600" dirty="0" smtClean="0"/>
              <a:t> </a:t>
            </a:r>
            <a:r>
              <a:rPr lang="de-DE" sz="2600" dirty="0" err="1" smtClean="0"/>
              <a:t>Methodological</a:t>
            </a:r>
            <a:r>
              <a:rPr lang="de-DE" sz="2600" dirty="0" smtClean="0"/>
              <a:t> </a:t>
            </a:r>
            <a:r>
              <a:rPr lang="de-DE" sz="2600" dirty="0" err="1" smtClean="0"/>
              <a:t>Underpinnings</a:t>
            </a:r>
            <a:endParaRPr lang="de-DE" sz="2600" dirty="0" smtClean="0"/>
          </a:p>
          <a:p>
            <a:pPr marL="457200" indent="-457200">
              <a:buFont typeface="+mj-lt"/>
              <a:buAutoNum type="arabicPeriod"/>
            </a:pPr>
            <a:r>
              <a:rPr lang="de-DE" sz="2600" dirty="0" smtClean="0"/>
              <a:t>Pan-</a:t>
            </a:r>
            <a:r>
              <a:rPr lang="de-DE" sz="2600" dirty="0" err="1" smtClean="0"/>
              <a:t>Africanism</a:t>
            </a:r>
            <a:r>
              <a:rPr lang="de-DE" sz="2600" dirty="0" smtClean="0"/>
              <a:t> </a:t>
            </a:r>
            <a:r>
              <a:rPr lang="de-DE" sz="2600" dirty="0" err="1" smtClean="0"/>
              <a:t>and</a:t>
            </a:r>
            <a:r>
              <a:rPr lang="de-DE" sz="2600" dirty="0" smtClean="0"/>
              <a:t> </a:t>
            </a:r>
            <a:r>
              <a:rPr lang="de-DE" sz="2600" dirty="0" err="1" smtClean="0"/>
              <a:t>the</a:t>
            </a:r>
            <a:r>
              <a:rPr lang="de-DE" sz="2600" dirty="0" smtClean="0"/>
              <a:t> Language </a:t>
            </a:r>
            <a:r>
              <a:rPr lang="de-DE" sz="2600" dirty="0" err="1" smtClean="0"/>
              <a:t>Question</a:t>
            </a:r>
            <a:endParaRPr lang="de-DE" sz="2600" dirty="0" smtClean="0"/>
          </a:p>
          <a:p>
            <a:pPr marL="457200" indent="-457200">
              <a:buFont typeface="+mj-lt"/>
              <a:buAutoNum type="arabicPeriod"/>
            </a:pPr>
            <a:r>
              <a:rPr lang="de-DE" sz="2600" dirty="0" smtClean="0"/>
              <a:t>The Language </a:t>
            </a:r>
            <a:r>
              <a:rPr lang="de-DE" sz="2600" dirty="0" err="1" smtClean="0"/>
              <a:t>of</a:t>
            </a:r>
            <a:r>
              <a:rPr lang="de-DE" sz="2600" dirty="0" smtClean="0"/>
              <a:t> Education </a:t>
            </a:r>
            <a:r>
              <a:rPr lang="de-DE" sz="2600" dirty="0" err="1" smtClean="0"/>
              <a:t>and</a:t>
            </a:r>
            <a:r>
              <a:rPr lang="de-DE" sz="2600" dirty="0" smtClean="0"/>
              <a:t> Development </a:t>
            </a:r>
            <a:r>
              <a:rPr lang="de-DE" sz="2600" dirty="0" err="1" smtClean="0"/>
              <a:t>Discourse</a:t>
            </a:r>
            <a:r>
              <a:rPr lang="de-DE" sz="2600" dirty="0" smtClean="0"/>
              <a:t>: </a:t>
            </a:r>
            <a:r>
              <a:rPr lang="de-DE" sz="2600" dirty="0" err="1" smtClean="0"/>
              <a:t>Localized</a:t>
            </a:r>
            <a:r>
              <a:rPr lang="de-DE" sz="2600" dirty="0" smtClean="0"/>
              <a:t> Additive </a:t>
            </a:r>
            <a:r>
              <a:rPr lang="de-DE" sz="2600" dirty="0" err="1" smtClean="0"/>
              <a:t>Triangualism</a:t>
            </a:r>
            <a:endParaRPr lang="de-DE" sz="2600" dirty="0" smtClean="0"/>
          </a:p>
          <a:p>
            <a:pPr marL="457200" indent="-457200">
              <a:buFont typeface="+mj-lt"/>
              <a:buAutoNum type="arabicPeriod"/>
            </a:pPr>
            <a:r>
              <a:rPr lang="de-DE" sz="2600" dirty="0" smtClean="0"/>
              <a:t>The Language </a:t>
            </a:r>
            <a:r>
              <a:rPr lang="de-DE" sz="2600" dirty="0" err="1" smtClean="0"/>
              <a:t>Question</a:t>
            </a:r>
            <a:r>
              <a:rPr lang="de-DE" sz="2600" dirty="0" smtClean="0"/>
              <a:t> in African </a:t>
            </a:r>
            <a:r>
              <a:rPr lang="de-DE" sz="2600" dirty="0" err="1" smtClean="0"/>
              <a:t>Literature</a:t>
            </a:r>
            <a:r>
              <a:rPr lang="de-DE" sz="2600" dirty="0" smtClean="0"/>
              <a:t>: </a:t>
            </a:r>
            <a:r>
              <a:rPr lang="de-DE" sz="2600" dirty="0" err="1" smtClean="0"/>
              <a:t>Afriphone</a:t>
            </a:r>
            <a:r>
              <a:rPr lang="de-DE" sz="2600" dirty="0" smtClean="0"/>
              <a:t> </a:t>
            </a:r>
            <a:r>
              <a:rPr lang="de-DE" sz="2600" dirty="0" err="1" smtClean="0"/>
              <a:t>Literature</a:t>
            </a:r>
            <a:endParaRPr lang="de-DE" sz="2600" dirty="0" smtClean="0"/>
          </a:p>
          <a:p>
            <a:pPr marL="457200" indent="-457200">
              <a:buFont typeface="+mj-lt"/>
              <a:buAutoNum type="arabicPeriod"/>
            </a:pPr>
            <a:r>
              <a:rPr lang="de-DE" sz="2600" dirty="0" err="1" smtClean="0"/>
              <a:t>From</a:t>
            </a:r>
            <a:r>
              <a:rPr lang="de-DE" sz="2600" dirty="0" smtClean="0"/>
              <a:t> </a:t>
            </a:r>
            <a:r>
              <a:rPr lang="de-DE" sz="2600" dirty="0" err="1" smtClean="0"/>
              <a:t>Africa</a:t>
            </a:r>
            <a:r>
              <a:rPr lang="de-DE" sz="2600" dirty="0" smtClean="0"/>
              <a:t> </a:t>
            </a:r>
            <a:r>
              <a:rPr lang="de-DE" sz="2600" dirty="0" err="1" smtClean="0"/>
              <a:t>to</a:t>
            </a:r>
            <a:r>
              <a:rPr lang="de-DE" sz="2600" dirty="0" smtClean="0"/>
              <a:t> </a:t>
            </a:r>
            <a:r>
              <a:rPr lang="de-DE" sz="2600" dirty="0" err="1" smtClean="0"/>
              <a:t>the</a:t>
            </a:r>
            <a:r>
              <a:rPr lang="de-DE" sz="2600" dirty="0" smtClean="0"/>
              <a:t> World: African </a:t>
            </a:r>
            <a:r>
              <a:rPr lang="de-DE" sz="2600" dirty="0" err="1" smtClean="0"/>
              <a:t>Languages</a:t>
            </a:r>
            <a:r>
              <a:rPr lang="de-DE" sz="2600" dirty="0" smtClean="0"/>
              <a:t> in </a:t>
            </a:r>
            <a:r>
              <a:rPr lang="de-DE" sz="2600" dirty="0" err="1" smtClean="0"/>
              <a:t>the</a:t>
            </a:r>
            <a:r>
              <a:rPr lang="de-DE" sz="2600" dirty="0" smtClean="0"/>
              <a:t> Global </a:t>
            </a:r>
            <a:r>
              <a:rPr lang="de-DE" sz="2600" dirty="0" err="1" smtClean="0"/>
              <a:t>Context</a:t>
            </a:r>
            <a:endParaRPr lang="de-DE" sz="2600" dirty="0" smtClean="0"/>
          </a:p>
          <a:p>
            <a:pPr marL="457200" indent="-457200">
              <a:buFont typeface="+mj-lt"/>
              <a:buAutoNum type="arabicPeriod"/>
            </a:pPr>
            <a:r>
              <a:rPr lang="de-DE" sz="2600" dirty="0" err="1" smtClean="0"/>
              <a:t>Conclusion</a:t>
            </a:r>
            <a:endParaRPr lang="de-DE" sz="2600" dirty="0"/>
          </a:p>
        </p:txBody>
      </p:sp>
    </p:spTree>
    <p:extLst>
      <p:ext uri="{BB962C8B-B14F-4D97-AF65-F5344CB8AC3E}">
        <p14:creationId xmlns:p14="http://schemas.microsoft.com/office/powerpoint/2010/main" val="172334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71904" y="685800"/>
            <a:ext cx="9601200" cy="1826172"/>
          </a:xfrm>
        </p:spPr>
        <p:txBody>
          <a:bodyPr>
            <a:normAutofit/>
          </a:bodyPr>
          <a:lstStyle/>
          <a:p>
            <a:r>
              <a:rPr lang="de-DE" b="1" dirty="0" err="1" smtClean="0"/>
              <a:t>Theoretical</a:t>
            </a:r>
            <a:r>
              <a:rPr lang="de-DE" b="1" dirty="0" smtClean="0"/>
              <a:t> </a:t>
            </a:r>
            <a:r>
              <a:rPr lang="de-DE" b="1" dirty="0" err="1" smtClean="0"/>
              <a:t>Underpinnings</a:t>
            </a:r>
            <a:r>
              <a:rPr lang="de-DE" b="1" dirty="0" smtClean="0"/>
              <a:t>: A </a:t>
            </a:r>
            <a:r>
              <a:rPr lang="de-DE" b="1" dirty="0" err="1" smtClean="0"/>
              <a:t>Theory</a:t>
            </a:r>
            <a:r>
              <a:rPr lang="de-DE" b="1" dirty="0" smtClean="0"/>
              <a:t> </a:t>
            </a:r>
            <a:r>
              <a:rPr lang="de-DE" b="1" dirty="0" err="1" smtClean="0"/>
              <a:t>of</a:t>
            </a:r>
            <a:r>
              <a:rPr lang="de-DE" b="1" dirty="0" smtClean="0"/>
              <a:t> </a:t>
            </a:r>
            <a:r>
              <a:rPr lang="de-DE" b="1" dirty="0" err="1" smtClean="0"/>
              <a:t>Linguistic</a:t>
            </a:r>
            <a:r>
              <a:rPr lang="de-DE" b="1" dirty="0" smtClean="0"/>
              <a:t> Pan-</a:t>
            </a:r>
            <a:r>
              <a:rPr lang="de-DE" b="1" dirty="0" err="1" smtClean="0"/>
              <a:t>Africanism</a:t>
            </a:r>
            <a:endParaRPr lang="de-DE" b="1" dirty="0"/>
          </a:p>
        </p:txBody>
      </p:sp>
      <p:sp>
        <p:nvSpPr>
          <p:cNvPr id="4" name="Inhaltsplatzhalter 3"/>
          <p:cNvSpPr>
            <a:spLocks noGrp="1"/>
          </p:cNvSpPr>
          <p:nvPr>
            <p:ph idx="1"/>
          </p:nvPr>
        </p:nvSpPr>
        <p:spPr>
          <a:xfrm>
            <a:off x="1171904" y="2511972"/>
            <a:ext cx="10639882" cy="4265900"/>
          </a:xfrm>
        </p:spPr>
        <p:txBody>
          <a:bodyPr>
            <a:normAutofit lnSpcReduction="10000"/>
          </a:bodyPr>
          <a:lstStyle/>
          <a:p>
            <a:r>
              <a:rPr lang="en-GB" sz="2400" b="1" dirty="0" smtClean="0"/>
              <a:t>The primacy of indigenous African languages</a:t>
            </a:r>
            <a:r>
              <a:rPr lang="en-GB" sz="2400" dirty="0" smtClean="0"/>
              <a:t>: All the indigenous languages of Africa are important tools for the socio-economic and socio-cultural development of Africa.</a:t>
            </a:r>
          </a:p>
          <a:p>
            <a:r>
              <a:rPr lang="en-GB" sz="2400" b="1" dirty="0" smtClean="0"/>
              <a:t>Mother tongue education</a:t>
            </a:r>
            <a:r>
              <a:rPr lang="en-GB" sz="2400" dirty="0" smtClean="0"/>
              <a:t>: Indigenous mother tongue education is an essential feature of the theoretical model of linguistic pan-Africanism outlined here.</a:t>
            </a:r>
            <a:endParaRPr lang="de-DE" sz="2400" dirty="0" smtClean="0"/>
          </a:p>
          <a:p>
            <a:r>
              <a:rPr lang="en-GB" sz="2400" dirty="0" smtClean="0"/>
              <a:t> </a:t>
            </a:r>
            <a:r>
              <a:rPr lang="en-GB" sz="2400" b="1" dirty="0" smtClean="0"/>
              <a:t>Linguistic human rights</a:t>
            </a:r>
            <a:r>
              <a:rPr lang="en-GB" sz="2400" dirty="0" smtClean="0"/>
              <a:t>: The important maxim of </a:t>
            </a:r>
            <a:r>
              <a:rPr lang="en-GB" sz="2400" i="1" dirty="0" smtClean="0"/>
              <a:t>right of language</a:t>
            </a:r>
            <a:r>
              <a:rPr lang="en-GB" sz="2400" dirty="0" smtClean="0"/>
              <a:t> and </a:t>
            </a:r>
            <a:r>
              <a:rPr lang="en-GB" sz="2400" i="1" dirty="0" smtClean="0"/>
              <a:t>right to language</a:t>
            </a:r>
            <a:r>
              <a:rPr lang="en-GB" sz="2400" dirty="0" smtClean="0"/>
              <a:t> (Mazrui 2000, Mazrui and Mazrui 1998) is crucial in this model. </a:t>
            </a:r>
          </a:p>
          <a:p>
            <a:r>
              <a:rPr lang="en-GB" sz="2400" b="1" dirty="0" smtClean="0"/>
              <a:t>Linguistic diversity as a global future</a:t>
            </a:r>
            <a:r>
              <a:rPr lang="en-GB" sz="2400" dirty="0" smtClean="0"/>
              <a:t>: There is a clear link between language preservation and environmental protection. If climatic and environmental sustenance are important global future issues, then language and its preservation are a crucial part of this global future.</a:t>
            </a:r>
            <a:endParaRPr lang="de-DE" sz="2400" dirty="0" smtClean="0"/>
          </a:p>
          <a:p>
            <a:endParaRPr lang="de-DE" sz="2400" dirty="0"/>
          </a:p>
        </p:txBody>
      </p:sp>
    </p:spTree>
    <p:extLst>
      <p:ext uri="{BB962C8B-B14F-4D97-AF65-F5344CB8AC3E}">
        <p14:creationId xmlns:p14="http://schemas.microsoft.com/office/powerpoint/2010/main" val="1524959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71904" y="685800"/>
            <a:ext cx="9601200" cy="1826172"/>
          </a:xfrm>
        </p:spPr>
        <p:txBody>
          <a:bodyPr>
            <a:normAutofit/>
          </a:bodyPr>
          <a:lstStyle/>
          <a:p>
            <a:r>
              <a:rPr lang="de-DE" b="1" dirty="0" err="1" smtClean="0"/>
              <a:t>Methodological</a:t>
            </a:r>
            <a:r>
              <a:rPr lang="de-DE" b="1" dirty="0" smtClean="0"/>
              <a:t> </a:t>
            </a:r>
            <a:r>
              <a:rPr lang="de-DE" b="1" dirty="0" err="1" smtClean="0"/>
              <a:t>Issues</a:t>
            </a:r>
            <a:endParaRPr lang="de-DE" b="1" dirty="0"/>
          </a:p>
        </p:txBody>
      </p:sp>
      <p:sp>
        <p:nvSpPr>
          <p:cNvPr id="4" name="Inhaltsplatzhalter 3"/>
          <p:cNvSpPr>
            <a:spLocks noGrp="1"/>
          </p:cNvSpPr>
          <p:nvPr>
            <p:ph idx="1"/>
          </p:nvPr>
        </p:nvSpPr>
        <p:spPr>
          <a:xfrm>
            <a:off x="1171904" y="2511972"/>
            <a:ext cx="10441919" cy="3457904"/>
          </a:xfrm>
        </p:spPr>
        <p:txBody>
          <a:bodyPr>
            <a:normAutofit/>
          </a:bodyPr>
          <a:lstStyle/>
          <a:p>
            <a:pPr marL="0" indent="0">
              <a:buNone/>
            </a:pPr>
            <a:r>
              <a:rPr lang="en-GB" sz="2400" dirty="0"/>
              <a:t>The research presented here is based on different contexts of research involving a mix of qualitative and quantitative data collection and analysis methods over a life time of observations and reflections on the nature of language and linguistic studies involving African languages. So a lot of archival research has gone into collating various data and ideas. This is also the basis of extensive debates at various conferences and symposia. </a:t>
            </a:r>
            <a:endParaRPr lang="de-DE" sz="2400" dirty="0"/>
          </a:p>
          <a:p>
            <a:pPr marL="0" indent="0">
              <a:buNone/>
            </a:pPr>
            <a:endParaRPr lang="de-DE" sz="2400" dirty="0"/>
          </a:p>
        </p:txBody>
      </p:sp>
    </p:spTree>
    <p:extLst>
      <p:ext uri="{BB962C8B-B14F-4D97-AF65-F5344CB8AC3E}">
        <p14:creationId xmlns:p14="http://schemas.microsoft.com/office/powerpoint/2010/main" val="16025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333893" y="2656001"/>
            <a:ext cx="10090852" cy="3534591"/>
          </a:xfrm>
        </p:spPr>
        <p:txBody>
          <a:bodyPr>
            <a:normAutofit/>
          </a:bodyPr>
          <a:lstStyle/>
          <a:p>
            <a:pPr marL="809625" indent="-809625"/>
            <a:r>
              <a:rPr lang="de-DE" sz="6000" b="1" dirty="0"/>
              <a:t>3</a:t>
            </a:r>
            <a:r>
              <a:rPr lang="de-DE" sz="6000" b="1" dirty="0" smtClean="0"/>
              <a:t>.</a:t>
            </a:r>
            <a:r>
              <a:rPr lang="de-DE" sz="5400" b="1" dirty="0" smtClean="0"/>
              <a:t>	</a:t>
            </a:r>
            <a:r>
              <a:rPr lang="de-DE" sz="6000" b="1" dirty="0" smtClean="0"/>
              <a:t>Pan-</a:t>
            </a:r>
            <a:r>
              <a:rPr lang="de-DE" sz="6000" b="1" dirty="0" err="1" smtClean="0"/>
              <a:t>Africanism</a:t>
            </a:r>
            <a:r>
              <a:rPr lang="de-DE" sz="6000" b="1" dirty="0" smtClean="0"/>
              <a:t> </a:t>
            </a:r>
            <a:r>
              <a:rPr lang="de-DE" sz="6000" b="1" dirty="0" err="1" smtClean="0"/>
              <a:t>and</a:t>
            </a:r>
            <a:r>
              <a:rPr lang="de-DE" sz="6000" b="1" dirty="0" smtClean="0"/>
              <a:t> </a:t>
            </a:r>
            <a:r>
              <a:rPr lang="de-DE" sz="6000" b="1" dirty="0" err="1" smtClean="0"/>
              <a:t>the</a:t>
            </a:r>
            <a:r>
              <a:rPr lang="de-DE" sz="6000" b="1" dirty="0" smtClean="0"/>
              <a:t> Language </a:t>
            </a:r>
            <a:r>
              <a:rPr lang="de-DE" sz="6000" b="1" dirty="0" err="1" smtClean="0"/>
              <a:t>Question</a:t>
            </a:r>
            <a:endParaRPr lang="de-DE" sz="6000" b="1" dirty="0"/>
          </a:p>
        </p:txBody>
      </p:sp>
    </p:spTree>
    <p:extLst>
      <p:ext uri="{BB962C8B-B14F-4D97-AF65-F5344CB8AC3E}">
        <p14:creationId xmlns:p14="http://schemas.microsoft.com/office/powerpoint/2010/main" val="212520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Pan-</a:t>
            </a:r>
            <a:r>
              <a:rPr lang="de-DE" b="1" dirty="0" err="1" smtClean="0"/>
              <a:t>Africanism</a:t>
            </a:r>
            <a:r>
              <a:rPr lang="de-DE" b="1" dirty="0" smtClean="0"/>
              <a:t> </a:t>
            </a:r>
            <a:r>
              <a:rPr lang="de-DE" b="1" dirty="0" err="1" smtClean="0"/>
              <a:t>and</a:t>
            </a:r>
            <a:r>
              <a:rPr lang="de-DE" b="1" dirty="0" smtClean="0"/>
              <a:t> </a:t>
            </a:r>
            <a:r>
              <a:rPr lang="de-DE" b="1" dirty="0" err="1" smtClean="0"/>
              <a:t>the</a:t>
            </a:r>
            <a:r>
              <a:rPr lang="de-DE" b="1" dirty="0" smtClean="0"/>
              <a:t> Language </a:t>
            </a:r>
            <a:r>
              <a:rPr lang="de-DE" b="1" dirty="0" err="1" smtClean="0"/>
              <a:t>Question</a:t>
            </a:r>
            <a:endParaRPr lang="de-DE" b="1" dirty="0"/>
          </a:p>
        </p:txBody>
      </p:sp>
      <p:sp>
        <p:nvSpPr>
          <p:cNvPr id="4" name="Inhaltsplatzhalter 3"/>
          <p:cNvSpPr>
            <a:spLocks noGrp="1"/>
          </p:cNvSpPr>
          <p:nvPr>
            <p:ph idx="1"/>
          </p:nvPr>
        </p:nvSpPr>
        <p:spPr>
          <a:xfrm>
            <a:off x="1203435" y="2028497"/>
            <a:ext cx="10452536" cy="4749375"/>
          </a:xfrm>
        </p:spPr>
        <p:txBody>
          <a:bodyPr>
            <a:normAutofit/>
          </a:bodyPr>
          <a:lstStyle/>
          <a:p>
            <a:r>
              <a:rPr lang="en-GB" sz="2400" dirty="0"/>
              <a:t>Pan-Africanism is one of the most prominent concepts in the study of Africa and its place in the world. </a:t>
            </a:r>
            <a:endParaRPr lang="en-GB" sz="2400" dirty="0" smtClean="0"/>
          </a:p>
          <a:p>
            <a:r>
              <a:rPr lang="en-GB" sz="2400" dirty="0" smtClean="0"/>
              <a:t>The </a:t>
            </a:r>
            <a:r>
              <a:rPr lang="en-GB" sz="2400" dirty="0"/>
              <a:t>‘pan’ in the term simply means ‘all’, </a:t>
            </a:r>
            <a:r>
              <a:rPr lang="en-GB" sz="2400" dirty="0" err="1"/>
              <a:t>ie</a:t>
            </a:r>
            <a:r>
              <a:rPr lang="en-GB" sz="2400" dirty="0"/>
              <a:t> encompassing all Africans and everything Africa. </a:t>
            </a:r>
            <a:endParaRPr lang="en-GB" sz="2400" dirty="0" smtClean="0"/>
          </a:p>
          <a:p>
            <a:r>
              <a:rPr lang="en-GB" sz="2400" dirty="0" err="1" smtClean="0"/>
              <a:t>Shepperson</a:t>
            </a:r>
            <a:r>
              <a:rPr lang="en-GB" sz="2400" dirty="0" smtClean="0"/>
              <a:t> </a:t>
            </a:r>
            <a:r>
              <a:rPr lang="en-GB" sz="2400" dirty="0"/>
              <a:t>(1962) and many other writers suggest that we should distinguish between two types of pan-Africanism on the basis of whether we are dealing with a small ‘p’ as in “pan” or whether we are dealing with a capital ‘P’ in “Pan”. </a:t>
            </a:r>
            <a:endParaRPr lang="de-DE" sz="4400" dirty="0"/>
          </a:p>
        </p:txBody>
      </p:sp>
    </p:spTree>
    <p:extLst>
      <p:ext uri="{BB962C8B-B14F-4D97-AF65-F5344CB8AC3E}">
        <p14:creationId xmlns:p14="http://schemas.microsoft.com/office/powerpoint/2010/main" val="3610509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Pan-</a:t>
            </a:r>
            <a:r>
              <a:rPr lang="de-DE" b="1" dirty="0" err="1" smtClean="0"/>
              <a:t>Africanism</a:t>
            </a:r>
            <a:r>
              <a:rPr lang="de-DE" b="1" dirty="0" smtClean="0"/>
              <a:t> </a:t>
            </a:r>
            <a:r>
              <a:rPr lang="de-DE" b="1" dirty="0" err="1" smtClean="0"/>
              <a:t>with</a:t>
            </a:r>
            <a:r>
              <a:rPr lang="de-DE" b="1" dirty="0" smtClean="0"/>
              <a:t> a </a:t>
            </a:r>
            <a:r>
              <a:rPr lang="de-DE" b="1" dirty="0" err="1" smtClean="0"/>
              <a:t>capital</a:t>
            </a:r>
            <a:r>
              <a:rPr lang="de-DE" b="1" dirty="0" smtClean="0"/>
              <a:t> „P“</a:t>
            </a:r>
            <a:endParaRPr lang="de-DE" b="1" dirty="0"/>
          </a:p>
        </p:txBody>
      </p:sp>
      <p:sp>
        <p:nvSpPr>
          <p:cNvPr id="4" name="Inhaltsplatzhalter 3"/>
          <p:cNvSpPr>
            <a:spLocks noGrp="1"/>
          </p:cNvSpPr>
          <p:nvPr>
            <p:ph idx="1"/>
          </p:nvPr>
        </p:nvSpPr>
        <p:spPr>
          <a:xfrm>
            <a:off x="1203435" y="2028497"/>
            <a:ext cx="10452536" cy="4749375"/>
          </a:xfrm>
        </p:spPr>
        <p:txBody>
          <a:bodyPr>
            <a:normAutofit/>
          </a:bodyPr>
          <a:lstStyle/>
          <a:p>
            <a:r>
              <a:rPr lang="en-GB" sz="2400" dirty="0" smtClean="0"/>
              <a:t>Refers to the body of ideas and literature evolved at formal meetings and congresses. </a:t>
            </a:r>
          </a:p>
          <a:p>
            <a:r>
              <a:rPr lang="en-GB" sz="2400" dirty="0" smtClean="0"/>
              <a:t>In the 20</a:t>
            </a:r>
            <a:r>
              <a:rPr lang="en-GB" sz="2400" baseline="30000" dirty="0" smtClean="0"/>
              <a:t>th</a:t>
            </a:r>
            <a:r>
              <a:rPr lang="en-GB" sz="2400" dirty="0" smtClean="0"/>
              <a:t> Century about five major Pan-African congresses were held in various cities around the world, from Paris in France to Manchester in the United Kingdom. It was at these meetings attended by prominent scholars and political figures from William Du Bois to Kwame Nkrumah that the key tenets of Pan-Africanism were discussed and adopted. </a:t>
            </a:r>
          </a:p>
          <a:p>
            <a:r>
              <a:rPr lang="en-GB" sz="2400" dirty="0" smtClean="0"/>
              <a:t>I would add the various efforts by African leaders to achieve political unity, leading to the formation of the Organization of African Unity (OAU), which later got renamed as the African Union (AU).</a:t>
            </a:r>
            <a:endParaRPr lang="de-DE" sz="2400" dirty="0"/>
          </a:p>
        </p:txBody>
      </p:sp>
    </p:spTree>
    <p:extLst>
      <p:ext uri="{BB962C8B-B14F-4D97-AF65-F5344CB8AC3E}">
        <p14:creationId xmlns:p14="http://schemas.microsoft.com/office/powerpoint/2010/main" val="50114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pan-</a:t>
            </a:r>
            <a:r>
              <a:rPr lang="de-DE" b="1" dirty="0" err="1" smtClean="0"/>
              <a:t>Africanism</a:t>
            </a:r>
            <a:r>
              <a:rPr lang="de-DE" b="1" dirty="0" smtClean="0"/>
              <a:t> </a:t>
            </a:r>
            <a:r>
              <a:rPr lang="de-DE" b="1" dirty="0" err="1" smtClean="0"/>
              <a:t>with</a:t>
            </a:r>
            <a:r>
              <a:rPr lang="de-DE" b="1" dirty="0" smtClean="0"/>
              <a:t> a </a:t>
            </a:r>
            <a:r>
              <a:rPr lang="de-DE" b="1" dirty="0" err="1" smtClean="0"/>
              <a:t>small</a:t>
            </a:r>
            <a:r>
              <a:rPr lang="de-DE" b="1" dirty="0" smtClean="0"/>
              <a:t> „p“</a:t>
            </a:r>
            <a:endParaRPr lang="de-DE" b="1" dirty="0"/>
          </a:p>
        </p:txBody>
      </p:sp>
      <p:sp>
        <p:nvSpPr>
          <p:cNvPr id="4" name="Inhaltsplatzhalter 3"/>
          <p:cNvSpPr>
            <a:spLocks noGrp="1"/>
          </p:cNvSpPr>
          <p:nvPr>
            <p:ph idx="1"/>
          </p:nvPr>
        </p:nvSpPr>
        <p:spPr>
          <a:xfrm>
            <a:off x="1203435" y="2028497"/>
            <a:ext cx="10673256" cy="4749375"/>
          </a:xfrm>
        </p:spPr>
        <p:txBody>
          <a:bodyPr>
            <a:normAutofit/>
          </a:bodyPr>
          <a:lstStyle/>
          <a:p>
            <a:r>
              <a:rPr lang="en-GB" sz="2400" dirty="0"/>
              <a:t>C</a:t>
            </a:r>
            <a:r>
              <a:rPr lang="en-GB" sz="2400" dirty="0" smtClean="0"/>
              <a:t>omprises </a:t>
            </a:r>
            <a:r>
              <a:rPr lang="en-GB" sz="2400" dirty="0"/>
              <a:t>lower level manifestations of unity by people of African descent, both within and outside the African continent. </a:t>
            </a:r>
            <a:endParaRPr lang="en-GB" sz="2400" dirty="0" smtClean="0"/>
          </a:p>
          <a:p>
            <a:r>
              <a:rPr lang="en-GB" sz="2400" dirty="0" smtClean="0"/>
              <a:t>I </a:t>
            </a:r>
            <a:r>
              <a:rPr lang="en-GB" sz="2400" dirty="0"/>
              <a:t>would add that any time a group of Africans and people of African origins decide to come together to address their interests, they are practising pan-Africanism with a small ‘p’.</a:t>
            </a:r>
            <a:endParaRPr lang="de-DE" sz="2400" dirty="0"/>
          </a:p>
        </p:txBody>
      </p:sp>
    </p:spTree>
    <p:extLst>
      <p:ext uri="{BB962C8B-B14F-4D97-AF65-F5344CB8AC3E}">
        <p14:creationId xmlns:p14="http://schemas.microsoft.com/office/powerpoint/2010/main" val="381838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Definition of Pan-Africanism</a:t>
            </a:r>
            <a:endParaRPr lang="de-DE" b="1" dirty="0"/>
          </a:p>
        </p:txBody>
      </p:sp>
      <p:sp>
        <p:nvSpPr>
          <p:cNvPr id="4" name="Inhaltsplatzhalter 3"/>
          <p:cNvSpPr>
            <a:spLocks noGrp="1"/>
          </p:cNvSpPr>
          <p:nvPr>
            <p:ph idx="1"/>
          </p:nvPr>
        </p:nvSpPr>
        <p:spPr>
          <a:xfrm>
            <a:off x="982715" y="2432115"/>
            <a:ext cx="10673256" cy="3940405"/>
          </a:xfrm>
        </p:spPr>
        <p:txBody>
          <a:bodyPr>
            <a:normAutofit/>
          </a:bodyPr>
          <a:lstStyle/>
          <a:p>
            <a:pPr marL="0" indent="0" algn="ctr">
              <a:buNone/>
            </a:pPr>
            <a:r>
              <a:rPr lang="en-GB" sz="3200" i="1" dirty="0"/>
              <a:t>Pan-Africanism is an ideological notion that champions the need for Africa, Africans, and all people of African descent to unite and work towards a better future for the continent and for Africans and all people of African descent</a:t>
            </a:r>
            <a:r>
              <a:rPr lang="en-GB" sz="3200" dirty="0"/>
              <a:t>.</a:t>
            </a:r>
            <a:endParaRPr lang="de-DE" sz="3200" dirty="0"/>
          </a:p>
        </p:txBody>
      </p:sp>
    </p:spTree>
    <p:extLst>
      <p:ext uri="{BB962C8B-B14F-4D97-AF65-F5344CB8AC3E}">
        <p14:creationId xmlns:p14="http://schemas.microsoft.com/office/powerpoint/2010/main" val="360974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a:t>
            </a:r>
            <a:r>
              <a:rPr lang="de-DE" b="1" dirty="0" err="1" smtClean="0"/>
              <a:t>Africa</a:t>
            </a:r>
            <a:r>
              <a:rPr lang="de-DE" b="1" dirty="0" smtClean="0"/>
              <a:t>“</a:t>
            </a:r>
            <a:endParaRPr lang="de-DE" b="1" dirty="0"/>
          </a:p>
        </p:txBody>
      </p:sp>
      <p:sp>
        <p:nvSpPr>
          <p:cNvPr id="4" name="Inhaltsplatzhalter 3"/>
          <p:cNvSpPr>
            <a:spLocks noGrp="1"/>
          </p:cNvSpPr>
          <p:nvPr>
            <p:ph idx="1"/>
          </p:nvPr>
        </p:nvSpPr>
        <p:spPr>
          <a:xfrm>
            <a:off x="1203435" y="1650125"/>
            <a:ext cx="10673256" cy="5127748"/>
          </a:xfrm>
        </p:spPr>
        <p:txBody>
          <a:bodyPr>
            <a:normAutofit/>
          </a:bodyPr>
          <a:lstStyle/>
          <a:p>
            <a:r>
              <a:rPr lang="en-GB" sz="2400" dirty="0"/>
              <a:t>Of course, the term “Africa” too has to be deconstructed. </a:t>
            </a:r>
            <a:endParaRPr lang="en-GB" sz="2400" dirty="0" smtClean="0"/>
          </a:p>
          <a:p>
            <a:r>
              <a:rPr lang="en-GB" sz="2400" dirty="0" smtClean="0"/>
              <a:t>In </a:t>
            </a:r>
            <a:r>
              <a:rPr lang="en-GB" sz="2400" dirty="0"/>
              <a:t>my use of the term here, </a:t>
            </a:r>
            <a:r>
              <a:rPr lang="en-GB" sz="2400" b="1" dirty="0"/>
              <a:t>Africa covers the entire landmass of the continent and its islands</a:t>
            </a:r>
            <a:r>
              <a:rPr lang="en-GB" sz="2400" dirty="0"/>
              <a:t>. We do not make a distinction between the Maghreb and ‘sub-Sahara Africa’; in fact, we avoid the term “sub-</a:t>
            </a:r>
            <a:r>
              <a:rPr lang="en-GB" sz="2400" dirty="0" err="1"/>
              <a:t>sahara</a:t>
            </a:r>
            <a:r>
              <a:rPr lang="en-GB" sz="2400" dirty="0"/>
              <a:t> Africa” altogether. </a:t>
            </a:r>
            <a:endParaRPr lang="en-GB" sz="2400" dirty="0" smtClean="0"/>
          </a:p>
          <a:p>
            <a:r>
              <a:rPr lang="en-GB" sz="2400" dirty="0" smtClean="0"/>
              <a:t>In </a:t>
            </a:r>
            <a:r>
              <a:rPr lang="en-GB" sz="2400" dirty="0"/>
              <a:t>many European conceptualizations of Africa (e.g. Hegel 1956), there is this keen attempt to distinguish between countries like Egypt, Tunisia, Algeria, Libya, Morocco and the rest of Africa. In the spirit of pan-Africanism, Africa includes all parts of Africa, whether north or south of the Sahara Desert. </a:t>
            </a:r>
            <a:endParaRPr lang="en-GB" sz="2400" dirty="0" smtClean="0"/>
          </a:p>
          <a:p>
            <a:pPr marL="357188" indent="-357188">
              <a:buNone/>
            </a:pPr>
            <a:r>
              <a:rPr lang="en-GB" sz="2400" dirty="0" smtClean="0">
                <a:sym typeface="Wingdings" panose="05000000000000000000" pitchFamily="2" charset="2"/>
              </a:rPr>
              <a:t> </a:t>
            </a:r>
            <a:r>
              <a:rPr lang="en-GB" sz="2400" dirty="0" smtClean="0"/>
              <a:t>So </a:t>
            </a:r>
            <a:r>
              <a:rPr lang="en-GB" sz="2400" b="1" i="1" dirty="0"/>
              <a:t>Africans</a:t>
            </a:r>
            <a:r>
              <a:rPr lang="en-GB" sz="2400" i="1" dirty="0"/>
              <a:t> </a:t>
            </a:r>
            <a:r>
              <a:rPr lang="en-GB" sz="2400" dirty="0"/>
              <a:t>in this context refer to citizens and indigenous peoples of all the countries on the African continent and most or all of whom are members of the AU. Africans also include people of African descent who live outside Africa and who trace their ancestry and identity to the African continent. The term ‘</a:t>
            </a:r>
            <a:r>
              <a:rPr lang="en-GB" sz="2400" b="1" dirty="0"/>
              <a:t>diaspora</a:t>
            </a:r>
            <a:r>
              <a:rPr lang="en-GB" sz="2400" dirty="0"/>
              <a:t>’ is often used to refer to these people.</a:t>
            </a:r>
            <a:endParaRPr lang="de-DE" sz="2400" dirty="0"/>
          </a:p>
          <a:p>
            <a:pPr marL="0" indent="0">
              <a:buNone/>
            </a:pPr>
            <a:endParaRPr lang="de-DE" sz="2400" dirty="0"/>
          </a:p>
        </p:txBody>
      </p:sp>
    </p:spTree>
    <p:extLst>
      <p:ext uri="{BB962C8B-B14F-4D97-AF65-F5344CB8AC3E}">
        <p14:creationId xmlns:p14="http://schemas.microsoft.com/office/powerpoint/2010/main" val="335186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784055" cy="1826172"/>
          </a:xfrm>
        </p:spPr>
        <p:txBody>
          <a:bodyPr>
            <a:normAutofit/>
          </a:bodyPr>
          <a:lstStyle/>
          <a:p>
            <a:r>
              <a:rPr lang="de-DE" b="1" dirty="0" smtClean="0"/>
              <a:t>Major </a:t>
            </a:r>
            <a:r>
              <a:rPr lang="de-DE" b="1" dirty="0" err="1" smtClean="0"/>
              <a:t>names</a:t>
            </a:r>
            <a:r>
              <a:rPr lang="de-DE" b="1" dirty="0" smtClean="0"/>
              <a:t> </a:t>
            </a:r>
            <a:r>
              <a:rPr lang="de-DE" b="1" dirty="0" err="1" smtClean="0"/>
              <a:t>associated</a:t>
            </a:r>
            <a:r>
              <a:rPr lang="de-DE" b="1" dirty="0" smtClean="0"/>
              <a:t> </a:t>
            </a:r>
            <a:r>
              <a:rPr lang="de-DE" b="1" dirty="0" err="1" smtClean="0"/>
              <a:t>with</a:t>
            </a:r>
            <a:r>
              <a:rPr lang="de-DE" b="1" dirty="0" smtClean="0"/>
              <a:t> </a:t>
            </a:r>
            <a:br>
              <a:rPr lang="de-DE" b="1" dirty="0" smtClean="0"/>
            </a:br>
            <a:r>
              <a:rPr lang="de-DE" b="1" dirty="0" smtClean="0"/>
              <a:t>Pan-</a:t>
            </a:r>
            <a:r>
              <a:rPr lang="de-DE" b="1" dirty="0" err="1" smtClean="0"/>
              <a:t>Africanism</a:t>
            </a:r>
            <a:endParaRPr lang="de-DE" b="1" dirty="0"/>
          </a:p>
        </p:txBody>
      </p:sp>
      <p:sp>
        <p:nvSpPr>
          <p:cNvPr id="4" name="Inhaltsplatzhalter 3"/>
          <p:cNvSpPr>
            <a:spLocks noGrp="1"/>
          </p:cNvSpPr>
          <p:nvPr>
            <p:ph idx="1"/>
          </p:nvPr>
        </p:nvSpPr>
        <p:spPr>
          <a:xfrm>
            <a:off x="1203435" y="2353843"/>
            <a:ext cx="10673256" cy="4424030"/>
          </a:xfrm>
        </p:spPr>
        <p:txBody>
          <a:bodyPr>
            <a:normAutofit/>
          </a:bodyPr>
          <a:lstStyle/>
          <a:p>
            <a:r>
              <a:rPr lang="de-DE" sz="2400" dirty="0"/>
              <a:t>Marcus Garvey, Kwame Nkrumah, Patrice Lumumba, </a:t>
            </a:r>
            <a:r>
              <a:rPr lang="de-DE" sz="2400" dirty="0" err="1"/>
              <a:t>Amilcar</a:t>
            </a:r>
            <a:r>
              <a:rPr lang="de-DE" sz="2400" dirty="0"/>
              <a:t> Cabral, </a:t>
            </a:r>
            <a:r>
              <a:rPr lang="de-DE" sz="2400" dirty="0" err="1"/>
              <a:t>Tafawa</a:t>
            </a:r>
            <a:r>
              <a:rPr lang="de-DE" sz="2400" dirty="0"/>
              <a:t> </a:t>
            </a:r>
            <a:r>
              <a:rPr lang="de-DE" sz="2400" dirty="0" err="1"/>
              <a:t>Balewa</a:t>
            </a:r>
            <a:r>
              <a:rPr lang="de-DE" sz="2400" dirty="0"/>
              <a:t>, </a:t>
            </a:r>
            <a:r>
              <a:rPr lang="de-DE" sz="2400" dirty="0" err="1"/>
              <a:t>Sekou</a:t>
            </a:r>
            <a:r>
              <a:rPr lang="de-DE" sz="2400" dirty="0"/>
              <a:t> Toure, </a:t>
            </a:r>
            <a:r>
              <a:rPr lang="de-DE" sz="2400" dirty="0" err="1"/>
              <a:t>Jomo</a:t>
            </a:r>
            <a:r>
              <a:rPr lang="de-DE" sz="2400" dirty="0"/>
              <a:t> Kenyatta, Julius Nyerere, Haile Selassie, Gamal Abdel Nasser, Ahmed Ben Bella, Robert Mugabe, Nelson Mandela, Muammar Gaddafi, Thomas </a:t>
            </a:r>
            <a:r>
              <a:rPr lang="de-DE" sz="2400" dirty="0" err="1"/>
              <a:t>Sankara</a:t>
            </a:r>
            <a:r>
              <a:rPr lang="de-DE" sz="2400" dirty="0"/>
              <a:t>, </a:t>
            </a:r>
            <a:r>
              <a:rPr lang="de-DE" sz="2400" dirty="0" smtClean="0"/>
              <a:t>etc.</a:t>
            </a:r>
          </a:p>
          <a:p>
            <a:r>
              <a:rPr lang="de-DE" sz="2400" dirty="0" err="1" smtClean="0"/>
              <a:t>One</a:t>
            </a:r>
            <a:r>
              <a:rPr lang="de-DE" sz="2400" dirty="0" smtClean="0"/>
              <a:t> </a:t>
            </a:r>
            <a:r>
              <a:rPr lang="de-DE" sz="2400" dirty="0" err="1"/>
              <a:t>of</a:t>
            </a:r>
            <a:r>
              <a:rPr lang="de-DE" sz="2400" dirty="0"/>
              <a:t> </a:t>
            </a:r>
            <a:r>
              <a:rPr lang="de-DE" sz="2400" dirty="0" err="1"/>
              <a:t>the</a:t>
            </a:r>
            <a:r>
              <a:rPr lang="de-DE" sz="2400" dirty="0"/>
              <a:t> </a:t>
            </a:r>
            <a:r>
              <a:rPr lang="de-DE" sz="2400" dirty="0" err="1"/>
              <a:t>most</a:t>
            </a:r>
            <a:r>
              <a:rPr lang="de-DE" sz="2400" dirty="0"/>
              <a:t> </a:t>
            </a:r>
            <a:r>
              <a:rPr lang="de-DE" sz="2400" dirty="0" err="1"/>
              <a:t>important</a:t>
            </a:r>
            <a:r>
              <a:rPr lang="de-DE" sz="2400" dirty="0"/>
              <a:t> </a:t>
            </a:r>
            <a:r>
              <a:rPr lang="de-DE" sz="2400" dirty="0" err="1"/>
              <a:t>and</a:t>
            </a:r>
            <a:r>
              <a:rPr lang="de-DE" sz="2400" dirty="0"/>
              <a:t> </a:t>
            </a:r>
            <a:r>
              <a:rPr lang="de-DE" sz="2400" dirty="0" err="1"/>
              <a:t>concise</a:t>
            </a:r>
            <a:r>
              <a:rPr lang="de-DE" sz="2400" dirty="0"/>
              <a:t> </a:t>
            </a:r>
            <a:r>
              <a:rPr lang="de-DE" sz="2400" dirty="0" err="1"/>
              <a:t>explanations</a:t>
            </a:r>
            <a:r>
              <a:rPr lang="de-DE" sz="2400" dirty="0"/>
              <a:t> </a:t>
            </a:r>
            <a:r>
              <a:rPr lang="de-DE" sz="2400" dirty="0" err="1"/>
              <a:t>of</a:t>
            </a:r>
            <a:r>
              <a:rPr lang="de-DE" sz="2400" dirty="0"/>
              <a:t> </a:t>
            </a:r>
            <a:r>
              <a:rPr lang="de-DE" sz="2400" dirty="0" err="1"/>
              <a:t>Africanism</a:t>
            </a:r>
            <a:r>
              <a:rPr lang="de-DE" sz="2400" dirty="0"/>
              <a:t> </a:t>
            </a:r>
            <a:r>
              <a:rPr lang="de-DE" sz="2400" dirty="0" err="1"/>
              <a:t>is</a:t>
            </a:r>
            <a:r>
              <a:rPr lang="de-DE" sz="2400" dirty="0"/>
              <a:t> </a:t>
            </a:r>
            <a:r>
              <a:rPr lang="de-DE" sz="2400" dirty="0" err="1"/>
              <a:t>by</a:t>
            </a:r>
            <a:r>
              <a:rPr lang="de-DE" sz="2400" dirty="0"/>
              <a:t> Felix (2002: 9) </a:t>
            </a:r>
            <a:r>
              <a:rPr lang="de-DE" sz="2400" dirty="0" err="1"/>
              <a:t>who</a:t>
            </a:r>
            <a:r>
              <a:rPr lang="de-DE" sz="2400" dirty="0"/>
              <a:t> </a:t>
            </a:r>
            <a:r>
              <a:rPr lang="de-DE" sz="2400" dirty="0" err="1"/>
              <a:t>sees</a:t>
            </a:r>
            <a:r>
              <a:rPr lang="de-DE" sz="2400" dirty="0"/>
              <a:t> Pan-</a:t>
            </a:r>
            <a:r>
              <a:rPr lang="de-DE" sz="2400" dirty="0" err="1"/>
              <a:t>Africanism</a:t>
            </a:r>
            <a:r>
              <a:rPr lang="de-DE" sz="2400" dirty="0"/>
              <a:t> </a:t>
            </a:r>
            <a:r>
              <a:rPr lang="de-DE" sz="2400" dirty="0" err="1"/>
              <a:t>as</a:t>
            </a:r>
            <a:r>
              <a:rPr lang="de-DE" sz="2400" dirty="0"/>
              <a:t> a </a:t>
            </a:r>
            <a:r>
              <a:rPr lang="de-DE" sz="2400" dirty="0" err="1"/>
              <a:t>concept</a:t>
            </a:r>
            <a:r>
              <a:rPr lang="de-DE" sz="2400" dirty="0"/>
              <a:t> </a:t>
            </a:r>
            <a:r>
              <a:rPr lang="de-DE" sz="2400" dirty="0" err="1"/>
              <a:t>of</a:t>
            </a:r>
            <a:r>
              <a:rPr lang="de-DE" sz="2400" dirty="0"/>
              <a:t> “…</a:t>
            </a:r>
            <a:r>
              <a:rPr lang="de-DE" sz="2400" dirty="0" err="1"/>
              <a:t>unity</a:t>
            </a:r>
            <a:r>
              <a:rPr lang="de-DE" sz="2400" dirty="0"/>
              <a:t> in </a:t>
            </a:r>
            <a:r>
              <a:rPr lang="de-DE" sz="2400" dirty="0" err="1"/>
              <a:t>diversity</a:t>
            </a:r>
            <a:r>
              <a:rPr lang="de-DE" sz="2400" dirty="0"/>
              <a:t> in </a:t>
            </a:r>
            <a:r>
              <a:rPr lang="de-DE" sz="2400" dirty="0" err="1"/>
              <a:t>terms</a:t>
            </a:r>
            <a:r>
              <a:rPr lang="de-DE" sz="2400" dirty="0"/>
              <a:t> </a:t>
            </a:r>
            <a:r>
              <a:rPr lang="de-DE" sz="2400" dirty="0" err="1"/>
              <a:t>of</a:t>
            </a:r>
            <a:r>
              <a:rPr lang="de-DE" sz="2400" dirty="0"/>
              <a:t> an </a:t>
            </a:r>
            <a:r>
              <a:rPr lang="de-DE" sz="2400" dirty="0" err="1"/>
              <a:t>extended</a:t>
            </a:r>
            <a:r>
              <a:rPr lang="de-DE" sz="2400" dirty="0"/>
              <a:t> </a:t>
            </a:r>
            <a:r>
              <a:rPr lang="de-DE" sz="2400" dirty="0" err="1"/>
              <a:t>and</a:t>
            </a:r>
            <a:r>
              <a:rPr lang="de-DE" sz="2400" dirty="0"/>
              <a:t> </a:t>
            </a:r>
            <a:r>
              <a:rPr lang="de-DE" sz="2400" dirty="0" err="1"/>
              <a:t>expanded</a:t>
            </a:r>
            <a:r>
              <a:rPr lang="de-DE" sz="2400" dirty="0"/>
              <a:t> African </a:t>
            </a:r>
            <a:r>
              <a:rPr lang="de-DE" sz="2400" dirty="0" err="1"/>
              <a:t>community</a:t>
            </a:r>
            <a:r>
              <a:rPr lang="de-DE" sz="2400" dirty="0"/>
              <a:t>.” </a:t>
            </a:r>
            <a:endParaRPr lang="de-DE" sz="2800" dirty="0"/>
          </a:p>
        </p:txBody>
      </p:sp>
    </p:spTree>
    <p:extLst>
      <p:ext uri="{BB962C8B-B14F-4D97-AF65-F5344CB8AC3E}">
        <p14:creationId xmlns:p14="http://schemas.microsoft.com/office/powerpoint/2010/main" val="4236456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77613" y="504497"/>
            <a:ext cx="10452537" cy="1826172"/>
          </a:xfrm>
        </p:spPr>
        <p:txBody>
          <a:bodyPr>
            <a:normAutofit/>
          </a:bodyPr>
          <a:lstStyle/>
          <a:p>
            <a:r>
              <a:rPr lang="de-DE" b="1" dirty="0" err="1" smtClean="0"/>
              <a:t>Linguistic</a:t>
            </a:r>
            <a:r>
              <a:rPr lang="de-DE" b="1" dirty="0" smtClean="0"/>
              <a:t> </a:t>
            </a:r>
            <a:br>
              <a:rPr lang="de-DE" b="1" dirty="0" smtClean="0"/>
            </a:br>
            <a:r>
              <a:rPr lang="de-DE" b="1" dirty="0" smtClean="0"/>
              <a:t>Pan-</a:t>
            </a:r>
            <a:r>
              <a:rPr lang="de-DE" b="1" dirty="0" err="1" smtClean="0"/>
              <a:t>Africanism</a:t>
            </a:r>
            <a:endParaRPr lang="de-DE" b="1" dirty="0"/>
          </a:p>
        </p:txBody>
      </p:sp>
      <p:pic>
        <p:nvPicPr>
          <p:cNvPr id="5" name="Grafik 4"/>
          <p:cNvPicPr>
            <a:picLocks noChangeAspect="1"/>
          </p:cNvPicPr>
          <p:nvPr/>
        </p:nvPicPr>
        <p:blipFill rotWithShape="1">
          <a:blip r:embed="rId2">
            <a:clrChange>
              <a:clrFrom>
                <a:srgbClr val="FFFFFF"/>
              </a:clrFrom>
              <a:clrTo>
                <a:srgbClr val="FFFFFF">
                  <a:alpha val="0"/>
                </a:srgbClr>
              </a:clrTo>
            </a:clrChange>
          </a:blip>
          <a:srcRect l="39351" t="24321" r="25490" b="34261"/>
          <a:stretch/>
        </p:blipFill>
        <p:spPr bwMode="auto">
          <a:xfrm>
            <a:off x="1488359" y="0"/>
            <a:ext cx="10703641"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93561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333893" y="2656002"/>
            <a:ext cx="9601200" cy="1485900"/>
          </a:xfrm>
        </p:spPr>
        <p:txBody>
          <a:bodyPr>
            <a:normAutofit/>
          </a:bodyPr>
          <a:lstStyle/>
          <a:p>
            <a:r>
              <a:rPr lang="de-DE" sz="6000" b="1" dirty="0" smtClean="0"/>
              <a:t>1. </a:t>
            </a:r>
            <a:r>
              <a:rPr lang="de-DE" sz="6000" b="1" dirty="0" err="1" smtClean="0"/>
              <a:t>Introduction</a:t>
            </a:r>
            <a:endParaRPr lang="de-DE" sz="6000" b="1" dirty="0"/>
          </a:p>
        </p:txBody>
      </p:sp>
    </p:spTree>
    <p:extLst>
      <p:ext uri="{BB962C8B-B14F-4D97-AF65-F5344CB8AC3E}">
        <p14:creationId xmlns:p14="http://schemas.microsoft.com/office/powerpoint/2010/main" val="424788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77613" y="504497"/>
            <a:ext cx="10452537" cy="1826172"/>
          </a:xfrm>
        </p:spPr>
        <p:txBody>
          <a:bodyPr>
            <a:normAutofit/>
          </a:bodyPr>
          <a:lstStyle/>
          <a:p>
            <a:r>
              <a:rPr lang="de-DE" b="1" dirty="0" err="1" smtClean="0"/>
              <a:t>Linguistic</a:t>
            </a:r>
            <a:r>
              <a:rPr lang="de-DE" b="1" dirty="0" smtClean="0"/>
              <a:t> </a:t>
            </a:r>
            <a:br>
              <a:rPr lang="de-DE" b="1" dirty="0" smtClean="0"/>
            </a:br>
            <a:r>
              <a:rPr lang="de-DE" b="1" dirty="0" smtClean="0"/>
              <a:t>Pan-</a:t>
            </a:r>
            <a:r>
              <a:rPr lang="de-DE" b="1" dirty="0" err="1" smtClean="0"/>
              <a:t>Africanism</a:t>
            </a:r>
            <a:endParaRPr lang="de-DE" b="1" dirty="0"/>
          </a:p>
        </p:txBody>
      </p:sp>
      <p:pic>
        <p:nvPicPr>
          <p:cNvPr id="5" name="Grafik 4"/>
          <p:cNvPicPr>
            <a:picLocks noChangeAspect="1"/>
          </p:cNvPicPr>
          <p:nvPr/>
        </p:nvPicPr>
        <p:blipFill rotWithShape="1">
          <a:blip r:embed="rId2">
            <a:clrChange>
              <a:clrFrom>
                <a:srgbClr val="FFFFFF"/>
              </a:clrFrom>
              <a:clrTo>
                <a:srgbClr val="FFFFFF">
                  <a:alpha val="0"/>
                </a:srgbClr>
              </a:clrTo>
            </a:clrChange>
          </a:blip>
          <a:srcRect l="39351" t="24321" r="25490" b="34261"/>
          <a:stretch/>
        </p:blipFill>
        <p:spPr bwMode="auto">
          <a:xfrm>
            <a:off x="1488359" y="0"/>
            <a:ext cx="10703641" cy="6858000"/>
          </a:xfrm>
          <a:prstGeom prst="rect">
            <a:avLst/>
          </a:prstGeom>
          <a:ln>
            <a:noFill/>
          </a:ln>
          <a:extLst>
            <a:ext uri="{53640926-AAD7-44D8-BBD7-CCE9431645EC}">
              <a14:shadowObscured xmlns:a14="http://schemas.microsoft.com/office/drawing/2010/main"/>
            </a:ext>
          </a:extLst>
        </p:spPr>
      </p:pic>
      <p:sp>
        <p:nvSpPr>
          <p:cNvPr id="4" name="Ellipse 3"/>
          <p:cNvSpPr/>
          <p:nvPr/>
        </p:nvSpPr>
        <p:spPr>
          <a:xfrm>
            <a:off x="2982308" y="4561489"/>
            <a:ext cx="6645168" cy="190237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0437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What is Mother </a:t>
            </a:r>
            <a:r>
              <a:rPr lang="de-DE" b="1" dirty="0"/>
              <a:t>T</a:t>
            </a:r>
            <a:r>
              <a:rPr lang="de-DE" b="1" dirty="0" smtClean="0"/>
              <a:t>ongue?</a:t>
            </a:r>
            <a:endParaRPr lang="de-DE" b="1" dirty="0"/>
          </a:p>
        </p:txBody>
      </p:sp>
      <p:sp>
        <p:nvSpPr>
          <p:cNvPr id="4" name="Inhaltsplatzhalter 3"/>
          <p:cNvSpPr>
            <a:spLocks noGrp="1"/>
          </p:cNvSpPr>
          <p:nvPr>
            <p:ph idx="1"/>
          </p:nvPr>
        </p:nvSpPr>
        <p:spPr>
          <a:xfrm>
            <a:off x="1203434" y="1765738"/>
            <a:ext cx="10683765" cy="5092262"/>
          </a:xfrm>
        </p:spPr>
        <p:txBody>
          <a:bodyPr>
            <a:normAutofit lnSpcReduction="10000"/>
          </a:bodyPr>
          <a:lstStyle/>
          <a:p>
            <a:r>
              <a:rPr lang="en-GB" sz="2400" dirty="0"/>
              <a:t>At a recent panel discussion, I stated for the </a:t>
            </a:r>
            <a:r>
              <a:rPr lang="en-GB" sz="2400" dirty="0" err="1"/>
              <a:t>umpteeth</a:t>
            </a:r>
            <a:r>
              <a:rPr lang="en-GB" sz="2400" dirty="0"/>
              <a:t> time that the best language policy for anywhere in Africa is one that ensures that every child is able to be literate (read and write) in their mother tongue, or what linguists sometimes call L1 (first language</a:t>
            </a:r>
            <a:r>
              <a:rPr lang="en-GB" sz="2400" dirty="0" smtClean="0"/>
              <a:t>).</a:t>
            </a:r>
          </a:p>
          <a:p>
            <a:r>
              <a:rPr lang="en-GB" sz="2400" dirty="0"/>
              <a:t>I recognise that these terms are not problem-free. The term 'mother tongue' means "...the language which a person has grown up speaking from early childhood". </a:t>
            </a:r>
            <a:endParaRPr lang="de-DE" sz="2400" dirty="0"/>
          </a:p>
          <a:p>
            <a:r>
              <a:rPr lang="en-GB" sz="2400" dirty="0"/>
              <a:t>Now in my 'mother tongue' or L1, </a:t>
            </a:r>
            <a:r>
              <a:rPr lang="en-GB" sz="2400" dirty="0" err="1"/>
              <a:t>Dagaare</a:t>
            </a:r>
            <a:r>
              <a:rPr lang="en-GB" sz="2400" dirty="0"/>
              <a:t>, we use the term, </a:t>
            </a:r>
            <a:r>
              <a:rPr lang="en-GB" sz="2400" dirty="0" err="1"/>
              <a:t>tengɛ</a:t>
            </a:r>
            <a:r>
              <a:rPr lang="en-GB" sz="2400" dirty="0"/>
              <a:t> </a:t>
            </a:r>
            <a:r>
              <a:rPr lang="en-GB" sz="2400" dirty="0" err="1"/>
              <a:t>kɔkɔre</a:t>
            </a:r>
            <a:r>
              <a:rPr lang="en-GB" sz="2400" dirty="0"/>
              <a:t>. In other African languages like Akan and Hausa it may translate as </a:t>
            </a:r>
            <a:r>
              <a:rPr lang="en-GB" sz="2400" dirty="0" err="1"/>
              <a:t>krom</a:t>
            </a:r>
            <a:r>
              <a:rPr lang="en-GB" sz="2400" dirty="0"/>
              <a:t> </a:t>
            </a:r>
            <a:r>
              <a:rPr lang="en-GB" sz="2400" dirty="0" err="1"/>
              <a:t>kasa</a:t>
            </a:r>
            <a:r>
              <a:rPr lang="en-GB" sz="2400" dirty="0"/>
              <a:t> or harshen </a:t>
            </a:r>
            <a:r>
              <a:rPr lang="en-GB" sz="2400" dirty="0" err="1"/>
              <a:t>garina</a:t>
            </a:r>
            <a:r>
              <a:rPr lang="en-GB" sz="2400" dirty="0"/>
              <a:t>, respectively. </a:t>
            </a:r>
            <a:endParaRPr lang="en-GB" sz="2400" dirty="0" smtClean="0"/>
          </a:p>
          <a:p>
            <a:r>
              <a:rPr lang="en-GB" sz="2400" dirty="0"/>
              <a:t>Now, one of the reasons someone might object to the term 'mother tongue' or L1 is to say that children in the urban centres of Africa grow up speaking many languages, making the term 'mother tongue' or L1 problematic. Yes, it is problematic and one must unpack it. But here are the </a:t>
            </a:r>
            <a:r>
              <a:rPr lang="en-GB" sz="2400" dirty="0" smtClean="0"/>
              <a:t>issues</a:t>
            </a:r>
            <a:r>
              <a:rPr lang="en-GB" sz="2400" dirty="0"/>
              <a:t>:</a:t>
            </a:r>
            <a:endParaRPr lang="de-DE" sz="2400" dirty="0"/>
          </a:p>
          <a:p>
            <a:endParaRPr lang="de-DE" sz="2800" dirty="0"/>
          </a:p>
        </p:txBody>
      </p:sp>
    </p:spTree>
    <p:extLst>
      <p:ext uri="{BB962C8B-B14F-4D97-AF65-F5344CB8AC3E}">
        <p14:creationId xmlns:p14="http://schemas.microsoft.com/office/powerpoint/2010/main" val="180555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Mother </a:t>
            </a:r>
            <a:r>
              <a:rPr lang="de-DE" b="1" dirty="0"/>
              <a:t>T</a:t>
            </a:r>
            <a:r>
              <a:rPr lang="de-DE" b="1" dirty="0" smtClean="0"/>
              <a:t>ongue (I)</a:t>
            </a:r>
            <a:endParaRPr lang="de-DE" b="1" dirty="0"/>
          </a:p>
        </p:txBody>
      </p:sp>
      <p:sp>
        <p:nvSpPr>
          <p:cNvPr id="4" name="Inhaltsplatzhalter 3"/>
          <p:cNvSpPr>
            <a:spLocks noGrp="1"/>
          </p:cNvSpPr>
          <p:nvPr>
            <p:ph idx="1"/>
          </p:nvPr>
        </p:nvSpPr>
        <p:spPr>
          <a:xfrm>
            <a:off x="1203434" y="1765738"/>
            <a:ext cx="10452537" cy="4929352"/>
          </a:xfrm>
        </p:spPr>
        <p:txBody>
          <a:bodyPr>
            <a:normAutofit/>
          </a:bodyPr>
          <a:lstStyle/>
          <a:p>
            <a:r>
              <a:rPr lang="en-GB" sz="2400" dirty="0"/>
              <a:t>First, it is not impossible to have two or more L1s or mother tongues in a multilingual set-up. </a:t>
            </a:r>
            <a:endParaRPr lang="de-DE" sz="2400" dirty="0" smtClean="0"/>
          </a:p>
          <a:p>
            <a:r>
              <a:rPr lang="en-GB" sz="2400" dirty="0"/>
              <a:t>Second, and as a rural African, as someone who grew up in a rural area of Africa, I sometimes get unsettled at how some linguists or other social scientists try to impose what happens in the cities of Africa on all of Africa. One example that was given at this panel was that a child in the urban centre like  </a:t>
            </a:r>
            <a:r>
              <a:rPr lang="en-GB" sz="2400" dirty="0" err="1"/>
              <a:t>Nima</a:t>
            </a:r>
            <a:r>
              <a:rPr lang="en-GB" sz="2400" dirty="0"/>
              <a:t>, a suburb of Accra may grow up speaking Ga, Hausa, Twi, and Ewe at the same time, so which is their mother tongue? The fact that this happens in the cities doesn't mean that it happens throughout Africa. In very many rural areas of Africa (though there is an increasing number of villages  along main highways and near cities which may also be multilingual (</a:t>
            </a:r>
            <a:r>
              <a:rPr lang="en-GB" sz="2400" dirty="0" err="1"/>
              <a:t>Sagna</a:t>
            </a:r>
            <a:r>
              <a:rPr lang="en-GB" sz="2400" dirty="0"/>
              <a:t> and </a:t>
            </a:r>
            <a:r>
              <a:rPr lang="en-GB" sz="2400" dirty="0" err="1"/>
              <a:t>Hantgan</a:t>
            </a:r>
            <a:r>
              <a:rPr lang="en-GB" sz="2400" dirty="0"/>
              <a:t> 2021)), the term </a:t>
            </a:r>
            <a:r>
              <a:rPr lang="en-GB" sz="2400" dirty="0" err="1"/>
              <a:t>tengɛ</a:t>
            </a:r>
            <a:r>
              <a:rPr lang="en-GB" sz="2400" dirty="0"/>
              <a:t> </a:t>
            </a:r>
            <a:r>
              <a:rPr lang="en-GB" sz="2400" dirty="0" err="1"/>
              <a:t>kɔkɔre</a:t>
            </a:r>
            <a:r>
              <a:rPr lang="en-GB" sz="2400" dirty="0"/>
              <a:t> (mother tongue) refers to a specific language and is unmistakable.  </a:t>
            </a:r>
            <a:endParaRPr lang="de-DE" sz="3200" dirty="0"/>
          </a:p>
        </p:txBody>
      </p:sp>
    </p:spTree>
    <p:extLst>
      <p:ext uri="{BB962C8B-B14F-4D97-AF65-F5344CB8AC3E}">
        <p14:creationId xmlns:p14="http://schemas.microsoft.com/office/powerpoint/2010/main" val="396015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Mother </a:t>
            </a:r>
            <a:r>
              <a:rPr lang="de-DE" b="1" dirty="0"/>
              <a:t>T</a:t>
            </a:r>
            <a:r>
              <a:rPr lang="de-DE" b="1" dirty="0" smtClean="0"/>
              <a:t>ongue (II)</a:t>
            </a:r>
            <a:endParaRPr lang="de-DE" b="1" dirty="0"/>
          </a:p>
        </p:txBody>
      </p:sp>
      <p:sp>
        <p:nvSpPr>
          <p:cNvPr id="4" name="Inhaltsplatzhalter 3"/>
          <p:cNvSpPr>
            <a:spLocks noGrp="1"/>
          </p:cNvSpPr>
          <p:nvPr>
            <p:ph idx="1"/>
          </p:nvPr>
        </p:nvSpPr>
        <p:spPr>
          <a:xfrm>
            <a:off x="1203434" y="1744718"/>
            <a:ext cx="10683765" cy="5092262"/>
          </a:xfrm>
        </p:spPr>
        <p:txBody>
          <a:bodyPr>
            <a:noAutofit/>
          </a:bodyPr>
          <a:lstStyle/>
          <a:p>
            <a:r>
              <a:rPr lang="en-GB" sz="2400" dirty="0"/>
              <a:t>To complicate the matter further, some Africans in the diaspora growing up in places like America, England, France, Germany, </a:t>
            </a:r>
            <a:r>
              <a:rPr lang="en-GB" sz="2400" dirty="0" err="1"/>
              <a:t>etc</a:t>
            </a:r>
            <a:r>
              <a:rPr lang="en-GB" sz="2400" dirty="0"/>
              <a:t>, as part of their pan-African nationalism, feel ashamed calling their most proficient languages like English and French their mother tongues or L1, and therefore want to throw away the terms altogether</a:t>
            </a:r>
            <a:r>
              <a:rPr lang="en-GB" sz="2400" dirty="0" smtClean="0"/>
              <a:t>.</a:t>
            </a:r>
          </a:p>
          <a:p>
            <a:r>
              <a:rPr lang="en-GB" sz="2400" dirty="0" smtClean="0"/>
              <a:t>‘</a:t>
            </a:r>
            <a:r>
              <a:rPr lang="en-GB" sz="2400" b="1" dirty="0" smtClean="0"/>
              <a:t>Heritage language</a:t>
            </a:r>
            <a:r>
              <a:rPr lang="en-GB" sz="2400" dirty="0" smtClean="0"/>
              <a:t>‘: </a:t>
            </a:r>
            <a:r>
              <a:rPr lang="en-GB" sz="2400" dirty="0"/>
              <a:t>For children in the African diaspora, your heritage language(s) is (are) your African language(s), probably spoken by your parents to you at home. But English is your mother tongue/L1. Or French, German, Portuguese! </a:t>
            </a:r>
            <a:endParaRPr lang="en-GB" sz="2400" dirty="0" smtClean="0"/>
          </a:p>
          <a:p>
            <a:r>
              <a:rPr lang="en-GB" sz="2400" dirty="0"/>
              <a:t>If you are a linguist in this kind of diaspora situation of mixed, blurred identity please do NOT impose your own situation on other Africans who have a clear linguistic identity.</a:t>
            </a:r>
            <a:endParaRPr lang="de-DE" sz="2400" dirty="0"/>
          </a:p>
          <a:p>
            <a:pPr marL="0" indent="0">
              <a:buNone/>
            </a:pPr>
            <a:r>
              <a:rPr lang="de-DE" sz="2400" dirty="0" smtClean="0">
                <a:sym typeface="Wingdings" panose="05000000000000000000" pitchFamily="2" charset="2"/>
              </a:rPr>
              <a:t> </a:t>
            </a:r>
            <a:r>
              <a:rPr lang="de-DE" sz="2400" b="1" dirty="0" smtClean="0">
                <a:sym typeface="Wingdings" panose="05000000000000000000" pitchFamily="2" charset="2"/>
              </a:rPr>
              <a:t>Language </a:t>
            </a:r>
            <a:r>
              <a:rPr lang="de-DE" sz="2400" b="1" dirty="0" err="1" smtClean="0">
                <a:sym typeface="Wingdings" panose="05000000000000000000" pitchFamily="2" charset="2"/>
              </a:rPr>
              <a:t>of</a:t>
            </a:r>
            <a:r>
              <a:rPr lang="de-DE" sz="2400" b="1" dirty="0" smtClean="0">
                <a:sym typeface="Wingdings" panose="05000000000000000000" pitchFamily="2" charset="2"/>
              </a:rPr>
              <a:t> Identity </a:t>
            </a:r>
            <a:r>
              <a:rPr lang="de-DE" sz="2400" dirty="0" smtClean="0">
                <a:sym typeface="Wingdings" panose="05000000000000000000" pitchFamily="2" charset="2"/>
              </a:rPr>
              <a:t>(</a:t>
            </a:r>
            <a:r>
              <a:rPr lang="en-GB" sz="2400" dirty="0" err="1" smtClean="0"/>
              <a:t>tengɛ</a:t>
            </a:r>
            <a:r>
              <a:rPr lang="en-GB" sz="2400" dirty="0" smtClean="0"/>
              <a:t> </a:t>
            </a:r>
            <a:r>
              <a:rPr lang="en-GB" sz="2400" dirty="0" err="1"/>
              <a:t>kɔkɔre</a:t>
            </a:r>
            <a:r>
              <a:rPr lang="en-GB" sz="2400" dirty="0"/>
              <a:t>, </a:t>
            </a:r>
            <a:r>
              <a:rPr lang="en-GB" sz="2400" dirty="0" err="1"/>
              <a:t>krom</a:t>
            </a:r>
            <a:r>
              <a:rPr lang="en-GB" sz="2400" dirty="0"/>
              <a:t> </a:t>
            </a:r>
            <a:r>
              <a:rPr lang="en-GB" sz="2400" dirty="0" err="1"/>
              <a:t>kasa</a:t>
            </a:r>
            <a:r>
              <a:rPr lang="en-GB" sz="2400" dirty="0"/>
              <a:t>, </a:t>
            </a:r>
            <a:r>
              <a:rPr lang="en-GB" sz="2400" dirty="0" err="1"/>
              <a:t>marshen</a:t>
            </a:r>
            <a:r>
              <a:rPr lang="en-GB" sz="2400" dirty="0"/>
              <a:t> </a:t>
            </a:r>
            <a:r>
              <a:rPr lang="en-GB" sz="2400" dirty="0" err="1"/>
              <a:t>garina</a:t>
            </a:r>
            <a:r>
              <a:rPr lang="en-GB" sz="2400" dirty="0" smtClean="0"/>
              <a:t>, etc.)</a:t>
            </a:r>
            <a:endParaRPr lang="de-DE" sz="2400" dirty="0"/>
          </a:p>
        </p:txBody>
      </p:sp>
    </p:spTree>
    <p:extLst>
      <p:ext uri="{BB962C8B-B14F-4D97-AF65-F5344CB8AC3E}">
        <p14:creationId xmlns:p14="http://schemas.microsoft.com/office/powerpoint/2010/main" val="3336199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err="1" smtClean="0"/>
              <a:t>Indigenous</a:t>
            </a:r>
            <a:r>
              <a:rPr lang="de-DE" b="1" dirty="0" smtClean="0"/>
              <a:t> African Language</a:t>
            </a:r>
            <a:endParaRPr lang="de-DE" b="1" dirty="0"/>
          </a:p>
        </p:txBody>
      </p:sp>
      <p:sp>
        <p:nvSpPr>
          <p:cNvPr id="4" name="Inhaltsplatzhalter 3"/>
          <p:cNvSpPr>
            <a:spLocks noGrp="1"/>
          </p:cNvSpPr>
          <p:nvPr>
            <p:ph idx="1"/>
          </p:nvPr>
        </p:nvSpPr>
        <p:spPr>
          <a:xfrm>
            <a:off x="1203434" y="1765738"/>
            <a:ext cx="10452537" cy="4624552"/>
          </a:xfrm>
        </p:spPr>
        <p:txBody>
          <a:bodyPr>
            <a:noAutofit/>
          </a:bodyPr>
          <a:lstStyle/>
          <a:p>
            <a:r>
              <a:rPr lang="en-GB" sz="2400" dirty="0"/>
              <a:t>I am often surprised why some linguists question the term "indigenous African languages". </a:t>
            </a:r>
            <a:endParaRPr lang="en-GB" sz="2400" dirty="0" smtClean="0"/>
          </a:p>
          <a:p>
            <a:r>
              <a:rPr lang="en-GB" sz="2400" dirty="0" smtClean="0"/>
              <a:t>The </a:t>
            </a:r>
            <a:r>
              <a:rPr lang="en-GB" sz="2400" dirty="0"/>
              <a:t>term 'indigenous' is a denotation that simply refers to an entity that originates and occurs naturally in a particular locus, an entity which is native to a particular locality. Any negative connotations of the term ‘indigenous’ result from a poor understanding of this denotation, and cannot be a reason why we should abandon the </a:t>
            </a:r>
            <a:r>
              <a:rPr lang="en-GB" sz="2400" dirty="0" smtClean="0"/>
              <a:t>term.</a:t>
            </a:r>
          </a:p>
          <a:p>
            <a:r>
              <a:rPr lang="en-GB" sz="2400" dirty="0"/>
              <a:t>Any language spoken in Africa by communities of people whose original homeland is not traced outside Africa is an indigenous African language.</a:t>
            </a:r>
            <a:r>
              <a:rPr lang="de-DE" sz="2400" dirty="0" smtClean="0">
                <a:sym typeface="Wingdings" panose="05000000000000000000" pitchFamily="2" charset="2"/>
              </a:rPr>
              <a:t/>
            </a:r>
            <a:br>
              <a:rPr lang="de-DE" sz="2400" dirty="0" smtClean="0">
                <a:sym typeface="Wingdings" panose="05000000000000000000" pitchFamily="2" charset="2"/>
              </a:rPr>
            </a:br>
            <a:endParaRPr lang="de-DE" sz="2400" dirty="0"/>
          </a:p>
        </p:txBody>
      </p:sp>
    </p:spTree>
    <p:extLst>
      <p:ext uri="{BB962C8B-B14F-4D97-AF65-F5344CB8AC3E}">
        <p14:creationId xmlns:p14="http://schemas.microsoft.com/office/powerpoint/2010/main" val="407154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77613" y="504497"/>
            <a:ext cx="10452537" cy="1826172"/>
          </a:xfrm>
        </p:spPr>
        <p:txBody>
          <a:bodyPr>
            <a:normAutofit/>
          </a:bodyPr>
          <a:lstStyle/>
          <a:p>
            <a:r>
              <a:rPr lang="de-DE" b="1" dirty="0" err="1" smtClean="0"/>
              <a:t>Linguistic</a:t>
            </a:r>
            <a:r>
              <a:rPr lang="de-DE" b="1" dirty="0" smtClean="0"/>
              <a:t> </a:t>
            </a:r>
            <a:br>
              <a:rPr lang="de-DE" b="1" dirty="0" smtClean="0"/>
            </a:br>
            <a:r>
              <a:rPr lang="de-DE" b="1" dirty="0" smtClean="0"/>
              <a:t>Pan-</a:t>
            </a:r>
            <a:r>
              <a:rPr lang="de-DE" b="1" dirty="0" err="1" smtClean="0"/>
              <a:t>Africanism</a:t>
            </a:r>
            <a:endParaRPr lang="de-DE" b="1" dirty="0"/>
          </a:p>
        </p:txBody>
      </p:sp>
      <p:pic>
        <p:nvPicPr>
          <p:cNvPr id="5" name="Grafik 4"/>
          <p:cNvPicPr>
            <a:picLocks noChangeAspect="1"/>
          </p:cNvPicPr>
          <p:nvPr/>
        </p:nvPicPr>
        <p:blipFill rotWithShape="1">
          <a:blip r:embed="rId2">
            <a:clrChange>
              <a:clrFrom>
                <a:srgbClr val="FFFFFF"/>
              </a:clrFrom>
              <a:clrTo>
                <a:srgbClr val="FFFFFF">
                  <a:alpha val="0"/>
                </a:srgbClr>
              </a:clrTo>
            </a:clrChange>
          </a:blip>
          <a:srcRect l="39351" t="24321" r="25490" b="34261"/>
          <a:stretch/>
        </p:blipFill>
        <p:spPr bwMode="auto">
          <a:xfrm>
            <a:off x="1488359" y="0"/>
            <a:ext cx="10703641" cy="6858000"/>
          </a:xfrm>
          <a:prstGeom prst="rect">
            <a:avLst/>
          </a:prstGeom>
          <a:ln>
            <a:noFill/>
          </a:ln>
          <a:extLst>
            <a:ext uri="{53640926-AAD7-44D8-BBD7-CCE9431645EC}">
              <a14:shadowObscured xmlns:a14="http://schemas.microsoft.com/office/drawing/2010/main"/>
            </a:ext>
          </a:extLst>
        </p:spPr>
      </p:pic>
      <p:sp>
        <p:nvSpPr>
          <p:cNvPr id="2" name="Ellipse 1"/>
          <p:cNvSpPr/>
          <p:nvPr/>
        </p:nvSpPr>
        <p:spPr>
          <a:xfrm>
            <a:off x="4460397" y="2196664"/>
            <a:ext cx="3689131" cy="242132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99625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Regional </a:t>
            </a:r>
            <a:r>
              <a:rPr lang="de-DE" b="1" dirty="0" err="1" smtClean="0"/>
              <a:t>Lingua</a:t>
            </a:r>
            <a:r>
              <a:rPr lang="de-DE" b="1" dirty="0" smtClean="0"/>
              <a:t> Franca</a:t>
            </a:r>
            <a:endParaRPr lang="de-DE" b="1" dirty="0"/>
          </a:p>
        </p:txBody>
      </p:sp>
      <p:sp>
        <p:nvSpPr>
          <p:cNvPr id="4" name="Inhaltsplatzhalter 3"/>
          <p:cNvSpPr>
            <a:spLocks noGrp="1"/>
          </p:cNvSpPr>
          <p:nvPr>
            <p:ph idx="1"/>
          </p:nvPr>
        </p:nvSpPr>
        <p:spPr>
          <a:xfrm>
            <a:off x="1203434" y="1765738"/>
            <a:ext cx="10452537" cy="5092262"/>
          </a:xfrm>
        </p:spPr>
        <p:txBody>
          <a:bodyPr>
            <a:normAutofit/>
          </a:bodyPr>
          <a:lstStyle/>
          <a:p>
            <a:r>
              <a:rPr lang="en-GB" sz="2400" dirty="0"/>
              <a:t>T</a:t>
            </a:r>
            <a:r>
              <a:rPr lang="en-GB" sz="2400" dirty="0" smtClean="0"/>
              <a:t>he </a:t>
            </a:r>
            <a:r>
              <a:rPr lang="en-GB" sz="2400" dirty="0"/>
              <a:t>most important step for all governments in Africa is to ensure that all children in Africa learn how to read and write in their </a:t>
            </a:r>
            <a:r>
              <a:rPr lang="en-GB" sz="2400" dirty="0" err="1"/>
              <a:t>tengɛ</a:t>
            </a:r>
            <a:r>
              <a:rPr lang="en-GB" sz="2400" dirty="0"/>
              <a:t> </a:t>
            </a:r>
            <a:r>
              <a:rPr lang="en-GB" sz="2400" dirty="0" err="1" smtClean="0"/>
              <a:t>kɔkɔre</a:t>
            </a:r>
            <a:r>
              <a:rPr lang="en-GB" sz="2400" dirty="0" smtClean="0"/>
              <a:t> / </a:t>
            </a:r>
            <a:r>
              <a:rPr lang="en-GB" sz="2400" dirty="0" err="1" smtClean="0"/>
              <a:t>krom</a:t>
            </a:r>
            <a:r>
              <a:rPr lang="en-GB" sz="2400" dirty="0" smtClean="0"/>
              <a:t> </a:t>
            </a:r>
            <a:r>
              <a:rPr lang="en-GB" sz="2400" dirty="0" err="1" smtClean="0"/>
              <a:t>kasa</a:t>
            </a:r>
            <a:r>
              <a:rPr lang="en-GB" sz="2400" dirty="0" smtClean="0"/>
              <a:t> / </a:t>
            </a:r>
            <a:r>
              <a:rPr lang="en-GB" sz="2400" dirty="0" err="1" smtClean="0"/>
              <a:t>marshen</a:t>
            </a:r>
            <a:r>
              <a:rPr lang="en-GB" sz="2400" dirty="0" smtClean="0"/>
              <a:t> </a:t>
            </a:r>
            <a:r>
              <a:rPr lang="en-GB" sz="2400" dirty="0" err="1"/>
              <a:t>garina</a:t>
            </a:r>
            <a:r>
              <a:rPr lang="en-GB" sz="2400" dirty="0"/>
              <a:t> (mother tongue/L1), then at least one other language of their country/Africa. </a:t>
            </a:r>
            <a:endParaRPr lang="en-GB" sz="2400" dirty="0" smtClean="0"/>
          </a:p>
          <a:p>
            <a:r>
              <a:rPr lang="en-GB" sz="2400" dirty="0" smtClean="0"/>
              <a:t>Arabic</a:t>
            </a:r>
            <a:r>
              <a:rPr lang="en-GB" sz="2400" dirty="0"/>
              <a:t>, Amharic, Zulu, Lingala, Hausa, each representing North, East, Southern, Central, and West respectively. Other important languages in West Africa, which is the most diverse part of Africa, could include Bambara, Wolof, Akan, Ewe, Yoruba, and Igbo</a:t>
            </a:r>
            <a:r>
              <a:rPr lang="en-GB" sz="2400" dirty="0" smtClean="0"/>
              <a:t>.</a:t>
            </a:r>
            <a:endParaRPr lang="de-DE" sz="2400" dirty="0"/>
          </a:p>
        </p:txBody>
      </p:sp>
    </p:spTree>
    <p:extLst>
      <p:ext uri="{BB962C8B-B14F-4D97-AF65-F5344CB8AC3E}">
        <p14:creationId xmlns:p14="http://schemas.microsoft.com/office/powerpoint/2010/main" val="2459825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77613" y="504497"/>
            <a:ext cx="10452537" cy="1826172"/>
          </a:xfrm>
        </p:spPr>
        <p:txBody>
          <a:bodyPr>
            <a:normAutofit/>
          </a:bodyPr>
          <a:lstStyle/>
          <a:p>
            <a:r>
              <a:rPr lang="de-DE" b="1" dirty="0" err="1" smtClean="0"/>
              <a:t>Linguistic</a:t>
            </a:r>
            <a:r>
              <a:rPr lang="de-DE" b="1" dirty="0" smtClean="0"/>
              <a:t> </a:t>
            </a:r>
            <a:br>
              <a:rPr lang="de-DE" b="1" dirty="0" smtClean="0"/>
            </a:br>
            <a:r>
              <a:rPr lang="de-DE" b="1" dirty="0" smtClean="0"/>
              <a:t>Pan-</a:t>
            </a:r>
            <a:r>
              <a:rPr lang="de-DE" b="1" dirty="0" err="1" smtClean="0"/>
              <a:t>Africanism</a:t>
            </a:r>
            <a:endParaRPr lang="de-DE" b="1" dirty="0"/>
          </a:p>
        </p:txBody>
      </p:sp>
      <p:pic>
        <p:nvPicPr>
          <p:cNvPr id="5" name="Grafik 4"/>
          <p:cNvPicPr>
            <a:picLocks noChangeAspect="1"/>
          </p:cNvPicPr>
          <p:nvPr/>
        </p:nvPicPr>
        <p:blipFill rotWithShape="1">
          <a:blip r:embed="rId2">
            <a:clrChange>
              <a:clrFrom>
                <a:srgbClr val="FFFFFF"/>
              </a:clrFrom>
              <a:clrTo>
                <a:srgbClr val="FFFFFF">
                  <a:alpha val="0"/>
                </a:srgbClr>
              </a:clrTo>
            </a:clrChange>
          </a:blip>
          <a:srcRect l="39351" t="24321" r="25490" b="34261"/>
          <a:stretch/>
        </p:blipFill>
        <p:spPr bwMode="auto">
          <a:xfrm>
            <a:off x="1488359" y="0"/>
            <a:ext cx="10703641" cy="6858000"/>
          </a:xfrm>
          <a:prstGeom prst="rect">
            <a:avLst/>
          </a:prstGeom>
          <a:ln>
            <a:noFill/>
          </a:ln>
          <a:extLst>
            <a:ext uri="{53640926-AAD7-44D8-BBD7-CCE9431645EC}">
              <a14:shadowObscured xmlns:a14="http://schemas.microsoft.com/office/drawing/2010/main"/>
            </a:ext>
          </a:extLst>
        </p:spPr>
      </p:pic>
      <p:sp>
        <p:nvSpPr>
          <p:cNvPr id="2" name="Ellipse 1"/>
          <p:cNvSpPr/>
          <p:nvPr/>
        </p:nvSpPr>
        <p:spPr>
          <a:xfrm>
            <a:off x="5095350" y="1061546"/>
            <a:ext cx="2375338" cy="146093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403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Continental </a:t>
            </a:r>
            <a:r>
              <a:rPr lang="de-DE" b="1" dirty="0" err="1" smtClean="0"/>
              <a:t>Lingua</a:t>
            </a:r>
            <a:r>
              <a:rPr lang="de-DE" b="1" dirty="0" smtClean="0"/>
              <a:t> Franca</a:t>
            </a:r>
            <a:endParaRPr lang="de-DE" b="1" dirty="0"/>
          </a:p>
        </p:txBody>
      </p:sp>
      <p:sp>
        <p:nvSpPr>
          <p:cNvPr id="4" name="Inhaltsplatzhalter 3"/>
          <p:cNvSpPr>
            <a:spLocks noGrp="1"/>
          </p:cNvSpPr>
          <p:nvPr>
            <p:ph idx="1"/>
          </p:nvPr>
        </p:nvSpPr>
        <p:spPr>
          <a:xfrm>
            <a:off x="1203434" y="1765738"/>
            <a:ext cx="10452537" cy="5092262"/>
          </a:xfrm>
        </p:spPr>
        <p:txBody>
          <a:bodyPr>
            <a:normAutofit/>
          </a:bodyPr>
          <a:lstStyle/>
          <a:p>
            <a:r>
              <a:rPr lang="en-GB" sz="2400" dirty="0"/>
              <a:t>The apex of the diagram indicates that Africans should agree on a single continental lingua franca, and the best candidate so far is </a:t>
            </a:r>
            <a:r>
              <a:rPr lang="en-GB" sz="2400" b="1" dirty="0"/>
              <a:t>Swahili</a:t>
            </a:r>
            <a:r>
              <a:rPr lang="en-GB" sz="2400" dirty="0"/>
              <a:t>. So far, it is the most widespread indigenous African language. It is also the most international African language south of the Sahara as it is taught and broadcast in many parts of the </a:t>
            </a:r>
            <a:r>
              <a:rPr lang="en-GB" sz="2400" dirty="0" smtClean="0"/>
              <a:t>world.</a:t>
            </a:r>
          </a:p>
          <a:p>
            <a:r>
              <a:rPr lang="en-GB" sz="2400" dirty="0"/>
              <a:t>The African Union could have a policy statement that by the year 2050, </a:t>
            </a:r>
            <a:r>
              <a:rPr lang="en-GB" sz="2400" dirty="0" err="1"/>
              <a:t>ie</a:t>
            </a:r>
            <a:r>
              <a:rPr lang="en-GB" sz="2400" dirty="0"/>
              <a:t> in the middle of the 21</a:t>
            </a:r>
            <a:r>
              <a:rPr lang="en-GB" sz="2400" baseline="30000" dirty="0"/>
              <a:t>st</a:t>
            </a:r>
            <a:r>
              <a:rPr lang="en-GB" sz="2400" dirty="0"/>
              <a:t> Century, a modernised form of Swahili called </a:t>
            </a:r>
            <a:r>
              <a:rPr lang="en-GB" sz="2400" b="1" dirty="0" err="1"/>
              <a:t>Afirihili</a:t>
            </a:r>
            <a:r>
              <a:rPr lang="en-GB" sz="2400" b="1" dirty="0"/>
              <a:t> or </a:t>
            </a:r>
            <a:r>
              <a:rPr lang="en-GB" sz="2400" b="1" dirty="0" err="1"/>
              <a:t>KiAfirihili</a:t>
            </a:r>
            <a:r>
              <a:rPr lang="en-GB" sz="2400" b="1" dirty="0"/>
              <a:t> </a:t>
            </a:r>
            <a:r>
              <a:rPr lang="en-GB" sz="2400" dirty="0"/>
              <a:t>should become the sole language of the African </a:t>
            </a:r>
            <a:r>
              <a:rPr lang="en-GB" sz="2400" dirty="0" smtClean="0"/>
              <a:t>Union, not just only a co-official language with English, French, and Portuguese. </a:t>
            </a:r>
            <a:endParaRPr lang="en-GB" sz="2400" dirty="0" smtClean="0"/>
          </a:p>
          <a:p>
            <a:r>
              <a:rPr lang="en-GB" sz="2400" dirty="0" smtClean="0"/>
              <a:t>It </a:t>
            </a:r>
            <a:r>
              <a:rPr lang="en-GB" sz="2400" dirty="0"/>
              <a:t>should not only be taught in most universities in Africa, it should indeed be the medium of instruction in at least one university in each of the 55 African countries. </a:t>
            </a:r>
            <a:endParaRPr lang="en-GB" sz="2400" dirty="0" smtClean="0"/>
          </a:p>
        </p:txBody>
      </p:sp>
    </p:spTree>
    <p:extLst>
      <p:ext uri="{BB962C8B-B14F-4D97-AF65-F5344CB8AC3E}">
        <p14:creationId xmlns:p14="http://schemas.microsoft.com/office/powerpoint/2010/main" val="2435832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err="1" smtClean="0"/>
              <a:t>Afirihili</a:t>
            </a:r>
            <a:endParaRPr lang="de-DE" b="1" dirty="0"/>
          </a:p>
        </p:txBody>
      </p:sp>
      <p:sp>
        <p:nvSpPr>
          <p:cNvPr id="4" name="Inhaltsplatzhalter 3"/>
          <p:cNvSpPr>
            <a:spLocks noGrp="1"/>
          </p:cNvSpPr>
          <p:nvPr>
            <p:ph idx="1"/>
          </p:nvPr>
        </p:nvSpPr>
        <p:spPr>
          <a:xfrm>
            <a:off x="1203434" y="1765738"/>
            <a:ext cx="10184145" cy="4414345"/>
          </a:xfrm>
        </p:spPr>
        <p:txBody>
          <a:bodyPr>
            <a:normAutofit/>
          </a:bodyPr>
          <a:lstStyle/>
          <a:p>
            <a:pPr marL="0" indent="0">
              <a:buNone/>
            </a:pPr>
            <a:r>
              <a:rPr lang="en-GB" sz="2400" dirty="0" err="1"/>
              <a:t>Afirihili</a:t>
            </a:r>
            <a:r>
              <a:rPr lang="en-GB" sz="2400" dirty="0"/>
              <a:t> must not be thought of only as a linguistic touch-up of Swahili, but as a modernised form of Swahili that </a:t>
            </a:r>
            <a:r>
              <a:rPr lang="en-GB" sz="2400" b="1" dirty="0"/>
              <a:t>develops enough terminologies and concepts for the teaching of African history, culture, traditions, geographies, philosophies, and so on!</a:t>
            </a:r>
            <a:r>
              <a:rPr lang="en-GB" sz="2400" dirty="0"/>
              <a:t> It would be important for all African children from different parts of Africa sitting in the same classroom to </a:t>
            </a:r>
            <a:r>
              <a:rPr lang="en-GB" sz="2400" b="1" dirty="0"/>
              <a:t>learn about their traditional African heritages in a common African language</a:t>
            </a:r>
            <a:r>
              <a:rPr lang="en-GB" sz="2400" dirty="0"/>
              <a:t>, and not in English, French, or Portuguese.</a:t>
            </a:r>
            <a:endParaRPr lang="de-DE" sz="2400" dirty="0"/>
          </a:p>
        </p:txBody>
      </p:sp>
    </p:spTree>
    <p:extLst>
      <p:ext uri="{BB962C8B-B14F-4D97-AF65-F5344CB8AC3E}">
        <p14:creationId xmlns:p14="http://schemas.microsoft.com/office/powerpoint/2010/main" val="2401265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71600" y="685800"/>
            <a:ext cx="9601200" cy="982744"/>
          </a:xfrm>
        </p:spPr>
        <p:txBody>
          <a:bodyPr/>
          <a:lstStyle/>
          <a:p>
            <a:r>
              <a:rPr lang="de-DE" b="1" dirty="0" err="1" smtClean="0"/>
              <a:t>Introduction</a:t>
            </a:r>
            <a:r>
              <a:rPr lang="de-DE" b="1" dirty="0" smtClean="0"/>
              <a:t> (I)</a:t>
            </a:r>
            <a:endParaRPr lang="de-DE" b="1" dirty="0"/>
          </a:p>
        </p:txBody>
      </p:sp>
      <p:sp>
        <p:nvSpPr>
          <p:cNvPr id="4" name="Inhaltsplatzhalter 3"/>
          <p:cNvSpPr>
            <a:spLocks noGrp="1"/>
          </p:cNvSpPr>
          <p:nvPr>
            <p:ph idx="1"/>
          </p:nvPr>
        </p:nvSpPr>
        <p:spPr>
          <a:xfrm>
            <a:off x="1371599" y="1668544"/>
            <a:ext cx="10364772" cy="5109328"/>
          </a:xfrm>
        </p:spPr>
        <p:txBody>
          <a:bodyPr>
            <a:normAutofit/>
          </a:bodyPr>
          <a:lstStyle/>
          <a:p>
            <a:r>
              <a:rPr lang="de-DE" sz="2400" dirty="0" smtClean="0"/>
              <a:t>Language </a:t>
            </a:r>
            <a:r>
              <a:rPr lang="de-DE" sz="2400" dirty="0" err="1" smtClean="0"/>
              <a:t>Question</a:t>
            </a:r>
            <a:r>
              <a:rPr lang="de-DE" sz="2400" dirty="0" smtClean="0"/>
              <a:t> in </a:t>
            </a:r>
            <a:r>
              <a:rPr lang="de-DE" sz="2400" dirty="0" err="1" smtClean="0"/>
              <a:t>Africa</a:t>
            </a:r>
            <a:r>
              <a:rPr lang="de-DE" sz="2400" dirty="0" smtClean="0"/>
              <a:t> in </a:t>
            </a:r>
            <a:r>
              <a:rPr lang="de-DE" sz="2400" dirty="0" err="1" smtClean="0"/>
              <a:t>the</a:t>
            </a:r>
            <a:r>
              <a:rPr lang="de-DE" sz="2400" dirty="0" smtClean="0"/>
              <a:t> 21</a:t>
            </a:r>
            <a:r>
              <a:rPr lang="de-DE" sz="2400" baseline="30000" dirty="0" smtClean="0"/>
              <a:t>st</a:t>
            </a:r>
            <a:r>
              <a:rPr lang="de-DE" sz="2400" dirty="0" smtClean="0"/>
              <a:t> Century</a:t>
            </a:r>
          </a:p>
          <a:p>
            <a:r>
              <a:rPr lang="en-US" sz="2400" dirty="0"/>
              <a:t>About forty years ago, sometime in 1981 or 1982 when I was an undergraduate student of Linguistics at the University of Ghana, as an avid reader of the People’s Daily Graphic, I saw an advert calling for essay submissions to the Ghana Academy of Arts and Sciences (GAAS) on the topic, </a:t>
            </a:r>
            <a:r>
              <a:rPr lang="en-US" sz="2400" i="1" dirty="0"/>
              <a:t>A National Language for Ghana</a:t>
            </a:r>
            <a:r>
              <a:rPr lang="en-US" sz="2400" dirty="0" smtClean="0"/>
              <a:t>.</a:t>
            </a:r>
          </a:p>
          <a:p>
            <a:pPr lvl="1">
              <a:buFont typeface="Wingdings" panose="05000000000000000000" pitchFamily="2" charset="2"/>
              <a:buChar char="è"/>
            </a:pPr>
            <a:r>
              <a:rPr lang="en-US" sz="2400" i="0" dirty="0" smtClean="0">
                <a:sym typeface="Wingdings" panose="05000000000000000000" pitchFamily="2" charset="2"/>
              </a:rPr>
              <a:t>T</a:t>
            </a:r>
            <a:r>
              <a:rPr lang="en-US" sz="2400" i="0" dirty="0" smtClean="0"/>
              <a:t>he </a:t>
            </a:r>
            <a:r>
              <a:rPr lang="en-US" sz="2400" i="0" dirty="0"/>
              <a:t>language issue has always been an important topic </a:t>
            </a:r>
            <a:r>
              <a:rPr lang="en-US" sz="2400" i="0" dirty="0" smtClean="0"/>
              <a:t>for GAAS</a:t>
            </a:r>
          </a:p>
          <a:p>
            <a:pPr lvl="1">
              <a:buFont typeface="Wingdings" panose="05000000000000000000" pitchFamily="2" charset="2"/>
              <a:buChar char="è"/>
            </a:pPr>
            <a:endParaRPr lang="en-US" sz="1050" i="0" dirty="0"/>
          </a:p>
          <a:p>
            <a:pPr lvl="1">
              <a:buFont typeface="Symbol" panose="05050102010706020507" pitchFamily="18" charset="2"/>
              <a:buChar char="-"/>
            </a:pPr>
            <a:r>
              <a:rPr lang="en-US" sz="2400" i="0" dirty="0" smtClean="0"/>
              <a:t>I did </a:t>
            </a:r>
            <a:r>
              <a:rPr lang="en-US" sz="2400" i="0" dirty="0"/>
              <a:t>send in a submission in which I made a passionate argumentation in over 20 pages of a typewritten document on the need to teach many indigenous Ghanaian languages as a basis for evolving a national language with vocabulary input from various Ghanaian languages</a:t>
            </a:r>
            <a:r>
              <a:rPr lang="en-US" sz="2400" i="0" dirty="0" smtClean="0"/>
              <a:t>.</a:t>
            </a:r>
          </a:p>
          <a:p>
            <a:pPr marL="895350" lvl="1" indent="0">
              <a:buNone/>
            </a:pPr>
            <a:r>
              <a:rPr lang="en-US" sz="2400" i="0" dirty="0" smtClean="0">
                <a:sym typeface="Wingdings" panose="05000000000000000000" pitchFamily="2" charset="2"/>
              </a:rPr>
              <a:t> </a:t>
            </a:r>
            <a:r>
              <a:rPr lang="en-US" sz="2400" i="0" dirty="0" err="1" smtClean="0">
                <a:sym typeface="Wingdings" panose="05000000000000000000" pitchFamily="2" charset="2"/>
              </a:rPr>
              <a:t>Gaanakasa</a:t>
            </a:r>
            <a:endParaRPr lang="de-DE" sz="2400" dirty="0" smtClean="0"/>
          </a:p>
          <a:p>
            <a:pPr lvl="1">
              <a:buFont typeface="Symbol" panose="05050102010706020507" pitchFamily="18" charset="2"/>
              <a:buChar char="-"/>
            </a:pPr>
            <a:endParaRPr lang="en-US" sz="2400" i="0" dirty="0" smtClean="0"/>
          </a:p>
        </p:txBody>
      </p:sp>
    </p:spTree>
    <p:extLst>
      <p:ext uri="{BB962C8B-B14F-4D97-AF65-F5344CB8AC3E}">
        <p14:creationId xmlns:p14="http://schemas.microsoft.com/office/powerpoint/2010/main" val="258067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77613" y="504497"/>
            <a:ext cx="10452537" cy="1826172"/>
          </a:xfrm>
        </p:spPr>
        <p:txBody>
          <a:bodyPr>
            <a:normAutofit/>
          </a:bodyPr>
          <a:lstStyle/>
          <a:p>
            <a:r>
              <a:rPr lang="de-DE" b="1" dirty="0" err="1" smtClean="0"/>
              <a:t>Linguistic</a:t>
            </a:r>
            <a:r>
              <a:rPr lang="de-DE" b="1" dirty="0" smtClean="0"/>
              <a:t> </a:t>
            </a:r>
            <a:br>
              <a:rPr lang="de-DE" b="1" dirty="0" smtClean="0"/>
            </a:br>
            <a:r>
              <a:rPr lang="de-DE" b="1" dirty="0" smtClean="0"/>
              <a:t>Pan-</a:t>
            </a:r>
            <a:r>
              <a:rPr lang="de-DE" b="1" dirty="0" err="1" smtClean="0"/>
              <a:t>Africanism</a:t>
            </a:r>
            <a:endParaRPr lang="de-DE" b="1" dirty="0"/>
          </a:p>
        </p:txBody>
      </p:sp>
      <p:pic>
        <p:nvPicPr>
          <p:cNvPr id="5" name="Grafik 4"/>
          <p:cNvPicPr>
            <a:picLocks noChangeAspect="1"/>
          </p:cNvPicPr>
          <p:nvPr/>
        </p:nvPicPr>
        <p:blipFill rotWithShape="1">
          <a:blip r:embed="rId2">
            <a:clrChange>
              <a:clrFrom>
                <a:srgbClr val="FFFFFF"/>
              </a:clrFrom>
              <a:clrTo>
                <a:srgbClr val="FFFFFF">
                  <a:alpha val="0"/>
                </a:srgbClr>
              </a:clrTo>
            </a:clrChange>
          </a:blip>
          <a:srcRect l="39351" t="24321" r="25490" b="34261"/>
          <a:stretch/>
        </p:blipFill>
        <p:spPr bwMode="auto">
          <a:xfrm>
            <a:off x="1488359" y="0"/>
            <a:ext cx="10703641" cy="6858000"/>
          </a:xfrm>
          <a:prstGeom prst="rect">
            <a:avLst/>
          </a:prstGeom>
          <a:ln>
            <a:noFill/>
          </a:ln>
          <a:extLst>
            <a:ext uri="{53640926-AAD7-44D8-BBD7-CCE9431645EC}">
              <a14:shadowObscured xmlns:a14="http://schemas.microsoft.com/office/drawing/2010/main"/>
            </a:ext>
          </a:extLst>
        </p:spPr>
      </p:pic>
      <p:sp>
        <p:nvSpPr>
          <p:cNvPr id="2" name="Ellipse 1"/>
          <p:cNvSpPr/>
          <p:nvPr/>
        </p:nvSpPr>
        <p:spPr>
          <a:xfrm>
            <a:off x="7078718" y="850024"/>
            <a:ext cx="2706414" cy="113511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p:cNvSpPr/>
          <p:nvPr/>
        </p:nvSpPr>
        <p:spPr>
          <a:xfrm>
            <a:off x="8276146" y="2762907"/>
            <a:ext cx="2706414" cy="113511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p:cNvSpPr/>
          <p:nvPr/>
        </p:nvSpPr>
        <p:spPr>
          <a:xfrm>
            <a:off x="9485586" y="4953938"/>
            <a:ext cx="2706414" cy="113511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314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err="1" smtClean="0"/>
              <a:t>Foreign</a:t>
            </a:r>
            <a:r>
              <a:rPr lang="de-DE" b="1" dirty="0" smtClean="0"/>
              <a:t> Language Education</a:t>
            </a:r>
            <a:endParaRPr lang="de-DE" b="1" dirty="0"/>
          </a:p>
        </p:txBody>
      </p:sp>
      <p:sp>
        <p:nvSpPr>
          <p:cNvPr id="4" name="Inhaltsplatzhalter 3"/>
          <p:cNvSpPr>
            <a:spLocks noGrp="1"/>
          </p:cNvSpPr>
          <p:nvPr>
            <p:ph idx="1"/>
          </p:nvPr>
        </p:nvSpPr>
        <p:spPr>
          <a:xfrm>
            <a:off x="1203434" y="1765738"/>
            <a:ext cx="10683765" cy="4603531"/>
          </a:xfrm>
        </p:spPr>
        <p:txBody>
          <a:bodyPr>
            <a:normAutofit/>
          </a:bodyPr>
          <a:lstStyle/>
          <a:p>
            <a:r>
              <a:rPr lang="en-GB" sz="2400" dirty="0"/>
              <a:t>At every level (the base, the </a:t>
            </a:r>
            <a:r>
              <a:rPr lang="en-GB" sz="2400" dirty="0" err="1"/>
              <a:t>meso</a:t>
            </a:r>
            <a:r>
              <a:rPr lang="en-GB" sz="2400" dirty="0"/>
              <a:t>, and the apex) of the triangle, there is an additional reference to foreign language education which is </a:t>
            </a:r>
            <a:r>
              <a:rPr lang="en-GB" sz="2400" i="1" dirty="0"/>
              <a:t>outside</a:t>
            </a:r>
            <a:r>
              <a:rPr lang="en-GB" sz="2400" dirty="0"/>
              <a:t> the triangle. </a:t>
            </a:r>
            <a:endParaRPr lang="en-GB" sz="2400" dirty="0" smtClean="0"/>
          </a:p>
          <a:p>
            <a:r>
              <a:rPr lang="en-GB" sz="2400" dirty="0" smtClean="0"/>
              <a:t>These </a:t>
            </a:r>
            <a:r>
              <a:rPr lang="en-GB" sz="2400" dirty="0"/>
              <a:t>foreign languages include the current media of instruction languages such as English, French, and Portuguese in each of the so-called Anglophone, Francophone, and Lusophone African countries, terms we reject in the theoretical model of linguistic pan-Africanism. </a:t>
            </a:r>
            <a:endParaRPr lang="en-GB" sz="2400" dirty="0" smtClean="0"/>
          </a:p>
          <a:p>
            <a:r>
              <a:rPr lang="en-GB" sz="2400" dirty="0" smtClean="0"/>
              <a:t>In </a:t>
            </a:r>
            <a:r>
              <a:rPr lang="en-GB" sz="2400" dirty="0"/>
              <a:t>fact this is one of the first times that a language policy proposal for Africa does not accord a central position for Africa’s former colonial languages!</a:t>
            </a:r>
            <a:endParaRPr lang="de-DE" sz="2400" dirty="0"/>
          </a:p>
        </p:txBody>
      </p:sp>
    </p:spTree>
    <p:extLst>
      <p:ext uri="{BB962C8B-B14F-4D97-AF65-F5344CB8AC3E}">
        <p14:creationId xmlns:p14="http://schemas.microsoft.com/office/powerpoint/2010/main" val="268855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061546" y="608924"/>
            <a:ext cx="11130454" cy="3534591"/>
          </a:xfrm>
        </p:spPr>
        <p:txBody>
          <a:bodyPr>
            <a:normAutofit/>
          </a:bodyPr>
          <a:lstStyle/>
          <a:p>
            <a:pPr marL="809625" indent="-809625"/>
            <a:r>
              <a:rPr lang="de-DE" sz="6000" b="1" dirty="0"/>
              <a:t>4</a:t>
            </a:r>
            <a:r>
              <a:rPr lang="de-DE" sz="6000" b="1" dirty="0" smtClean="0"/>
              <a:t>.</a:t>
            </a:r>
            <a:r>
              <a:rPr lang="de-DE" sz="5400" b="1" dirty="0" smtClean="0"/>
              <a:t>	</a:t>
            </a:r>
            <a:r>
              <a:rPr lang="de-DE" sz="6000" b="1" dirty="0" smtClean="0"/>
              <a:t>The Language </a:t>
            </a:r>
            <a:r>
              <a:rPr lang="de-DE" sz="6000" b="1" dirty="0" err="1" smtClean="0"/>
              <a:t>of</a:t>
            </a:r>
            <a:r>
              <a:rPr lang="de-DE" sz="6000" b="1" dirty="0" smtClean="0"/>
              <a:t> Education </a:t>
            </a:r>
            <a:r>
              <a:rPr lang="de-DE" sz="6000" b="1" dirty="0" err="1" smtClean="0"/>
              <a:t>and</a:t>
            </a:r>
            <a:r>
              <a:rPr lang="de-DE" sz="6000" b="1" dirty="0" smtClean="0"/>
              <a:t> Development </a:t>
            </a:r>
            <a:r>
              <a:rPr lang="de-DE" sz="6000" b="1" dirty="0" err="1" smtClean="0"/>
              <a:t>Discourse</a:t>
            </a:r>
            <a:r>
              <a:rPr lang="de-DE" sz="6000" b="1" dirty="0" smtClean="0"/>
              <a:t>:</a:t>
            </a:r>
            <a:br>
              <a:rPr lang="de-DE" sz="6000" b="1" dirty="0" smtClean="0"/>
            </a:br>
            <a:r>
              <a:rPr lang="de-DE" sz="6000" b="1" dirty="0" err="1" smtClean="0"/>
              <a:t>Localized</a:t>
            </a:r>
            <a:r>
              <a:rPr lang="de-DE" sz="6000" b="1" dirty="0" smtClean="0"/>
              <a:t> Additive </a:t>
            </a:r>
            <a:r>
              <a:rPr lang="de-DE" sz="6000" b="1" dirty="0" err="1" smtClean="0"/>
              <a:t>Triangualism</a:t>
            </a:r>
            <a:endParaRPr lang="de-DE" sz="6000" b="1" dirty="0"/>
          </a:p>
        </p:txBody>
      </p:sp>
      <p:sp>
        <p:nvSpPr>
          <p:cNvPr id="5" name="Titel 3"/>
          <p:cNvSpPr txBox="1">
            <a:spLocks/>
          </p:cNvSpPr>
          <p:nvPr/>
        </p:nvSpPr>
        <p:spPr>
          <a:xfrm>
            <a:off x="1061546" y="3540904"/>
            <a:ext cx="11130454" cy="3534591"/>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marL="809625" indent="-809625"/>
            <a:r>
              <a:rPr lang="de-DE" sz="6000" b="1" smtClean="0"/>
              <a:t>5.</a:t>
            </a:r>
            <a:r>
              <a:rPr lang="de-DE" sz="5400" b="1" smtClean="0"/>
              <a:t>	</a:t>
            </a:r>
            <a:r>
              <a:rPr lang="de-DE" sz="6000" b="1" smtClean="0"/>
              <a:t>The Language Question in African Literature: </a:t>
            </a:r>
            <a:br>
              <a:rPr lang="de-DE" sz="6000" b="1" smtClean="0"/>
            </a:br>
            <a:r>
              <a:rPr lang="de-DE" sz="6000" b="1" smtClean="0"/>
              <a:t>Afriphone Literature</a:t>
            </a:r>
            <a:endParaRPr lang="de-DE" sz="6000" b="1" dirty="0"/>
          </a:p>
        </p:txBody>
      </p:sp>
    </p:spTree>
    <p:extLst>
      <p:ext uri="{BB962C8B-B14F-4D97-AF65-F5344CB8AC3E}">
        <p14:creationId xmlns:p14="http://schemas.microsoft.com/office/powerpoint/2010/main" val="4086985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203434" y="685800"/>
            <a:ext cx="10452537" cy="1826172"/>
          </a:xfrm>
        </p:spPr>
        <p:txBody>
          <a:bodyPr>
            <a:normAutofit/>
          </a:bodyPr>
          <a:lstStyle/>
          <a:p>
            <a:r>
              <a:rPr lang="de-DE" b="1" dirty="0" smtClean="0"/>
              <a:t>Summary </a:t>
            </a:r>
            <a:r>
              <a:rPr lang="de-DE" b="1" dirty="0" err="1" smtClean="0"/>
              <a:t>of</a:t>
            </a:r>
            <a:r>
              <a:rPr lang="de-DE" b="1" dirty="0" smtClean="0"/>
              <a:t> </a:t>
            </a:r>
            <a:r>
              <a:rPr lang="de-DE" b="1" dirty="0" err="1" smtClean="0"/>
              <a:t>Section</a:t>
            </a:r>
            <a:r>
              <a:rPr lang="de-DE" b="1" dirty="0" smtClean="0"/>
              <a:t> 4 </a:t>
            </a:r>
            <a:r>
              <a:rPr lang="de-DE" b="1" dirty="0" err="1" smtClean="0"/>
              <a:t>and</a:t>
            </a:r>
            <a:r>
              <a:rPr lang="de-DE" b="1" dirty="0" smtClean="0"/>
              <a:t> 5</a:t>
            </a:r>
            <a:endParaRPr lang="de-DE" b="1" dirty="0"/>
          </a:p>
        </p:txBody>
      </p:sp>
      <p:sp>
        <p:nvSpPr>
          <p:cNvPr id="4" name="Inhaltsplatzhalter 3"/>
          <p:cNvSpPr>
            <a:spLocks noGrp="1"/>
          </p:cNvSpPr>
          <p:nvPr>
            <p:ph idx="1"/>
          </p:nvPr>
        </p:nvSpPr>
        <p:spPr>
          <a:xfrm>
            <a:off x="1203434" y="1765738"/>
            <a:ext cx="10683765" cy="4603531"/>
          </a:xfrm>
        </p:spPr>
        <p:txBody>
          <a:bodyPr>
            <a:normAutofit/>
          </a:bodyPr>
          <a:lstStyle/>
          <a:p>
            <a:r>
              <a:rPr lang="en-US" sz="2400" dirty="0"/>
              <a:t>Sections 4 and 5 of the lecture make </a:t>
            </a:r>
            <a:r>
              <a:rPr lang="en-US" sz="2400" dirty="0" smtClean="0"/>
              <a:t>specific </a:t>
            </a:r>
            <a:r>
              <a:rPr lang="en-US" sz="2400" dirty="0"/>
              <a:t>proposals for </a:t>
            </a:r>
            <a:endParaRPr lang="en-US" sz="2400" dirty="0" smtClean="0"/>
          </a:p>
          <a:p>
            <a:pPr marL="0" indent="0">
              <a:buNone/>
            </a:pPr>
            <a:endParaRPr lang="en-US" sz="1200" dirty="0"/>
          </a:p>
          <a:p>
            <a:pPr marL="1044702" lvl="1" indent="-514350">
              <a:buFont typeface="+mj-lt"/>
              <a:buAutoNum type="romanLcPeriod"/>
            </a:pPr>
            <a:r>
              <a:rPr lang="en-US" sz="2400" dirty="0" smtClean="0"/>
              <a:t>how </a:t>
            </a:r>
            <a:r>
              <a:rPr lang="en-US" sz="2400" dirty="0"/>
              <a:t>to implement the theoretical ideas of linguistic pan-Africanism in the educational sector based on a principle </a:t>
            </a:r>
            <a:r>
              <a:rPr lang="en-US" sz="2400" dirty="0" err="1"/>
              <a:t>localised</a:t>
            </a:r>
            <a:r>
              <a:rPr lang="en-US" sz="2400" dirty="0"/>
              <a:t> additive </a:t>
            </a:r>
            <a:r>
              <a:rPr lang="en-US" sz="2400" dirty="0" err="1"/>
              <a:t>trialingualism</a:t>
            </a:r>
            <a:r>
              <a:rPr lang="en-US" sz="2400" dirty="0"/>
              <a:t> </a:t>
            </a:r>
            <a:r>
              <a:rPr lang="en-US" sz="2400" dirty="0" smtClean="0"/>
              <a:t>and</a:t>
            </a:r>
          </a:p>
          <a:p>
            <a:pPr marL="1044702" lvl="1" indent="-514350">
              <a:buFont typeface="+mj-lt"/>
              <a:buAutoNum type="romanLcPeriod"/>
            </a:pPr>
            <a:r>
              <a:rPr lang="en-US" sz="2400" dirty="0" smtClean="0"/>
              <a:t>how </a:t>
            </a:r>
            <a:r>
              <a:rPr lang="en-US" sz="2400" dirty="0"/>
              <a:t>to address a burning question in African literature: should we </a:t>
            </a:r>
            <a:r>
              <a:rPr lang="en-US" sz="2400" dirty="0" smtClean="0"/>
              <a:t>continue </a:t>
            </a:r>
            <a:r>
              <a:rPr lang="en-US" sz="2400" dirty="0"/>
              <a:t>to use the former colonial languages (e.g. Chinua Achebe) or should we increasingly use African languages (e.g. </a:t>
            </a:r>
            <a:r>
              <a:rPr lang="en-US" sz="2400" dirty="0" err="1"/>
              <a:t>Ngugi</a:t>
            </a:r>
            <a:r>
              <a:rPr lang="en-US" sz="2400" dirty="0"/>
              <a:t> </a:t>
            </a:r>
            <a:r>
              <a:rPr lang="en-US" sz="2400" dirty="0" err="1"/>
              <a:t>wa</a:t>
            </a:r>
            <a:r>
              <a:rPr lang="en-US" sz="2400" dirty="0"/>
              <a:t> </a:t>
            </a:r>
            <a:r>
              <a:rPr lang="en-US" sz="2400" dirty="0" err="1"/>
              <a:t>Thiong'o</a:t>
            </a:r>
            <a:r>
              <a:rPr lang="en-US" sz="2400" dirty="0"/>
              <a:t>)? Our answer is very clear here: African languages are the most prototypical languages to be used for writing by Africans and all African writers should increasingly move to writing in African languages.</a:t>
            </a:r>
            <a:endParaRPr lang="de-DE" sz="2800" dirty="0"/>
          </a:p>
        </p:txBody>
      </p:sp>
    </p:spTree>
    <p:extLst>
      <p:ext uri="{BB962C8B-B14F-4D97-AF65-F5344CB8AC3E}">
        <p14:creationId xmlns:p14="http://schemas.microsoft.com/office/powerpoint/2010/main" val="3123328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45932" y="2656001"/>
            <a:ext cx="11130454" cy="3534591"/>
          </a:xfrm>
        </p:spPr>
        <p:txBody>
          <a:bodyPr>
            <a:normAutofit/>
          </a:bodyPr>
          <a:lstStyle/>
          <a:p>
            <a:pPr marL="809625" indent="-809625"/>
            <a:r>
              <a:rPr lang="de-DE" sz="6000" b="1" dirty="0"/>
              <a:t>6</a:t>
            </a:r>
            <a:r>
              <a:rPr lang="de-DE" sz="6000" b="1" dirty="0" smtClean="0"/>
              <a:t>.</a:t>
            </a:r>
            <a:r>
              <a:rPr lang="de-DE" sz="5400" b="1" dirty="0" smtClean="0"/>
              <a:t>	</a:t>
            </a:r>
            <a:r>
              <a:rPr lang="de-DE" sz="6000" b="1" dirty="0" err="1" smtClean="0"/>
              <a:t>From</a:t>
            </a:r>
            <a:r>
              <a:rPr lang="de-DE" sz="6000" b="1" dirty="0" smtClean="0"/>
              <a:t> </a:t>
            </a:r>
            <a:r>
              <a:rPr lang="de-DE" sz="6000" b="1" dirty="0" err="1" smtClean="0"/>
              <a:t>Africa</a:t>
            </a:r>
            <a:r>
              <a:rPr lang="de-DE" sz="6000" b="1" dirty="0" smtClean="0"/>
              <a:t> </a:t>
            </a:r>
            <a:r>
              <a:rPr lang="de-DE" sz="6000" b="1" dirty="0" err="1" smtClean="0"/>
              <a:t>to</a:t>
            </a:r>
            <a:r>
              <a:rPr lang="de-DE" sz="6000" b="1" dirty="0" smtClean="0"/>
              <a:t> </a:t>
            </a:r>
            <a:r>
              <a:rPr lang="de-DE" sz="6000" b="1" dirty="0" err="1" smtClean="0"/>
              <a:t>the</a:t>
            </a:r>
            <a:r>
              <a:rPr lang="de-DE" sz="6000" b="1" dirty="0" smtClean="0"/>
              <a:t> World: African </a:t>
            </a:r>
            <a:r>
              <a:rPr lang="de-DE" sz="6000" b="1" dirty="0" err="1" smtClean="0"/>
              <a:t>Languages</a:t>
            </a:r>
            <a:r>
              <a:rPr lang="de-DE" sz="6000" b="1" dirty="0" smtClean="0"/>
              <a:t> in </a:t>
            </a:r>
            <a:r>
              <a:rPr lang="de-DE" sz="6000" b="1" dirty="0" err="1" smtClean="0"/>
              <a:t>the</a:t>
            </a:r>
            <a:r>
              <a:rPr lang="de-DE" sz="6000" b="1" dirty="0" smtClean="0"/>
              <a:t> Global </a:t>
            </a:r>
            <a:r>
              <a:rPr lang="de-DE" sz="6000" b="1" dirty="0" err="1" smtClean="0"/>
              <a:t>Context</a:t>
            </a:r>
            <a:endParaRPr lang="de-DE" sz="6000" b="1" dirty="0"/>
          </a:p>
        </p:txBody>
      </p:sp>
    </p:spTree>
    <p:extLst>
      <p:ext uri="{BB962C8B-B14F-4D97-AF65-F5344CB8AC3E}">
        <p14:creationId xmlns:p14="http://schemas.microsoft.com/office/powerpoint/2010/main" val="790254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67107" y="685800"/>
            <a:ext cx="11219793" cy="1826172"/>
          </a:xfrm>
        </p:spPr>
        <p:txBody>
          <a:bodyPr>
            <a:normAutofit/>
          </a:bodyPr>
          <a:lstStyle/>
          <a:p>
            <a:r>
              <a:rPr lang="de-DE" b="1" dirty="0" smtClean="0"/>
              <a:t>Linguistic Pan-Africanism and Global Future (I)</a:t>
            </a:r>
            <a:endParaRPr lang="de-DE" b="1" dirty="0"/>
          </a:p>
        </p:txBody>
      </p:sp>
      <p:sp>
        <p:nvSpPr>
          <p:cNvPr id="4" name="Inhaltsplatzhalter 3"/>
          <p:cNvSpPr>
            <a:spLocks noGrp="1"/>
          </p:cNvSpPr>
          <p:nvPr>
            <p:ph idx="1"/>
          </p:nvPr>
        </p:nvSpPr>
        <p:spPr>
          <a:xfrm>
            <a:off x="867106" y="1692166"/>
            <a:ext cx="10694277" cy="5165834"/>
          </a:xfrm>
        </p:spPr>
        <p:txBody>
          <a:bodyPr>
            <a:noAutofit/>
          </a:bodyPr>
          <a:lstStyle/>
          <a:p>
            <a:r>
              <a:rPr lang="en-GB" sz="2400" dirty="0"/>
              <a:t>We have already defined and explained the </a:t>
            </a:r>
            <a:r>
              <a:rPr lang="en-GB" sz="2400" b="1" dirty="0"/>
              <a:t>concept of global future </a:t>
            </a:r>
            <a:r>
              <a:rPr lang="en-GB" sz="2400" dirty="0"/>
              <a:t>as any event that can bring seismic changes to the world at large</a:t>
            </a:r>
            <a:r>
              <a:rPr lang="en-GB" sz="2400" dirty="0" smtClean="0"/>
              <a:t>.</a:t>
            </a:r>
          </a:p>
          <a:p>
            <a:pPr lvl="1"/>
            <a:r>
              <a:rPr lang="en-GB" sz="2400" dirty="0"/>
              <a:t>Examples of global futures – events and happenings that may have widespread effects on the world </a:t>
            </a:r>
            <a:r>
              <a:rPr lang="en-GB" sz="2400" dirty="0" smtClean="0"/>
              <a:t>– include </a:t>
            </a:r>
            <a:r>
              <a:rPr lang="en-GB" sz="2400" dirty="0"/>
              <a:t>climate change, migration, robotics, space technology, and </a:t>
            </a:r>
            <a:r>
              <a:rPr lang="en-GB" sz="2400" dirty="0" err="1"/>
              <a:t>blockchains</a:t>
            </a:r>
            <a:r>
              <a:rPr lang="en-GB" sz="2400" dirty="0"/>
              <a:t>. </a:t>
            </a:r>
            <a:endParaRPr lang="en-GB" sz="2400" dirty="0" smtClean="0"/>
          </a:p>
          <a:p>
            <a:r>
              <a:rPr lang="en-GB" sz="2400" dirty="0" smtClean="0"/>
              <a:t>Maxim </a:t>
            </a:r>
            <a:r>
              <a:rPr lang="en-GB" sz="2400" dirty="0"/>
              <a:t>‘</a:t>
            </a:r>
            <a:r>
              <a:rPr lang="en-GB" sz="2400" b="1" dirty="0"/>
              <a:t>our common future</a:t>
            </a:r>
            <a:r>
              <a:rPr lang="en-GB" sz="2400" dirty="0" smtClean="0"/>
              <a:t>’: </a:t>
            </a:r>
            <a:r>
              <a:rPr lang="en-GB" sz="2400" dirty="0"/>
              <a:t>meaning that all human beings have a common future, have an interest in managing these current happenings that can have major impact on all of us, on a global future. </a:t>
            </a:r>
            <a:endParaRPr lang="en-GB" sz="2400" dirty="0" smtClean="0"/>
          </a:p>
          <a:p>
            <a:r>
              <a:rPr lang="en-GB" sz="2400" dirty="0"/>
              <a:t>S</a:t>
            </a:r>
            <a:r>
              <a:rPr lang="en-GB" sz="2400" dirty="0" smtClean="0"/>
              <a:t>cholars </a:t>
            </a:r>
            <a:r>
              <a:rPr lang="en-GB" sz="2400" dirty="0"/>
              <a:t>like Vijay </a:t>
            </a:r>
            <a:r>
              <a:rPr lang="en-GB" sz="2400" dirty="0" err="1"/>
              <a:t>Prashad</a:t>
            </a:r>
            <a:r>
              <a:rPr lang="en-GB" sz="2400" dirty="0"/>
              <a:t> (e.g. </a:t>
            </a:r>
            <a:r>
              <a:rPr lang="en-GB" sz="2400" dirty="0" err="1"/>
              <a:t>Prashad</a:t>
            </a:r>
            <a:r>
              <a:rPr lang="en-GB" sz="2400" dirty="0"/>
              <a:t> 2020), who argue that the idea of a </a:t>
            </a:r>
            <a:r>
              <a:rPr lang="en-GB" sz="2400" b="1" dirty="0"/>
              <a:t>common global future may indeed be rather idealistic and indeed goes to serve Western interests more than the interests of the Global South</a:t>
            </a:r>
            <a:r>
              <a:rPr lang="en-GB" sz="2400" dirty="0"/>
              <a:t>. We may, indeed, not have a common future with the West or Global North as a whole, as we, the people of the Global South, have not yet even secured our present. </a:t>
            </a:r>
            <a:endParaRPr lang="de-DE" sz="2400" dirty="0"/>
          </a:p>
        </p:txBody>
      </p:sp>
    </p:spTree>
    <p:extLst>
      <p:ext uri="{BB962C8B-B14F-4D97-AF65-F5344CB8AC3E}">
        <p14:creationId xmlns:p14="http://schemas.microsoft.com/office/powerpoint/2010/main" val="1479949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67107" y="685800"/>
            <a:ext cx="11219793" cy="1826172"/>
          </a:xfrm>
        </p:spPr>
        <p:txBody>
          <a:bodyPr>
            <a:normAutofit/>
          </a:bodyPr>
          <a:lstStyle/>
          <a:p>
            <a:r>
              <a:rPr lang="de-DE" b="1" dirty="0" smtClean="0"/>
              <a:t>Linguistic Pan-Africanism and Global Future (II)</a:t>
            </a:r>
            <a:endParaRPr lang="de-DE" b="1" dirty="0"/>
          </a:p>
        </p:txBody>
      </p:sp>
      <p:sp>
        <p:nvSpPr>
          <p:cNvPr id="4" name="Inhaltsplatzhalter 3"/>
          <p:cNvSpPr>
            <a:spLocks noGrp="1"/>
          </p:cNvSpPr>
          <p:nvPr>
            <p:ph idx="1"/>
          </p:nvPr>
        </p:nvSpPr>
        <p:spPr>
          <a:xfrm>
            <a:off x="867106" y="1902372"/>
            <a:ext cx="10694277" cy="4740166"/>
          </a:xfrm>
        </p:spPr>
        <p:txBody>
          <a:bodyPr>
            <a:noAutofit/>
          </a:bodyPr>
          <a:lstStyle/>
          <a:p>
            <a:r>
              <a:rPr lang="en-GB" sz="2400" dirty="0"/>
              <a:t>I argue here that language policy, language preservation, in general, and linguistic pan-Africanism in particular, must be seen as an important aspect of our global future. </a:t>
            </a:r>
            <a:endParaRPr lang="en-GB" sz="2400" dirty="0" smtClean="0"/>
          </a:p>
          <a:p>
            <a:r>
              <a:rPr lang="en-GB" sz="2400" dirty="0" smtClean="0"/>
              <a:t>So </a:t>
            </a:r>
            <a:r>
              <a:rPr lang="en-GB" sz="2400" dirty="0"/>
              <a:t>far the topic of language preservation and revitalization has not often featured much in issues of environmental conservation, and this is a great mistake. Linguists must make a clear link between the policy of language documentation, preservation, and revitalization as an important aspect of the global future phenomenon of climate and environmental preservation</a:t>
            </a:r>
            <a:r>
              <a:rPr lang="en-GB" sz="2400" dirty="0" smtClean="0"/>
              <a:t>.</a:t>
            </a:r>
            <a:endParaRPr lang="de-DE" sz="2400" dirty="0"/>
          </a:p>
          <a:p>
            <a:r>
              <a:rPr lang="en-GB" sz="2400" dirty="0"/>
              <a:t>Linguistic pan-Africanism is an attempt to preserve, revitalise, and promote African languages as a way to secure Africa’s present so that Africa can be prepared to take part in our common global future with other parts of the world</a:t>
            </a:r>
            <a:r>
              <a:rPr lang="en-GB" sz="2400" dirty="0" smtClean="0"/>
              <a:t>. </a:t>
            </a:r>
            <a:endParaRPr lang="de-DE" sz="2400" dirty="0"/>
          </a:p>
        </p:txBody>
      </p:sp>
    </p:spTree>
    <p:extLst>
      <p:ext uri="{BB962C8B-B14F-4D97-AF65-F5344CB8AC3E}">
        <p14:creationId xmlns:p14="http://schemas.microsoft.com/office/powerpoint/2010/main" val="47808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67107" y="685800"/>
            <a:ext cx="11219793" cy="1826172"/>
          </a:xfrm>
        </p:spPr>
        <p:txBody>
          <a:bodyPr>
            <a:normAutofit/>
          </a:bodyPr>
          <a:lstStyle/>
          <a:p>
            <a:r>
              <a:rPr lang="de-DE" b="1" dirty="0" smtClean="0"/>
              <a:t>Strategies for </a:t>
            </a:r>
            <a:r>
              <a:rPr lang="de-DE" b="1" dirty="0"/>
              <a:t>P</a:t>
            </a:r>
            <a:r>
              <a:rPr lang="de-DE" b="1" dirty="0" smtClean="0"/>
              <a:t>romoting African Languages </a:t>
            </a:r>
            <a:r>
              <a:rPr lang="de-DE" b="1" dirty="0"/>
              <a:t>B</a:t>
            </a:r>
            <a:r>
              <a:rPr lang="de-DE" b="1" dirty="0" smtClean="0"/>
              <a:t>eyond Africa</a:t>
            </a:r>
            <a:endParaRPr lang="de-DE" b="1" dirty="0"/>
          </a:p>
        </p:txBody>
      </p:sp>
      <p:sp>
        <p:nvSpPr>
          <p:cNvPr id="4" name="Inhaltsplatzhalter 3"/>
          <p:cNvSpPr>
            <a:spLocks noGrp="1"/>
          </p:cNvSpPr>
          <p:nvPr>
            <p:ph idx="1"/>
          </p:nvPr>
        </p:nvSpPr>
        <p:spPr>
          <a:xfrm>
            <a:off x="867106" y="2375338"/>
            <a:ext cx="10694277" cy="4482662"/>
          </a:xfrm>
        </p:spPr>
        <p:txBody>
          <a:bodyPr>
            <a:noAutofit/>
          </a:bodyPr>
          <a:lstStyle/>
          <a:p>
            <a:r>
              <a:rPr lang="en-GB" sz="2400" dirty="0"/>
              <a:t>One aspect of the rise of nations and parts of the world is that they take their languages with them as they rise. Linguistic issues are an important part of the foreign policy of rising nations. </a:t>
            </a:r>
            <a:endParaRPr lang="en-GB" sz="2400" dirty="0" smtClean="0"/>
          </a:p>
          <a:p>
            <a:r>
              <a:rPr lang="en-GB" sz="2400" dirty="0"/>
              <a:t>As Africa rises and as African voices become more prominent in the world, Africa must not showcase itself in the medium of only English, French and Portuguese; that is, in the medium of its former colonial languages. </a:t>
            </a:r>
            <a:endParaRPr lang="en-GB" sz="2400" dirty="0" smtClean="0"/>
          </a:p>
          <a:p>
            <a:r>
              <a:rPr lang="en-GB" sz="2400" dirty="0" smtClean="0"/>
              <a:t>Africa </a:t>
            </a:r>
            <a:r>
              <a:rPr lang="en-GB" sz="2400" dirty="0"/>
              <a:t>must go into the world in the medium of indigenous African languages. African culture and African soft power must be manifested in African languages.</a:t>
            </a:r>
            <a:endParaRPr lang="de-DE" sz="2400" dirty="0"/>
          </a:p>
          <a:p>
            <a:endParaRPr lang="de-DE" sz="2400" dirty="0"/>
          </a:p>
        </p:txBody>
      </p:sp>
    </p:spTree>
    <p:extLst>
      <p:ext uri="{BB962C8B-B14F-4D97-AF65-F5344CB8AC3E}">
        <p14:creationId xmlns:p14="http://schemas.microsoft.com/office/powerpoint/2010/main" val="128418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826172"/>
          </a:xfrm>
        </p:spPr>
        <p:txBody>
          <a:bodyPr>
            <a:normAutofit/>
          </a:bodyPr>
          <a:lstStyle/>
          <a:p>
            <a:r>
              <a:rPr lang="de-DE" b="1" dirty="0" smtClean="0"/>
              <a:t>The Mandela Institutes</a:t>
            </a:r>
            <a:endParaRPr lang="de-DE" b="1" dirty="0"/>
          </a:p>
        </p:txBody>
      </p:sp>
      <p:sp>
        <p:nvSpPr>
          <p:cNvPr id="4" name="Inhaltsplatzhalter 3"/>
          <p:cNvSpPr>
            <a:spLocks noGrp="1"/>
          </p:cNvSpPr>
          <p:nvPr>
            <p:ph idx="1"/>
          </p:nvPr>
        </p:nvSpPr>
        <p:spPr>
          <a:xfrm>
            <a:off x="1198179" y="2028498"/>
            <a:ext cx="10363204" cy="4593020"/>
          </a:xfrm>
        </p:spPr>
        <p:txBody>
          <a:bodyPr>
            <a:noAutofit/>
          </a:bodyPr>
          <a:lstStyle/>
          <a:p>
            <a:r>
              <a:rPr lang="en-GB" sz="2400" dirty="0"/>
              <a:t>In several papers (e.g. </a:t>
            </a:r>
            <a:r>
              <a:rPr lang="en-GB" sz="2400" dirty="0" err="1"/>
              <a:t>Bodomo</a:t>
            </a:r>
            <a:r>
              <a:rPr lang="en-GB" sz="2400" dirty="0"/>
              <a:t> 2009, 2015), I have proposed the establishment of African cultural institutes worldwide run, not by foreigners, but by the AU and </a:t>
            </a:r>
            <a:r>
              <a:rPr lang="en-GB" sz="2400" dirty="0" smtClean="0"/>
              <a:t>/ or </a:t>
            </a:r>
            <a:r>
              <a:rPr lang="en-GB" sz="2400" dirty="0"/>
              <a:t>the individual African polities. My proposal has been to call them Mandela Institutes, though of course we can reserve some of them for other Pan-African icons like Kwame Nkrumah, Thomas </a:t>
            </a:r>
            <a:r>
              <a:rPr lang="en-GB" sz="2400" dirty="0" err="1"/>
              <a:t>Sankara</a:t>
            </a:r>
            <a:r>
              <a:rPr lang="en-GB" sz="2400" dirty="0"/>
              <a:t>, Abdel Nasser, </a:t>
            </a:r>
            <a:r>
              <a:rPr lang="en-GB" sz="2400" dirty="0" err="1"/>
              <a:t>Mwalimu</a:t>
            </a:r>
            <a:r>
              <a:rPr lang="en-GB" sz="2400" dirty="0"/>
              <a:t> Julius </a:t>
            </a:r>
            <a:r>
              <a:rPr lang="en-GB" sz="2400" dirty="0" err="1"/>
              <a:t>Nyerere</a:t>
            </a:r>
            <a:r>
              <a:rPr lang="en-GB" sz="2400" dirty="0"/>
              <a:t>, or Tafawa Balewa</a:t>
            </a:r>
            <a:r>
              <a:rPr lang="en-GB" sz="2400" dirty="0" smtClean="0"/>
              <a:t>.</a:t>
            </a:r>
            <a:endParaRPr lang="de-DE" sz="2400" dirty="0"/>
          </a:p>
          <a:p>
            <a:r>
              <a:rPr lang="en-GB" sz="2400" dirty="0"/>
              <a:t>These Mandela Institutes would be mandated to teach African languages and cultures worldwide with curricula designed by a coordinating body in Africa that produces curricula content for the teaching of these languages and the cultures associated with them.</a:t>
            </a:r>
            <a:endParaRPr lang="de-DE" sz="2400" dirty="0"/>
          </a:p>
          <a:p>
            <a:endParaRPr lang="de-DE" sz="2800" dirty="0"/>
          </a:p>
        </p:txBody>
      </p:sp>
    </p:spTree>
    <p:extLst>
      <p:ext uri="{BB962C8B-B14F-4D97-AF65-F5344CB8AC3E}">
        <p14:creationId xmlns:p14="http://schemas.microsoft.com/office/powerpoint/2010/main" val="3075625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826172"/>
          </a:xfrm>
        </p:spPr>
        <p:txBody>
          <a:bodyPr>
            <a:normAutofit/>
          </a:bodyPr>
          <a:lstStyle/>
          <a:p>
            <a:r>
              <a:rPr lang="de-DE" b="1" dirty="0" err="1" smtClean="0"/>
              <a:t>Standardized</a:t>
            </a:r>
            <a:r>
              <a:rPr lang="de-DE" b="1" dirty="0" smtClean="0"/>
              <a:t> Tests in African </a:t>
            </a:r>
            <a:r>
              <a:rPr lang="de-DE" b="1" dirty="0" err="1" smtClean="0"/>
              <a:t>Languages</a:t>
            </a:r>
            <a:endParaRPr lang="de-DE" b="1" dirty="0"/>
          </a:p>
        </p:txBody>
      </p:sp>
      <p:sp>
        <p:nvSpPr>
          <p:cNvPr id="4" name="Inhaltsplatzhalter 3"/>
          <p:cNvSpPr>
            <a:spLocks noGrp="1"/>
          </p:cNvSpPr>
          <p:nvPr>
            <p:ph idx="1"/>
          </p:nvPr>
        </p:nvSpPr>
        <p:spPr>
          <a:xfrm>
            <a:off x="1135118" y="1618593"/>
            <a:ext cx="10888722" cy="5002925"/>
          </a:xfrm>
        </p:spPr>
        <p:txBody>
          <a:bodyPr>
            <a:noAutofit/>
          </a:bodyPr>
          <a:lstStyle/>
          <a:p>
            <a:r>
              <a:rPr lang="en-GB" sz="2400" dirty="0"/>
              <a:t>A coordinating committee for creating standards for testing proficiency levels must be established. </a:t>
            </a:r>
            <a:endParaRPr lang="en-GB" sz="2400" dirty="0" smtClean="0"/>
          </a:p>
          <a:p>
            <a:r>
              <a:rPr lang="en-GB" sz="2400" dirty="0" smtClean="0"/>
              <a:t>A </a:t>
            </a:r>
            <a:r>
              <a:rPr lang="en-GB" sz="2400" dirty="0"/>
              <a:t>standardized test called Test of African Languages as a Foreign Language (</a:t>
            </a:r>
            <a:r>
              <a:rPr lang="en-GB" sz="2400" dirty="0" err="1"/>
              <a:t>TALaFoL</a:t>
            </a:r>
            <a:r>
              <a:rPr lang="en-GB" sz="2400" dirty="0"/>
              <a:t>) must be established. </a:t>
            </a:r>
            <a:endParaRPr lang="en-GB" sz="2400" dirty="0" smtClean="0"/>
          </a:p>
          <a:p>
            <a:pPr lvl="1"/>
            <a:r>
              <a:rPr lang="en-GB" sz="2400" i="0" dirty="0" smtClean="0"/>
              <a:t>The </a:t>
            </a:r>
            <a:r>
              <a:rPr lang="en-GB" sz="2400" i="0" dirty="0"/>
              <a:t>curriculum should be the same for all African languages, such that, for instance, we can have </a:t>
            </a:r>
            <a:r>
              <a:rPr lang="en-GB" sz="2400" i="0" dirty="0" err="1"/>
              <a:t>TALaFoL</a:t>
            </a:r>
            <a:r>
              <a:rPr lang="en-GB" sz="2400" i="0" dirty="0"/>
              <a:t> </a:t>
            </a:r>
            <a:r>
              <a:rPr lang="en-GB" sz="2400" i="0" dirty="0" err="1"/>
              <a:t>Afirihili</a:t>
            </a:r>
            <a:r>
              <a:rPr lang="en-GB" sz="2400" i="0" dirty="0"/>
              <a:t>, </a:t>
            </a:r>
            <a:r>
              <a:rPr lang="en-GB" sz="2400" i="0" dirty="0" err="1"/>
              <a:t>TALaFoL</a:t>
            </a:r>
            <a:r>
              <a:rPr lang="en-GB" sz="2400" i="0" dirty="0"/>
              <a:t> Hausa, </a:t>
            </a:r>
            <a:r>
              <a:rPr lang="en-GB" sz="2400" i="0" dirty="0" err="1"/>
              <a:t>TALaFoL</a:t>
            </a:r>
            <a:r>
              <a:rPr lang="en-GB" sz="2400" i="0" dirty="0"/>
              <a:t> Yoruba, </a:t>
            </a:r>
            <a:r>
              <a:rPr lang="en-GB" sz="2400" i="0" dirty="0" err="1"/>
              <a:t>TALaFoL</a:t>
            </a:r>
            <a:r>
              <a:rPr lang="en-GB" sz="2400" i="0" dirty="0"/>
              <a:t> Igbo, </a:t>
            </a:r>
            <a:r>
              <a:rPr lang="en-GB" sz="2400" i="0" dirty="0" err="1"/>
              <a:t>TALaFoL</a:t>
            </a:r>
            <a:r>
              <a:rPr lang="en-GB" sz="2400" i="0" dirty="0"/>
              <a:t> Akan, </a:t>
            </a:r>
            <a:r>
              <a:rPr lang="en-GB" sz="2400" i="0" dirty="0" err="1"/>
              <a:t>TALaFoL</a:t>
            </a:r>
            <a:r>
              <a:rPr lang="en-GB" sz="2400" i="0" dirty="0"/>
              <a:t> </a:t>
            </a:r>
            <a:r>
              <a:rPr lang="en-GB" sz="2400" i="0" dirty="0" err="1"/>
              <a:t>Dagaare</a:t>
            </a:r>
            <a:r>
              <a:rPr lang="en-GB" sz="2400" i="0" dirty="0"/>
              <a:t>, </a:t>
            </a:r>
            <a:r>
              <a:rPr lang="en-GB" sz="2400" i="0" dirty="0" smtClean="0"/>
              <a:t>etc</a:t>
            </a:r>
            <a:r>
              <a:rPr lang="en-GB" sz="2400" i="0" dirty="0"/>
              <a:t>.</a:t>
            </a:r>
            <a:endParaRPr lang="en-GB" sz="2400" i="0" dirty="0" smtClean="0"/>
          </a:p>
          <a:p>
            <a:pPr lvl="1"/>
            <a:r>
              <a:rPr lang="en-GB" sz="2400" i="0" dirty="0"/>
              <a:t>Of course, it might also be possible to find an African name for the test so that we avoid using only the acronym </a:t>
            </a:r>
            <a:r>
              <a:rPr lang="en-GB" sz="2400" i="0" dirty="0" err="1"/>
              <a:t>TALaFoL</a:t>
            </a:r>
            <a:r>
              <a:rPr lang="en-GB" sz="2400" i="0" dirty="0"/>
              <a:t>. </a:t>
            </a:r>
            <a:endParaRPr lang="en-GB" sz="2400" i="0" dirty="0" smtClean="0"/>
          </a:p>
          <a:p>
            <a:r>
              <a:rPr lang="en-GB" sz="2400" dirty="0"/>
              <a:t>Funding should entirely be from Africa and its diaspora. We must reverse the trend where foreign bodies from places like Europe and China coming to invest in Africa create institutions for teaching us their languages to a situation in which we require them to learn our languages in order to ply their trade in Africa.</a:t>
            </a:r>
            <a:endParaRPr lang="de-DE" sz="4000" i="0" dirty="0"/>
          </a:p>
        </p:txBody>
      </p:sp>
    </p:spTree>
    <p:extLst>
      <p:ext uri="{BB962C8B-B14F-4D97-AF65-F5344CB8AC3E}">
        <p14:creationId xmlns:p14="http://schemas.microsoft.com/office/powerpoint/2010/main" val="131202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371600" y="685800"/>
            <a:ext cx="9601200" cy="982744"/>
          </a:xfrm>
        </p:spPr>
        <p:txBody>
          <a:bodyPr/>
          <a:lstStyle/>
          <a:p>
            <a:r>
              <a:rPr lang="de-DE" b="1" dirty="0" err="1" smtClean="0"/>
              <a:t>Introduction</a:t>
            </a:r>
            <a:r>
              <a:rPr lang="de-DE" b="1" dirty="0" smtClean="0"/>
              <a:t> (II)</a:t>
            </a:r>
            <a:endParaRPr lang="de-DE" b="1" dirty="0"/>
          </a:p>
        </p:txBody>
      </p:sp>
      <p:sp>
        <p:nvSpPr>
          <p:cNvPr id="4" name="Inhaltsplatzhalter 3"/>
          <p:cNvSpPr>
            <a:spLocks noGrp="1"/>
          </p:cNvSpPr>
          <p:nvPr>
            <p:ph idx="1"/>
          </p:nvPr>
        </p:nvSpPr>
        <p:spPr>
          <a:xfrm>
            <a:off x="1371599" y="1668544"/>
            <a:ext cx="10364772" cy="5109328"/>
          </a:xfrm>
        </p:spPr>
        <p:txBody>
          <a:bodyPr>
            <a:normAutofit/>
          </a:bodyPr>
          <a:lstStyle/>
          <a:p>
            <a:r>
              <a:rPr lang="en-US" sz="2400" dirty="0"/>
              <a:t>So forty years later, today, after knowing my country better than I did as a young undergraduate and after learning more about Africa and teaching it around the world in various places </a:t>
            </a:r>
            <a:r>
              <a:rPr lang="en-US" sz="2400" dirty="0" smtClean="0"/>
              <a:t>like Europe</a:t>
            </a:r>
            <a:r>
              <a:rPr lang="en-US" sz="2400" dirty="0"/>
              <a:t>, North America, and Asia as a professor of African Studies, I want to scale up the Ghana language policy debate to a continental level</a:t>
            </a:r>
            <a:r>
              <a:rPr lang="en-US" sz="2400" dirty="0" smtClean="0"/>
              <a:t>.</a:t>
            </a:r>
          </a:p>
          <a:p>
            <a:r>
              <a:rPr lang="en-US" sz="2400" dirty="0" smtClean="0"/>
              <a:t>The </a:t>
            </a:r>
            <a:r>
              <a:rPr lang="en-US" sz="2400" dirty="0"/>
              <a:t>major theme of this lecture is a passionate appeal as I did forty years ago – and as I have always done since then in my numerous publications on this and related topics – for </a:t>
            </a:r>
            <a:r>
              <a:rPr lang="en-US" sz="2400" b="1" i="1" dirty="0"/>
              <a:t>the promotion and use of indigenous African languages in all sectors of society</a:t>
            </a:r>
            <a:r>
              <a:rPr lang="en-US" sz="2400" dirty="0" smtClean="0"/>
              <a:t>.</a:t>
            </a:r>
          </a:p>
          <a:p>
            <a:r>
              <a:rPr lang="en-US" sz="2400" dirty="0"/>
              <a:t>African languages should be used as languages of education, as languages for literary expressions, and as languages in all the institutions of government in Africa.</a:t>
            </a:r>
            <a:endParaRPr lang="en-US" sz="3200" i="0" dirty="0" smtClean="0"/>
          </a:p>
        </p:txBody>
      </p:sp>
    </p:spTree>
    <p:extLst>
      <p:ext uri="{BB962C8B-B14F-4D97-AF65-F5344CB8AC3E}">
        <p14:creationId xmlns:p14="http://schemas.microsoft.com/office/powerpoint/2010/main" val="277867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826172"/>
          </a:xfrm>
        </p:spPr>
        <p:txBody>
          <a:bodyPr>
            <a:normAutofit/>
          </a:bodyPr>
          <a:lstStyle/>
          <a:p>
            <a:r>
              <a:rPr lang="de-DE" b="1" dirty="0" smtClean="0"/>
              <a:t>African Diaspora </a:t>
            </a:r>
            <a:r>
              <a:rPr lang="de-DE" b="1" dirty="0" err="1" smtClean="0"/>
              <a:t>to</a:t>
            </a:r>
            <a:r>
              <a:rPr lang="de-DE" b="1" dirty="0" smtClean="0"/>
              <a:t> </a:t>
            </a:r>
            <a:r>
              <a:rPr lang="de-DE" b="1" dirty="0" err="1" smtClean="0"/>
              <a:t>the</a:t>
            </a:r>
            <a:r>
              <a:rPr lang="de-DE" b="1" dirty="0" smtClean="0"/>
              <a:t> </a:t>
            </a:r>
            <a:r>
              <a:rPr lang="de-DE" b="1" dirty="0" err="1" smtClean="0"/>
              <a:t>Rescue</a:t>
            </a:r>
            <a:endParaRPr lang="de-DE" b="1" dirty="0"/>
          </a:p>
        </p:txBody>
      </p:sp>
      <p:sp>
        <p:nvSpPr>
          <p:cNvPr id="4" name="Inhaltsplatzhalter 3"/>
          <p:cNvSpPr>
            <a:spLocks noGrp="1"/>
          </p:cNvSpPr>
          <p:nvPr>
            <p:ph idx="1"/>
          </p:nvPr>
        </p:nvSpPr>
        <p:spPr>
          <a:xfrm>
            <a:off x="1198178" y="1723700"/>
            <a:ext cx="10815145" cy="4593020"/>
          </a:xfrm>
        </p:spPr>
        <p:txBody>
          <a:bodyPr>
            <a:noAutofit/>
          </a:bodyPr>
          <a:lstStyle/>
          <a:p>
            <a:r>
              <a:rPr lang="en-GB" sz="2400" dirty="0"/>
              <a:t>I have had meetings with several AU bodies and advised them on several issues concerning the African diaspora. In one of these periodic African diaspora meetings, often facilitated by the AU, stakeholders must agree on a 5-year plan (say from 2025 to 2030) to encourage all second and subsequent generation African diaspora members to acquire a major African language by passing </a:t>
            </a:r>
            <a:r>
              <a:rPr lang="en-GB" sz="2400" dirty="0" err="1"/>
              <a:t>TALaFoL</a:t>
            </a:r>
            <a:r>
              <a:rPr lang="en-GB" sz="2400" dirty="0"/>
              <a:t>[</a:t>
            </a:r>
            <a:r>
              <a:rPr lang="en-GB" sz="2400" dirty="0" err="1"/>
              <a:t>Afirihili</a:t>
            </a:r>
            <a:r>
              <a:rPr lang="en-GB" sz="2400" dirty="0"/>
              <a:t>], </a:t>
            </a:r>
            <a:r>
              <a:rPr lang="en-GB" sz="2400" dirty="0" err="1"/>
              <a:t>TALaFoL</a:t>
            </a:r>
            <a:r>
              <a:rPr lang="en-GB" sz="2400" dirty="0"/>
              <a:t>[Hausa], </a:t>
            </a:r>
            <a:r>
              <a:rPr lang="en-GB" sz="2400" dirty="0" err="1" smtClean="0"/>
              <a:t>TALaFol</a:t>
            </a:r>
            <a:r>
              <a:rPr lang="en-GB" sz="2400" dirty="0" smtClean="0"/>
              <a:t>[Zulu], </a:t>
            </a:r>
            <a:r>
              <a:rPr lang="en-GB" sz="2400" dirty="0"/>
              <a:t>and so on. </a:t>
            </a:r>
            <a:r>
              <a:rPr lang="en-GB" sz="2400" dirty="0" smtClean="0"/>
              <a:t/>
            </a:r>
            <a:br>
              <a:rPr lang="en-GB" sz="2400" dirty="0" smtClean="0"/>
            </a:br>
            <a:r>
              <a:rPr lang="en-GB" sz="2400" dirty="0" smtClean="0">
                <a:sym typeface="Wingdings" panose="05000000000000000000" pitchFamily="2" charset="2"/>
              </a:rPr>
              <a:t> </a:t>
            </a:r>
            <a:r>
              <a:rPr lang="en-GB" sz="2400" dirty="0" smtClean="0"/>
              <a:t>This </a:t>
            </a:r>
            <a:r>
              <a:rPr lang="en-GB" sz="2400" dirty="0"/>
              <a:t>way, African languages would automatically become widespread all over the world. </a:t>
            </a:r>
            <a:endParaRPr lang="en-GB" sz="2400" dirty="0" smtClean="0"/>
          </a:p>
          <a:p>
            <a:r>
              <a:rPr lang="en-GB" sz="2400" dirty="0" smtClean="0"/>
              <a:t>As </a:t>
            </a:r>
            <a:r>
              <a:rPr lang="en-GB" sz="2400" dirty="0"/>
              <a:t>someone who has advised the AU and facilitated such diaspora meetings, it is my wish that one day, before 2050, we would be able to hold our meetings mainly in </a:t>
            </a:r>
            <a:r>
              <a:rPr lang="en-GB" sz="2400" dirty="0" err="1"/>
              <a:t>Afirihili</a:t>
            </a:r>
            <a:r>
              <a:rPr lang="en-GB" sz="2400" dirty="0"/>
              <a:t>. </a:t>
            </a:r>
            <a:endParaRPr lang="en-GB" sz="2400" dirty="0" smtClean="0"/>
          </a:p>
          <a:p>
            <a:r>
              <a:rPr lang="en-GB" sz="2400" dirty="0" smtClean="0"/>
              <a:t>One </a:t>
            </a:r>
            <a:r>
              <a:rPr lang="en-GB" sz="2400" dirty="0"/>
              <a:t>of the best strategies for promoting African languages worldwide is if Africa gets its diaspora members speaking, reading, and writing African languages</a:t>
            </a:r>
            <a:r>
              <a:rPr lang="en-GB" sz="2400" dirty="0" smtClean="0"/>
              <a:t>.</a:t>
            </a:r>
            <a:endParaRPr lang="de-DE" sz="2400" dirty="0"/>
          </a:p>
        </p:txBody>
      </p:sp>
    </p:spTree>
    <p:extLst>
      <p:ext uri="{BB962C8B-B14F-4D97-AF65-F5344CB8AC3E}">
        <p14:creationId xmlns:p14="http://schemas.microsoft.com/office/powerpoint/2010/main" val="2620074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45932" y="2656001"/>
            <a:ext cx="11130454" cy="3534591"/>
          </a:xfrm>
        </p:spPr>
        <p:txBody>
          <a:bodyPr>
            <a:normAutofit/>
          </a:bodyPr>
          <a:lstStyle/>
          <a:p>
            <a:pPr marL="809625" indent="-809625"/>
            <a:r>
              <a:rPr lang="de-DE" sz="6000" b="1" dirty="0"/>
              <a:t>7</a:t>
            </a:r>
            <a:r>
              <a:rPr lang="de-DE" sz="6000" b="1" dirty="0" smtClean="0"/>
              <a:t>.</a:t>
            </a:r>
            <a:r>
              <a:rPr lang="de-DE" sz="5400" b="1" dirty="0" smtClean="0"/>
              <a:t>	</a:t>
            </a:r>
            <a:r>
              <a:rPr lang="de-DE" sz="6000" b="1" dirty="0" err="1" smtClean="0"/>
              <a:t>Conclusion</a:t>
            </a:r>
            <a:endParaRPr lang="de-DE" sz="6000" b="1" dirty="0"/>
          </a:p>
        </p:txBody>
      </p:sp>
    </p:spTree>
    <p:extLst>
      <p:ext uri="{BB962C8B-B14F-4D97-AF65-F5344CB8AC3E}">
        <p14:creationId xmlns:p14="http://schemas.microsoft.com/office/powerpoint/2010/main" val="1142785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826172"/>
          </a:xfrm>
        </p:spPr>
        <p:txBody>
          <a:bodyPr>
            <a:normAutofit/>
          </a:bodyPr>
          <a:lstStyle/>
          <a:p>
            <a:r>
              <a:rPr lang="de-DE" b="1" dirty="0" err="1" smtClean="0"/>
              <a:t>Conclusion</a:t>
            </a:r>
            <a:r>
              <a:rPr lang="de-DE" b="1" dirty="0" smtClean="0"/>
              <a:t> (I)</a:t>
            </a:r>
            <a:endParaRPr lang="de-DE" b="1" dirty="0"/>
          </a:p>
        </p:txBody>
      </p:sp>
      <p:sp>
        <p:nvSpPr>
          <p:cNvPr id="4" name="Inhaltsplatzhalter 3"/>
          <p:cNvSpPr>
            <a:spLocks noGrp="1"/>
          </p:cNvSpPr>
          <p:nvPr>
            <p:ph idx="1"/>
          </p:nvPr>
        </p:nvSpPr>
        <p:spPr>
          <a:xfrm>
            <a:off x="1198179" y="1786759"/>
            <a:ext cx="10646980" cy="4834759"/>
          </a:xfrm>
        </p:spPr>
        <p:txBody>
          <a:bodyPr>
            <a:noAutofit/>
          </a:bodyPr>
          <a:lstStyle/>
          <a:p>
            <a:pPr marL="514350" indent="-514350">
              <a:buFont typeface="+mj-lt"/>
              <a:buAutoNum type="arabicPeriod"/>
            </a:pPr>
            <a:r>
              <a:rPr lang="de-DE" sz="2400" dirty="0" smtClean="0"/>
              <a:t>a)	</a:t>
            </a:r>
            <a:r>
              <a:rPr lang="de-DE" sz="2400" dirty="0" err="1" smtClean="0"/>
              <a:t>Definiton</a:t>
            </a:r>
            <a:r>
              <a:rPr lang="de-DE" sz="2400" dirty="0" smtClean="0"/>
              <a:t> </a:t>
            </a:r>
            <a:r>
              <a:rPr lang="de-DE" sz="2400" dirty="0" err="1" smtClean="0"/>
              <a:t>of</a:t>
            </a:r>
            <a:r>
              <a:rPr lang="de-DE" sz="2400" dirty="0" smtClean="0"/>
              <a:t> </a:t>
            </a:r>
            <a:r>
              <a:rPr lang="de-DE" sz="2400" dirty="0" err="1" smtClean="0"/>
              <a:t>key</a:t>
            </a:r>
            <a:r>
              <a:rPr lang="de-DE" sz="2400" dirty="0" smtClean="0"/>
              <a:t> </a:t>
            </a:r>
            <a:r>
              <a:rPr lang="de-DE" sz="2400" dirty="0" err="1" smtClean="0"/>
              <a:t>terminolgies</a:t>
            </a:r>
            <a:r>
              <a:rPr lang="de-DE" sz="2400" dirty="0" smtClean="0"/>
              <a:t>: pan-</a:t>
            </a:r>
            <a:r>
              <a:rPr lang="de-DE" sz="2400" dirty="0" err="1" smtClean="0"/>
              <a:t>Africanism</a:t>
            </a:r>
            <a:r>
              <a:rPr lang="de-DE" sz="2400" dirty="0" smtClean="0"/>
              <a:t>, </a:t>
            </a:r>
            <a:r>
              <a:rPr lang="de-DE" sz="2400" dirty="0" err="1" smtClean="0"/>
              <a:t>lingustic</a:t>
            </a:r>
            <a:r>
              <a:rPr lang="de-DE" sz="2400" dirty="0" smtClean="0"/>
              <a:t> pan-</a:t>
            </a:r>
            <a:r>
              <a:rPr lang="de-DE" sz="2400" dirty="0" err="1" smtClean="0"/>
              <a:t>Africanism</a:t>
            </a:r>
            <a:r>
              <a:rPr lang="de-DE" sz="2400" dirty="0" smtClean="0"/>
              <a:t>,  	Global Future</a:t>
            </a:r>
            <a:br>
              <a:rPr lang="de-DE" sz="2400" dirty="0" smtClean="0"/>
            </a:br>
            <a:r>
              <a:rPr lang="de-DE" sz="2400" dirty="0" smtClean="0"/>
              <a:t>b) 	</a:t>
            </a:r>
            <a:r>
              <a:rPr lang="en-GB" sz="2400" dirty="0" smtClean="0"/>
              <a:t>Main </a:t>
            </a:r>
            <a:r>
              <a:rPr lang="en-GB" sz="2400" dirty="0"/>
              <a:t>theme of the </a:t>
            </a:r>
            <a:r>
              <a:rPr lang="en-GB" sz="2400" dirty="0" smtClean="0"/>
              <a:t>lecture: </a:t>
            </a:r>
            <a:r>
              <a:rPr lang="en-GB" sz="2400" dirty="0"/>
              <a:t>to assure itself of a sustainable future, Africa </a:t>
            </a:r>
            <a:r>
              <a:rPr lang="en-GB" sz="2400" dirty="0" smtClean="0"/>
              <a:t> 	must </a:t>
            </a:r>
            <a:r>
              <a:rPr lang="en-GB" sz="2400" dirty="0"/>
              <a:t>make use of its own indigenous languages as languages of </a:t>
            </a:r>
            <a:r>
              <a:rPr lang="en-GB" sz="2400" dirty="0" smtClean="0"/>
              <a:t> 	development </a:t>
            </a:r>
            <a:r>
              <a:rPr lang="en-GB" sz="2400" dirty="0"/>
              <a:t>and evolve key indigenous lingua franca or languages of </a:t>
            </a:r>
            <a:r>
              <a:rPr lang="en-GB" sz="2400" dirty="0" smtClean="0"/>
              <a:t> 	wider </a:t>
            </a:r>
            <a:r>
              <a:rPr lang="en-GB" sz="2400" dirty="0"/>
              <a:t>communication, with the ultimate goal of producing a continental </a:t>
            </a:r>
            <a:r>
              <a:rPr lang="en-GB" sz="2400" dirty="0" smtClean="0"/>
              <a:t> 	lingua franca.</a:t>
            </a:r>
          </a:p>
          <a:p>
            <a:pPr marL="514350" indent="-514350">
              <a:buFont typeface="+mj-lt"/>
              <a:buAutoNum type="arabicPeriod"/>
            </a:pPr>
            <a:r>
              <a:rPr lang="de-DE" sz="2400" dirty="0" err="1" smtClean="0"/>
              <a:t>Theoretical</a:t>
            </a:r>
            <a:r>
              <a:rPr lang="de-DE" sz="2400" dirty="0" smtClean="0"/>
              <a:t> </a:t>
            </a:r>
            <a:r>
              <a:rPr lang="de-DE" sz="2400" dirty="0" err="1" smtClean="0"/>
              <a:t>and</a:t>
            </a:r>
            <a:r>
              <a:rPr lang="de-DE" sz="2400" dirty="0" smtClean="0"/>
              <a:t> </a:t>
            </a:r>
            <a:r>
              <a:rPr lang="de-DE" sz="2400" dirty="0" err="1" smtClean="0"/>
              <a:t>methodological</a:t>
            </a:r>
            <a:r>
              <a:rPr lang="de-DE" sz="2400" dirty="0" smtClean="0"/>
              <a:t> </a:t>
            </a:r>
            <a:r>
              <a:rPr lang="de-DE" sz="2400" dirty="0" err="1" smtClean="0"/>
              <a:t>underpinnings</a:t>
            </a:r>
            <a:endParaRPr lang="de-DE" sz="2400" dirty="0" smtClean="0"/>
          </a:p>
          <a:p>
            <a:pPr marL="514350" indent="-514350">
              <a:buFont typeface="+mj-lt"/>
              <a:buAutoNum type="arabicPeriod"/>
            </a:pPr>
            <a:r>
              <a:rPr lang="en-GB" sz="2400" dirty="0" smtClean="0"/>
              <a:t>Notion </a:t>
            </a:r>
            <a:r>
              <a:rPr lang="en-GB" sz="2400" dirty="0"/>
              <a:t>of types of pan-Africanism and </a:t>
            </a:r>
            <a:r>
              <a:rPr lang="en-GB" sz="2400" dirty="0" smtClean="0"/>
              <a:t>focus </a:t>
            </a:r>
            <a:r>
              <a:rPr lang="en-GB" sz="2400" dirty="0"/>
              <a:t>on developing a theoretical model of linguistic </a:t>
            </a:r>
            <a:r>
              <a:rPr lang="en-GB" sz="2400" dirty="0" smtClean="0"/>
              <a:t>pan-Africanism: </a:t>
            </a:r>
            <a:r>
              <a:rPr lang="en-GB" sz="2400" dirty="0"/>
              <a:t>The model emphasized the primacy of the mother tongue or language of cultural identity, the importance of evolving indigenous lingua franca, and the need for all Africans to speak one major lingua franca by the year 2050.</a:t>
            </a:r>
            <a:endParaRPr lang="de-DE" sz="2400" dirty="0"/>
          </a:p>
          <a:p>
            <a:pPr marL="514350" indent="-514350">
              <a:buFont typeface="+mj-lt"/>
              <a:buAutoNum type="arabicPeriod"/>
            </a:pPr>
            <a:endParaRPr lang="de-DE" sz="3200" dirty="0"/>
          </a:p>
        </p:txBody>
      </p:sp>
    </p:spTree>
    <p:extLst>
      <p:ext uri="{BB962C8B-B14F-4D97-AF65-F5344CB8AC3E}">
        <p14:creationId xmlns:p14="http://schemas.microsoft.com/office/powerpoint/2010/main" val="409933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826172"/>
          </a:xfrm>
        </p:spPr>
        <p:txBody>
          <a:bodyPr>
            <a:normAutofit/>
          </a:bodyPr>
          <a:lstStyle/>
          <a:p>
            <a:r>
              <a:rPr lang="de-DE" b="1" dirty="0" err="1" smtClean="0"/>
              <a:t>Conclusion</a:t>
            </a:r>
            <a:r>
              <a:rPr lang="de-DE" b="1" dirty="0" smtClean="0"/>
              <a:t> (II)</a:t>
            </a:r>
            <a:endParaRPr lang="de-DE" b="1" dirty="0"/>
          </a:p>
        </p:txBody>
      </p:sp>
      <p:sp>
        <p:nvSpPr>
          <p:cNvPr id="4" name="Inhaltsplatzhalter 3"/>
          <p:cNvSpPr>
            <a:spLocks noGrp="1"/>
          </p:cNvSpPr>
          <p:nvPr>
            <p:ph idx="1"/>
          </p:nvPr>
        </p:nvSpPr>
        <p:spPr>
          <a:xfrm>
            <a:off x="1198179" y="1786759"/>
            <a:ext cx="10646980" cy="4834759"/>
          </a:xfrm>
        </p:spPr>
        <p:txBody>
          <a:bodyPr>
            <a:noAutofit/>
          </a:bodyPr>
          <a:lstStyle/>
          <a:p>
            <a:pPr marL="514350" indent="-514350">
              <a:buFont typeface="+mj-lt"/>
              <a:buAutoNum type="arabicPeriod" startAt="4"/>
            </a:pPr>
            <a:r>
              <a:rPr lang="en-GB" sz="2400"/>
              <a:t>A</a:t>
            </a:r>
            <a:r>
              <a:rPr lang="en-GB" sz="2400" smtClean="0"/>
              <a:t>nalysis </a:t>
            </a:r>
            <a:r>
              <a:rPr lang="en-GB" sz="2400" dirty="0"/>
              <a:t>of how the theoretical model of pan-Africanism might to be illustrated with the language situation in the African country I know best, Ghana</a:t>
            </a:r>
            <a:r>
              <a:rPr lang="en-GB" sz="2400" dirty="0" smtClean="0"/>
              <a:t>.</a:t>
            </a:r>
          </a:p>
          <a:p>
            <a:pPr marL="514350" indent="-514350">
              <a:buFont typeface="+mj-lt"/>
              <a:buAutoNum type="arabicPeriod" startAt="4"/>
            </a:pPr>
            <a:r>
              <a:rPr lang="en-GB" sz="2400" dirty="0" smtClean="0"/>
              <a:t>How might the </a:t>
            </a:r>
            <a:r>
              <a:rPr lang="en-GB" sz="2400" dirty="0"/>
              <a:t>theory of linguistic pan-Africanism </a:t>
            </a:r>
            <a:r>
              <a:rPr lang="en-GB" sz="2400" dirty="0" smtClean="0"/>
              <a:t>play </a:t>
            </a:r>
            <a:r>
              <a:rPr lang="en-GB" sz="2400" dirty="0"/>
              <a:t>in a major debate on the language question in African </a:t>
            </a:r>
            <a:r>
              <a:rPr lang="en-GB" sz="2400" dirty="0" smtClean="0"/>
              <a:t>literature?</a:t>
            </a:r>
          </a:p>
          <a:p>
            <a:pPr marL="514350" indent="-514350">
              <a:buFont typeface="+mj-lt"/>
              <a:buAutoNum type="arabicPeriod" startAt="4"/>
            </a:pPr>
            <a:r>
              <a:rPr lang="en-GB" sz="2400" dirty="0"/>
              <a:t>S</a:t>
            </a:r>
            <a:r>
              <a:rPr lang="en-GB" sz="2400" dirty="0" smtClean="0"/>
              <a:t>trategies </a:t>
            </a:r>
            <a:r>
              <a:rPr lang="en-GB" sz="2400" dirty="0"/>
              <a:t>needed to promote African languages worldwide</a:t>
            </a:r>
            <a:r>
              <a:rPr lang="en-GB" sz="2400" dirty="0" smtClean="0"/>
              <a:t>.</a:t>
            </a:r>
          </a:p>
          <a:p>
            <a:pPr marL="514350" indent="-514350">
              <a:buFont typeface="+mj-lt"/>
              <a:buAutoNum type="arabicPeriod" startAt="4"/>
            </a:pPr>
            <a:r>
              <a:rPr lang="en-GB" sz="2400" dirty="0" smtClean="0"/>
              <a:t>a)	Conclusion: summarising </a:t>
            </a:r>
            <a:r>
              <a:rPr lang="en-GB" sz="2400" dirty="0"/>
              <a:t>the main </a:t>
            </a:r>
            <a:r>
              <a:rPr lang="en-GB" sz="2400" dirty="0" smtClean="0"/>
              <a:t>issues</a:t>
            </a:r>
            <a:br>
              <a:rPr lang="en-GB" sz="2400" dirty="0" smtClean="0"/>
            </a:br>
            <a:r>
              <a:rPr lang="en-GB" sz="2400" dirty="0" smtClean="0"/>
              <a:t>b)	Recommendations </a:t>
            </a:r>
            <a:br>
              <a:rPr lang="en-GB" sz="2400" dirty="0" smtClean="0"/>
            </a:br>
            <a:r>
              <a:rPr lang="en-GB" sz="2400" dirty="0" smtClean="0"/>
              <a:t>c) 	Challenges</a:t>
            </a:r>
            <a:endParaRPr lang="de-DE" sz="2400" dirty="0"/>
          </a:p>
          <a:p>
            <a:pPr marL="514350" indent="-514350">
              <a:buFont typeface="+mj-lt"/>
              <a:buAutoNum type="arabicPeriod" startAt="4"/>
            </a:pPr>
            <a:endParaRPr lang="de-DE" sz="3200" dirty="0"/>
          </a:p>
        </p:txBody>
      </p:sp>
    </p:spTree>
    <p:extLst>
      <p:ext uri="{BB962C8B-B14F-4D97-AF65-F5344CB8AC3E}">
        <p14:creationId xmlns:p14="http://schemas.microsoft.com/office/powerpoint/2010/main" val="3859072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826172"/>
          </a:xfrm>
        </p:spPr>
        <p:txBody>
          <a:bodyPr>
            <a:normAutofit/>
          </a:bodyPr>
          <a:lstStyle/>
          <a:p>
            <a:r>
              <a:rPr lang="de-DE" b="1" dirty="0" err="1" smtClean="0"/>
              <a:t>Recommendations</a:t>
            </a:r>
            <a:r>
              <a:rPr lang="de-DE" b="1" dirty="0" smtClean="0"/>
              <a:t>: </a:t>
            </a:r>
            <a:r>
              <a:rPr lang="de-DE" b="1" dirty="0" err="1" smtClean="0"/>
              <a:t>Ten</a:t>
            </a:r>
            <a:r>
              <a:rPr lang="de-DE" b="1" dirty="0" smtClean="0"/>
              <a:t> </a:t>
            </a:r>
            <a:r>
              <a:rPr lang="de-DE" b="1" dirty="0" err="1" smtClean="0"/>
              <a:t>Tenets</a:t>
            </a:r>
            <a:r>
              <a:rPr lang="de-DE" b="1" dirty="0" smtClean="0"/>
              <a:t> </a:t>
            </a:r>
            <a:r>
              <a:rPr lang="de-DE" b="1" dirty="0" err="1" smtClean="0"/>
              <a:t>of</a:t>
            </a:r>
            <a:r>
              <a:rPr lang="de-DE" b="1" dirty="0" smtClean="0"/>
              <a:t> </a:t>
            </a:r>
            <a:br>
              <a:rPr lang="de-DE" b="1" dirty="0" smtClean="0"/>
            </a:br>
            <a:r>
              <a:rPr lang="de-DE" b="1" dirty="0" err="1" smtClean="0"/>
              <a:t>Linguistic</a:t>
            </a:r>
            <a:r>
              <a:rPr lang="de-DE" b="1" dirty="0" smtClean="0"/>
              <a:t> Pan-</a:t>
            </a:r>
            <a:r>
              <a:rPr lang="de-DE" b="1" dirty="0" err="1" smtClean="0"/>
              <a:t>Africanism</a:t>
            </a:r>
            <a:endParaRPr lang="de-DE" b="1" dirty="0"/>
          </a:p>
        </p:txBody>
      </p:sp>
      <p:sp>
        <p:nvSpPr>
          <p:cNvPr id="4" name="Inhaltsplatzhalter 3"/>
          <p:cNvSpPr>
            <a:spLocks noGrp="1"/>
          </p:cNvSpPr>
          <p:nvPr>
            <p:ph idx="1"/>
          </p:nvPr>
        </p:nvSpPr>
        <p:spPr>
          <a:xfrm>
            <a:off x="1198178" y="2291254"/>
            <a:ext cx="10888721" cy="4330263"/>
          </a:xfrm>
        </p:spPr>
        <p:txBody>
          <a:bodyPr>
            <a:noAutofit/>
          </a:bodyPr>
          <a:lstStyle/>
          <a:p>
            <a:pPr marL="457200" lvl="0" indent="-457200">
              <a:buFont typeface="+mj-lt"/>
              <a:buAutoNum type="arabicPeriod"/>
            </a:pPr>
            <a:r>
              <a:rPr lang="en-US" sz="2200" dirty="0"/>
              <a:t>Secure the Base: Be literate in your language of identity - every African child should be given the opportunity to learn to speak, read, and write in their mother-tongue or L1 or any one of their languages of identity. This first tenet builds on </a:t>
            </a:r>
            <a:r>
              <a:rPr lang="en-US" sz="2200" dirty="0" err="1"/>
              <a:t>wa</a:t>
            </a:r>
            <a:r>
              <a:rPr lang="en-US" sz="2200" dirty="0"/>
              <a:t> </a:t>
            </a:r>
            <a:r>
              <a:rPr lang="en-US" sz="2200" dirty="0" err="1"/>
              <a:t>Thiong’o’s</a:t>
            </a:r>
            <a:r>
              <a:rPr lang="en-US" sz="2200" dirty="0"/>
              <a:t> (2016) writing about the importance of the mother tongue and beyond</a:t>
            </a:r>
            <a:r>
              <a:rPr lang="en-US" sz="2200" dirty="0" smtClean="0"/>
              <a:t>.</a:t>
            </a:r>
            <a:endParaRPr lang="de-DE" sz="2200" dirty="0"/>
          </a:p>
          <a:p>
            <a:pPr marL="457200" lvl="0" indent="-457200">
              <a:buFont typeface="+mj-lt"/>
              <a:buAutoNum type="arabicPeriod"/>
            </a:pPr>
            <a:r>
              <a:rPr lang="en-US" sz="2200" dirty="0"/>
              <a:t>Evolve linguistic pan-African policies: Current national language policies are both nationalistic and Eurocentric but not pan-African enough. For instance, one of the most important national language policies in Africa, the South African language policy (</a:t>
            </a:r>
            <a:r>
              <a:rPr lang="en-US" sz="2200" dirty="0" err="1"/>
              <a:t>Kamwangamalu</a:t>
            </a:r>
            <a:r>
              <a:rPr lang="en-US" sz="2200" dirty="0"/>
              <a:t> 2004, Wright 2004), evolved under Mandela’s rule recognizes 11 languages including indigenous South African languages, Afrikaans, and English but not a single language beyond southern Africa. Every African child must be given the opportunity to speak, read, and write in at least three languages: their language of identity, one African language, and Swahili (along with one international non-African language as an added bonus, not as a compulsory requirement).</a:t>
            </a:r>
            <a:endParaRPr lang="de-DE" sz="2200" dirty="0"/>
          </a:p>
          <a:p>
            <a:pPr marL="514350" indent="-514350">
              <a:buFont typeface="+mj-lt"/>
              <a:buAutoNum type="arabicPeriod" startAt="4"/>
            </a:pPr>
            <a:endParaRPr lang="de-DE" sz="3200" dirty="0"/>
          </a:p>
        </p:txBody>
      </p:sp>
    </p:spTree>
    <p:extLst>
      <p:ext uri="{BB962C8B-B14F-4D97-AF65-F5344CB8AC3E}">
        <p14:creationId xmlns:p14="http://schemas.microsoft.com/office/powerpoint/2010/main" val="294937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826172"/>
          </a:xfrm>
        </p:spPr>
        <p:txBody>
          <a:bodyPr>
            <a:normAutofit/>
          </a:bodyPr>
          <a:lstStyle/>
          <a:p>
            <a:r>
              <a:rPr lang="de-DE" b="1" dirty="0" err="1" smtClean="0"/>
              <a:t>Recommendations</a:t>
            </a:r>
            <a:r>
              <a:rPr lang="de-DE" b="1" dirty="0" smtClean="0"/>
              <a:t>: </a:t>
            </a:r>
            <a:r>
              <a:rPr lang="de-DE" b="1" dirty="0" err="1" smtClean="0"/>
              <a:t>Ten</a:t>
            </a:r>
            <a:r>
              <a:rPr lang="de-DE" b="1" dirty="0" smtClean="0"/>
              <a:t> </a:t>
            </a:r>
            <a:r>
              <a:rPr lang="de-DE" b="1" dirty="0" err="1" smtClean="0"/>
              <a:t>Tenets</a:t>
            </a:r>
            <a:r>
              <a:rPr lang="de-DE" b="1" dirty="0" smtClean="0"/>
              <a:t> </a:t>
            </a:r>
            <a:r>
              <a:rPr lang="de-DE" b="1" dirty="0" err="1" smtClean="0"/>
              <a:t>of</a:t>
            </a:r>
            <a:r>
              <a:rPr lang="de-DE" b="1" dirty="0" smtClean="0"/>
              <a:t> </a:t>
            </a:r>
            <a:br>
              <a:rPr lang="de-DE" b="1" dirty="0" smtClean="0"/>
            </a:br>
            <a:r>
              <a:rPr lang="de-DE" b="1" dirty="0" err="1" smtClean="0"/>
              <a:t>Linguistic</a:t>
            </a:r>
            <a:r>
              <a:rPr lang="de-DE" b="1" dirty="0" smtClean="0"/>
              <a:t> Pan-</a:t>
            </a:r>
            <a:r>
              <a:rPr lang="de-DE" b="1" dirty="0" err="1" smtClean="0"/>
              <a:t>Africanism</a:t>
            </a:r>
            <a:endParaRPr lang="de-DE" b="1" dirty="0"/>
          </a:p>
        </p:txBody>
      </p:sp>
      <p:sp>
        <p:nvSpPr>
          <p:cNvPr id="4" name="Inhaltsplatzhalter 3"/>
          <p:cNvSpPr>
            <a:spLocks noGrp="1"/>
          </p:cNvSpPr>
          <p:nvPr>
            <p:ph idx="1"/>
          </p:nvPr>
        </p:nvSpPr>
        <p:spPr>
          <a:xfrm>
            <a:off x="1198179" y="2322786"/>
            <a:ext cx="10499836" cy="4298732"/>
          </a:xfrm>
        </p:spPr>
        <p:txBody>
          <a:bodyPr>
            <a:noAutofit/>
          </a:bodyPr>
          <a:lstStyle/>
          <a:p>
            <a:pPr marL="457200" lvl="0" indent="-457200">
              <a:buFont typeface="+mj-lt"/>
              <a:buAutoNum type="arabicPeriod" startAt="3"/>
            </a:pPr>
            <a:r>
              <a:rPr lang="en-US" sz="2400" dirty="0"/>
              <a:t>Language of literary expression: Every African writer should, first and foremost, </a:t>
            </a:r>
            <a:r>
              <a:rPr lang="en-US" sz="2400" dirty="0" err="1"/>
              <a:t>endeavour</a:t>
            </a:r>
            <a:r>
              <a:rPr lang="en-US" sz="2400" dirty="0"/>
              <a:t> to write in his or her language of identity or any other African language</a:t>
            </a:r>
            <a:r>
              <a:rPr lang="en-US" sz="2400" dirty="0" smtClean="0"/>
              <a:t>.</a:t>
            </a:r>
            <a:endParaRPr lang="de-DE" sz="2400" dirty="0"/>
          </a:p>
          <a:p>
            <a:pPr marL="457200" lvl="0" indent="-457200">
              <a:buFont typeface="+mj-lt"/>
              <a:buAutoNum type="arabicPeriod" startAt="3"/>
            </a:pPr>
            <a:r>
              <a:rPr lang="en-US" sz="2400" dirty="0"/>
              <a:t>Regional pan-African lingua franca: Every political/economic region of Africa: North, Southern, East, West, and Central Africa should evolve one to three regional lingua franca: For instance: Arabic in the North, Swahili and Amharic in the East, Zulu in the South, Lingala in Central Africa, and Hausa, Bambara, and Wolof in West Africa</a:t>
            </a:r>
            <a:r>
              <a:rPr lang="en-US" sz="2400" dirty="0" smtClean="0"/>
              <a:t>.</a:t>
            </a:r>
            <a:endParaRPr lang="de-DE" sz="2400" dirty="0"/>
          </a:p>
          <a:p>
            <a:pPr marL="457200" lvl="0" indent="-457200">
              <a:buFont typeface="+mj-lt"/>
              <a:buAutoNum type="arabicPeriod" startAt="3"/>
            </a:pPr>
            <a:r>
              <a:rPr lang="en-US" sz="2400" dirty="0"/>
              <a:t>African languages in the service of Africa: Knowledge of an African language besides one’s own is a requirement for serving in regional and continental level organizations</a:t>
            </a:r>
            <a:r>
              <a:rPr lang="en-US" sz="2400" dirty="0" smtClean="0"/>
              <a:t>.</a:t>
            </a:r>
            <a:endParaRPr lang="de-DE" sz="2400" dirty="0"/>
          </a:p>
        </p:txBody>
      </p:sp>
    </p:spTree>
    <p:extLst>
      <p:ext uri="{BB962C8B-B14F-4D97-AF65-F5344CB8AC3E}">
        <p14:creationId xmlns:p14="http://schemas.microsoft.com/office/powerpoint/2010/main" val="416617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826172"/>
          </a:xfrm>
        </p:spPr>
        <p:txBody>
          <a:bodyPr>
            <a:normAutofit/>
          </a:bodyPr>
          <a:lstStyle/>
          <a:p>
            <a:r>
              <a:rPr lang="de-DE" b="1" dirty="0" err="1" smtClean="0"/>
              <a:t>Recommendations</a:t>
            </a:r>
            <a:r>
              <a:rPr lang="de-DE" b="1" dirty="0" smtClean="0"/>
              <a:t>: </a:t>
            </a:r>
            <a:r>
              <a:rPr lang="de-DE" b="1" dirty="0" err="1" smtClean="0"/>
              <a:t>Ten</a:t>
            </a:r>
            <a:r>
              <a:rPr lang="de-DE" b="1" dirty="0" smtClean="0"/>
              <a:t> </a:t>
            </a:r>
            <a:r>
              <a:rPr lang="de-DE" b="1" dirty="0" err="1" smtClean="0"/>
              <a:t>Tenets</a:t>
            </a:r>
            <a:r>
              <a:rPr lang="de-DE" b="1" dirty="0" smtClean="0"/>
              <a:t> </a:t>
            </a:r>
            <a:r>
              <a:rPr lang="de-DE" b="1" dirty="0" err="1" smtClean="0"/>
              <a:t>of</a:t>
            </a:r>
            <a:r>
              <a:rPr lang="de-DE" b="1" dirty="0" smtClean="0"/>
              <a:t> </a:t>
            </a:r>
            <a:br>
              <a:rPr lang="de-DE" b="1" dirty="0" smtClean="0"/>
            </a:br>
            <a:r>
              <a:rPr lang="de-DE" b="1" dirty="0" err="1" smtClean="0"/>
              <a:t>Linguistic</a:t>
            </a:r>
            <a:r>
              <a:rPr lang="de-DE" b="1" dirty="0" smtClean="0"/>
              <a:t> Pan-</a:t>
            </a:r>
            <a:r>
              <a:rPr lang="de-DE" b="1" dirty="0" err="1" smtClean="0"/>
              <a:t>Africanism</a:t>
            </a:r>
            <a:endParaRPr lang="de-DE" b="1" dirty="0"/>
          </a:p>
        </p:txBody>
      </p:sp>
      <p:sp>
        <p:nvSpPr>
          <p:cNvPr id="4" name="Inhaltsplatzhalter 3"/>
          <p:cNvSpPr>
            <a:spLocks noGrp="1"/>
          </p:cNvSpPr>
          <p:nvPr>
            <p:ph idx="1"/>
          </p:nvPr>
        </p:nvSpPr>
        <p:spPr>
          <a:xfrm>
            <a:off x="1198179" y="2375338"/>
            <a:ext cx="10499836" cy="4246180"/>
          </a:xfrm>
        </p:spPr>
        <p:txBody>
          <a:bodyPr>
            <a:noAutofit/>
          </a:bodyPr>
          <a:lstStyle/>
          <a:p>
            <a:pPr marL="457200" lvl="0" indent="-457200">
              <a:buFont typeface="+mj-lt"/>
              <a:buAutoNum type="arabicPeriod" startAt="6"/>
            </a:pPr>
            <a:r>
              <a:rPr lang="en-US" sz="2400" dirty="0"/>
              <a:t>Avoid petty nationalism and eurocentrism in national language policy: </a:t>
            </a:r>
            <a:r>
              <a:rPr lang="en-US" sz="2400" b="1" dirty="0"/>
              <a:t>All</a:t>
            </a:r>
            <a:r>
              <a:rPr lang="en-US" sz="2400" dirty="0"/>
              <a:t> national language policies attempt to be nationalistic. In reality, </a:t>
            </a:r>
            <a:r>
              <a:rPr lang="en-US" sz="2400" b="1" dirty="0"/>
              <a:t>most </a:t>
            </a:r>
            <a:r>
              <a:rPr lang="en-US" sz="2400" dirty="0"/>
              <a:t>are Eurocentric, and </a:t>
            </a:r>
            <a:r>
              <a:rPr lang="en-US" sz="2400" b="1" dirty="0"/>
              <a:t>few </a:t>
            </a:r>
            <a:r>
              <a:rPr lang="en-US" sz="2400" dirty="0"/>
              <a:t>are pan-Africanist in orientation. It is time to start seeing cross-regional language learning. For instance, East Africans learning West African languages and vice versa, North Africans learning Southern African languages and vice versa</a:t>
            </a:r>
            <a:r>
              <a:rPr lang="en-US" sz="2400" dirty="0" smtClean="0"/>
              <a:t>.</a:t>
            </a:r>
            <a:endParaRPr lang="de-DE" sz="2400" dirty="0"/>
          </a:p>
          <a:p>
            <a:pPr marL="457200" lvl="0" indent="-457200">
              <a:buFont typeface="+mj-lt"/>
              <a:buAutoNum type="arabicPeriod" startAt="6"/>
            </a:pPr>
            <a:r>
              <a:rPr lang="en-US" sz="2400" dirty="0"/>
              <a:t>Generously fund the African language agenda: Regional and Continental level institutions and charity organizations and individual Africans should dedicate sections of their running costs to funding prizes and research grants for the promotion of African languages and literatures. Scholarship schemes should be set up for foreign students to learn African languages.</a:t>
            </a:r>
            <a:endParaRPr lang="de-DE" sz="2400" dirty="0"/>
          </a:p>
        </p:txBody>
      </p:sp>
    </p:spTree>
    <p:extLst>
      <p:ext uri="{BB962C8B-B14F-4D97-AF65-F5344CB8AC3E}">
        <p14:creationId xmlns:p14="http://schemas.microsoft.com/office/powerpoint/2010/main" val="1227764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826172"/>
          </a:xfrm>
        </p:spPr>
        <p:txBody>
          <a:bodyPr>
            <a:normAutofit/>
          </a:bodyPr>
          <a:lstStyle/>
          <a:p>
            <a:r>
              <a:rPr lang="de-DE" b="1" dirty="0" err="1" smtClean="0"/>
              <a:t>Recommendations</a:t>
            </a:r>
            <a:r>
              <a:rPr lang="de-DE" b="1" dirty="0" smtClean="0"/>
              <a:t>: </a:t>
            </a:r>
            <a:r>
              <a:rPr lang="de-DE" b="1" dirty="0" err="1" smtClean="0"/>
              <a:t>Ten</a:t>
            </a:r>
            <a:r>
              <a:rPr lang="de-DE" b="1" dirty="0" smtClean="0"/>
              <a:t> </a:t>
            </a:r>
            <a:r>
              <a:rPr lang="de-DE" b="1" dirty="0" err="1" smtClean="0"/>
              <a:t>Tenets</a:t>
            </a:r>
            <a:r>
              <a:rPr lang="de-DE" b="1" dirty="0" smtClean="0"/>
              <a:t> </a:t>
            </a:r>
            <a:r>
              <a:rPr lang="de-DE" b="1" dirty="0" err="1" smtClean="0"/>
              <a:t>of</a:t>
            </a:r>
            <a:r>
              <a:rPr lang="de-DE" b="1" dirty="0" smtClean="0"/>
              <a:t> </a:t>
            </a:r>
            <a:br>
              <a:rPr lang="de-DE" b="1" dirty="0" smtClean="0"/>
            </a:br>
            <a:r>
              <a:rPr lang="de-DE" b="1" dirty="0" err="1" smtClean="0"/>
              <a:t>Linguistic</a:t>
            </a:r>
            <a:r>
              <a:rPr lang="de-DE" b="1" dirty="0" smtClean="0"/>
              <a:t> Pan-</a:t>
            </a:r>
            <a:r>
              <a:rPr lang="de-DE" b="1" dirty="0" err="1" smtClean="0"/>
              <a:t>Africanism</a:t>
            </a:r>
            <a:endParaRPr lang="de-DE" b="1" dirty="0"/>
          </a:p>
        </p:txBody>
      </p:sp>
      <p:sp>
        <p:nvSpPr>
          <p:cNvPr id="4" name="Inhaltsplatzhalter 3"/>
          <p:cNvSpPr>
            <a:spLocks noGrp="1"/>
          </p:cNvSpPr>
          <p:nvPr>
            <p:ph idx="1"/>
          </p:nvPr>
        </p:nvSpPr>
        <p:spPr>
          <a:xfrm>
            <a:off x="1198179" y="2417378"/>
            <a:ext cx="10499836" cy="4204139"/>
          </a:xfrm>
        </p:spPr>
        <p:txBody>
          <a:bodyPr>
            <a:noAutofit/>
          </a:bodyPr>
          <a:lstStyle/>
          <a:p>
            <a:pPr marL="457200" lvl="0" indent="-457200">
              <a:buFont typeface="+mj-lt"/>
              <a:buAutoNum type="arabicPeriod" startAt="8"/>
            </a:pPr>
            <a:r>
              <a:rPr lang="en-US" sz="2400" dirty="0"/>
              <a:t>Language of the diaspora: All diaspora Africans should be encouraged to learn to speak, read, and write Swahili – and eventually </a:t>
            </a:r>
            <a:r>
              <a:rPr lang="en-US" sz="2400" dirty="0" err="1"/>
              <a:t>Afirihili</a:t>
            </a:r>
            <a:r>
              <a:rPr lang="en-US" sz="2400" dirty="0"/>
              <a:t>- as it has the greatest potential of becoming the most widespread pan-African language</a:t>
            </a:r>
            <a:r>
              <a:rPr lang="en-US" sz="2400" dirty="0" smtClean="0"/>
              <a:t>.</a:t>
            </a:r>
            <a:endParaRPr lang="de-DE" sz="2400" dirty="0"/>
          </a:p>
          <a:p>
            <a:pPr marL="457200" lvl="0" indent="-457200">
              <a:buFont typeface="+mj-lt"/>
              <a:buAutoNum type="arabicPeriod" startAt="8"/>
            </a:pPr>
            <a:r>
              <a:rPr lang="en-US" sz="2400" dirty="0" err="1"/>
              <a:t>Afirihili</a:t>
            </a:r>
            <a:r>
              <a:rPr lang="en-US" sz="2400" dirty="0"/>
              <a:t>: African linguists must work towards developing Swahili, the most widespread pan-African language into an official pan-African language called </a:t>
            </a:r>
            <a:r>
              <a:rPr lang="en-US" sz="2400" dirty="0" err="1"/>
              <a:t>Afirihili</a:t>
            </a:r>
            <a:r>
              <a:rPr lang="en-US" sz="2400" dirty="0"/>
              <a:t>, with a large segment of vocabularies from many African languages being part of the new language</a:t>
            </a:r>
            <a:r>
              <a:rPr lang="en-US" sz="2400" dirty="0" smtClean="0"/>
              <a:t>.</a:t>
            </a:r>
            <a:endParaRPr lang="de-DE" sz="2400" dirty="0"/>
          </a:p>
          <a:p>
            <a:pPr marL="457200" lvl="0" indent="-457200">
              <a:buFont typeface="+mj-lt"/>
              <a:buAutoNum type="arabicPeriod" startAt="8"/>
            </a:pPr>
            <a:r>
              <a:rPr lang="en-US" sz="2400" dirty="0"/>
              <a:t>African languages in the world: All foreign students who come to study in Africa, most people seeking permanent residence permits in Africa, must be made to pass standardized tests in an African language.</a:t>
            </a:r>
            <a:endParaRPr lang="de-DE" sz="2400" dirty="0"/>
          </a:p>
        </p:txBody>
      </p:sp>
    </p:spTree>
    <p:extLst>
      <p:ext uri="{BB962C8B-B14F-4D97-AF65-F5344CB8AC3E}">
        <p14:creationId xmlns:p14="http://schemas.microsoft.com/office/powerpoint/2010/main" val="2703664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069428"/>
          </a:xfrm>
        </p:spPr>
        <p:txBody>
          <a:bodyPr>
            <a:normAutofit/>
          </a:bodyPr>
          <a:lstStyle/>
          <a:p>
            <a:r>
              <a:rPr lang="de-DE" b="1" dirty="0" err="1" smtClean="0"/>
              <a:t>Challenges</a:t>
            </a:r>
            <a:r>
              <a:rPr lang="de-DE" b="1" dirty="0" smtClean="0"/>
              <a:t> (I)</a:t>
            </a:r>
            <a:endParaRPr lang="de-DE" b="1" dirty="0"/>
          </a:p>
        </p:txBody>
      </p:sp>
      <p:sp>
        <p:nvSpPr>
          <p:cNvPr id="4" name="Inhaltsplatzhalter 3"/>
          <p:cNvSpPr>
            <a:spLocks noGrp="1"/>
          </p:cNvSpPr>
          <p:nvPr>
            <p:ph idx="1"/>
          </p:nvPr>
        </p:nvSpPr>
        <p:spPr>
          <a:xfrm>
            <a:off x="1198179" y="1923393"/>
            <a:ext cx="10499836" cy="4698124"/>
          </a:xfrm>
        </p:spPr>
        <p:txBody>
          <a:bodyPr>
            <a:noAutofit/>
          </a:bodyPr>
          <a:lstStyle/>
          <a:p>
            <a:r>
              <a:rPr lang="en-GB" sz="2400" dirty="0"/>
              <a:t>In preparing this lecture, a colleague who read through a preliminary version of the work, asked why I am writing a 100-page lecture that no one will act on. He asked me if I trust the AU and African governments that much to waste my time? </a:t>
            </a:r>
            <a:endParaRPr lang="en-GB" sz="2400" dirty="0" smtClean="0"/>
          </a:p>
          <a:p>
            <a:r>
              <a:rPr lang="en-GB" sz="2400" dirty="0" smtClean="0"/>
              <a:t>Well</a:t>
            </a:r>
            <a:r>
              <a:rPr lang="en-GB" sz="2400" dirty="0"/>
              <a:t>, my response is that as a scholar of African linguistics and literature and as an advocate for the promotion of the use of African languages, it is my duty, first, to contribute to the body of literature on how we can do this, and then, second, advocate and campaign for the AU and national and regional governments to act. Who knows what happens in the next five or 10 years? A new era may come in where new actors at the AU and within national and regional governments will be looking into the archives for solutions, for answers to the language in Africa</a:t>
            </a:r>
            <a:r>
              <a:rPr lang="en-GB" sz="2400" dirty="0" smtClean="0"/>
              <a:t>.</a:t>
            </a:r>
            <a:endParaRPr lang="de-DE" sz="2400" dirty="0"/>
          </a:p>
        </p:txBody>
      </p:sp>
    </p:spTree>
    <p:extLst>
      <p:ext uri="{BB962C8B-B14F-4D97-AF65-F5344CB8AC3E}">
        <p14:creationId xmlns:p14="http://schemas.microsoft.com/office/powerpoint/2010/main" val="224120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069428"/>
          </a:xfrm>
        </p:spPr>
        <p:txBody>
          <a:bodyPr>
            <a:normAutofit/>
          </a:bodyPr>
          <a:lstStyle/>
          <a:p>
            <a:r>
              <a:rPr lang="de-DE" b="1" dirty="0" err="1" smtClean="0"/>
              <a:t>Challenges</a:t>
            </a:r>
            <a:r>
              <a:rPr lang="de-DE" b="1" dirty="0" smtClean="0"/>
              <a:t> (II)</a:t>
            </a:r>
            <a:endParaRPr lang="de-DE" b="1" dirty="0"/>
          </a:p>
        </p:txBody>
      </p:sp>
      <p:sp>
        <p:nvSpPr>
          <p:cNvPr id="4" name="Inhaltsplatzhalter 3"/>
          <p:cNvSpPr>
            <a:spLocks noGrp="1"/>
          </p:cNvSpPr>
          <p:nvPr>
            <p:ph idx="1"/>
          </p:nvPr>
        </p:nvSpPr>
        <p:spPr>
          <a:xfrm>
            <a:off x="1198179" y="1923393"/>
            <a:ext cx="10499836" cy="4698124"/>
          </a:xfrm>
        </p:spPr>
        <p:txBody>
          <a:bodyPr>
            <a:noAutofit/>
          </a:bodyPr>
          <a:lstStyle/>
          <a:p>
            <a:r>
              <a:rPr lang="en-GB" sz="2400" dirty="0"/>
              <a:t>Another challenge that has often been posed to me is whether I am not proposing an educational system in which children will learn too many languages. </a:t>
            </a:r>
            <a:endParaRPr lang="en-GB" sz="2400" dirty="0" smtClean="0"/>
          </a:p>
          <a:p>
            <a:r>
              <a:rPr lang="en-GB" sz="2400" dirty="0" smtClean="0"/>
              <a:t>Well</a:t>
            </a:r>
            <a:r>
              <a:rPr lang="en-GB" sz="2400" dirty="0"/>
              <a:t>, it is not asking too much to propose a pan-Africanist language policy involving additive </a:t>
            </a:r>
            <a:r>
              <a:rPr lang="en-GB" sz="2400" dirty="0" err="1"/>
              <a:t>trilingualism</a:t>
            </a:r>
            <a:r>
              <a:rPr lang="en-GB" sz="2400" dirty="0"/>
              <a:t> in an already hyper-diverse and multilingual continent like Africa. </a:t>
            </a:r>
            <a:endParaRPr lang="en-GB" sz="2400" dirty="0" smtClean="0"/>
          </a:p>
          <a:p>
            <a:r>
              <a:rPr lang="en-GB" sz="2400" dirty="0"/>
              <a:t>M</a:t>
            </a:r>
            <a:r>
              <a:rPr lang="en-GB" sz="2400" dirty="0" smtClean="0"/>
              <a:t>any </a:t>
            </a:r>
            <a:r>
              <a:rPr lang="en-GB" sz="2400" dirty="0"/>
              <a:t>Africans already speak three or more languages. So all we are asking is for them to learn to read and write in these languages.</a:t>
            </a:r>
            <a:endParaRPr lang="de-DE" sz="2400" dirty="0"/>
          </a:p>
          <a:p>
            <a:endParaRPr lang="de-DE" sz="2800" dirty="0"/>
          </a:p>
        </p:txBody>
      </p:sp>
    </p:spTree>
    <p:extLst>
      <p:ext uri="{BB962C8B-B14F-4D97-AF65-F5344CB8AC3E}">
        <p14:creationId xmlns:p14="http://schemas.microsoft.com/office/powerpoint/2010/main" val="147931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93509" y="273377"/>
            <a:ext cx="10520314" cy="6476215"/>
          </a:xfrm>
        </p:spPr>
        <p:txBody>
          <a:bodyPr>
            <a:noAutofit/>
          </a:bodyPr>
          <a:lstStyle/>
          <a:p>
            <a:pPr marL="0" indent="0">
              <a:buNone/>
            </a:pPr>
            <a:r>
              <a:rPr lang="en-US" sz="2200" dirty="0"/>
              <a:t>“From today onwards I want us to speak African languages everywhere</a:t>
            </a:r>
            <a:r>
              <a:rPr lang="en-US" sz="2200" dirty="0" smtClean="0"/>
              <a:t>.“</a:t>
            </a:r>
          </a:p>
          <a:p>
            <a:pPr marL="0" indent="0">
              <a:buNone/>
            </a:pPr>
            <a:r>
              <a:rPr lang="de-DE" sz="2200" b="1" dirty="0" err="1" smtClean="0"/>
              <a:t>Dagaare</a:t>
            </a:r>
            <a:r>
              <a:rPr lang="de-DE" sz="2200" dirty="0"/>
              <a:t>: A </a:t>
            </a:r>
            <a:r>
              <a:rPr lang="de-DE" sz="2200" dirty="0" err="1"/>
              <a:t>piili</a:t>
            </a:r>
            <a:r>
              <a:rPr lang="de-DE" sz="2200" dirty="0"/>
              <a:t> </a:t>
            </a:r>
            <a:r>
              <a:rPr lang="de-DE" sz="2200" dirty="0" err="1"/>
              <a:t>zenɛ</a:t>
            </a:r>
            <a:r>
              <a:rPr lang="de-DE" sz="2200" dirty="0"/>
              <a:t> </a:t>
            </a:r>
            <a:r>
              <a:rPr lang="de-DE" sz="2200" dirty="0" err="1"/>
              <a:t>kyɛ</a:t>
            </a:r>
            <a:r>
              <a:rPr lang="de-DE" sz="2200" dirty="0"/>
              <a:t> </a:t>
            </a:r>
            <a:r>
              <a:rPr lang="de-DE" sz="2200" dirty="0" err="1"/>
              <a:t>gɛrɛ</a:t>
            </a:r>
            <a:r>
              <a:rPr lang="de-DE" sz="2200" dirty="0"/>
              <a:t> N </a:t>
            </a:r>
            <a:r>
              <a:rPr lang="de-DE" sz="2200" dirty="0" err="1"/>
              <a:t>boɔrɔ</a:t>
            </a:r>
            <a:r>
              <a:rPr lang="de-DE" sz="2200" dirty="0"/>
              <a:t> la </a:t>
            </a:r>
            <a:r>
              <a:rPr lang="de-DE" sz="2200" dirty="0" err="1"/>
              <a:t>ka</a:t>
            </a:r>
            <a:r>
              <a:rPr lang="de-DE" sz="2200" dirty="0"/>
              <a:t> </a:t>
            </a:r>
            <a:r>
              <a:rPr lang="de-DE" sz="2200" dirty="0" err="1"/>
              <a:t>te</a:t>
            </a:r>
            <a:r>
              <a:rPr lang="de-DE" sz="2200" dirty="0"/>
              <a:t> </a:t>
            </a:r>
            <a:r>
              <a:rPr lang="de-DE" sz="2200" dirty="0" err="1"/>
              <a:t>yele</a:t>
            </a:r>
            <a:r>
              <a:rPr lang="de-DE" sz="2200" dirty="0"/>
              <a:t> </a:t>
            </a:r>
            <a:r>
              <a:rPr lang="de-DE" sz="2200" dirty="0" err="1"/>
              <a:t>Afereka</a:t>
            </a:r>
            <a:r>
              <a:rPr lang="de-DE" sz="2200" dirty="0"/>
              <a:t> </a:t>
            </a:r>
            <a:r>
              <a:rPr lang="de-DE" sz="2200" dirty="0" err="1"/>
              <a:t>deme</a:t>
            </a:r>
            <a:r>
              <a:rPr lang="de-DE" sz="2200" dirty="0"/>
              <a:t> </a:t>
            </a:r>
            <a:r>
              <a:rPr lang="de-DE" sz="2200" dirty="0" err="1"/>
              <a:t>kɔkɔrɛɛ</a:t>
            </a:r>
            <a:r>
              <a:rPr lang="de-DE" sz="2200" dirty="0"/>
              <a:t> </a:t>
            </a:r>
            <a:r>
              <a:rPr lang="de-DE" sz="2200" dirty="0" err="1"/>
              <a:t>zie</a:t>
            </a:r>
            <a:r>
              <a:rPr lang="de-DE" sz="2200" dirty="0"/>
              <a:t> </a:t>
            </a:r>
            <a:r>
              <a:rPr lang="de-DE" sz="2200" dirty="0" err="1"/>
              <a:t>zaa</a:t>
            </a:r>
            <a:r>
              <a:rPr lang="de-DE" sz="2200" dirty="0"/>
              <a:t>.</a:t>
            </a:r>
          </a:p>
          <a:p>
            <a:pPr marL="0" indent="0">
              <a:buNone/>
            </a:pPr>
            <a:r>
              <a:rPr lang="de-DE" sz="2200" b="1" dirty="0"/>
              <a:t>Akan</a:t>
            </a:r>
            <a:r>
              <a:rPr lang="de-DE" sz="2200" dirty="0"/>
              <a:t>: </a:t>
            </a:r>
            <a:r>
              <a:rPr lang="de-DE" sz="2200" dirty="0" err="1"/>
              <a:t>ɛfiri</a:t>
            </a:r>
            <a:r>
              <a:rPr lang="de-DE" sz="2200" dirty="0"/>
              <a:t> </a:t>
            </a:r>
            <a:r>
              <a:rPr lang="de-DE" sz="2200" dirty="0" err="1"/>
              <a:t>ɛnnɛ</a:t>
            </a:r>
            <a:r>
              <a:rPr lang="de-DE" sz="2200" dirty="0"/>
              <a:t> </a:t>
            </a:r>
            <a:r>
              <a:rPr lang="de-DE" sz="2200" dirty="0" err="1"/>
              <a:t>rekɔ</a:t>
            </a:r>
            <a:r>
              <a:rPr lang="de-DE" sz="2200" dirty="0"/>
              <a:t>, </a:t>
            </a:r>
            <a:r>
              <a:rPr lang="de-DE" sz="2200" dirty="0" err="1"/>
              <a:t>mepɛ</a:t>
            </a:r>
            <a:r>
              <a:rPr lang="de-DE" sz="2200" dirty="0"/>
              <a:t> </a:t>
            </a:r>
            <a:r>
              <a:rPr lang="de-DE" sz="2200" dirty="0" err="1"/>
              <a:t>sɛ</a:t>
            </a:r>
            <a:r>
              <a:rPr lang="de-DE" sz="2200" dirty="0"/>
              <a:t> </a:t>
            </a:r>
            <a:r>
              <a:rPr lang="de-DE" sz="2200" dirty="0" err="1"/>
              <a:t>yɛn</a:t>
            </a:r>
            <a:r>
              <a:rPr lang="de-DE" sz="2200" dirty="0"/>
              <a:t> </a:t>
            </a:r>
            <a:r>
              <a:rPr lang="de-DE" sz="2200" dirty="0" err="1"/>
              <a:t>nyinaa</a:t>
            </a:r>
            <a:r>
              <a:rPr lang="de-DE" sz="2200" dirty="0"/>
              <a:t> </a:t>
            </a:r>
            <a:r>
              <a:rPr lang="de-DE" sz="2200" dirty="0" err="1"/>
              <a:t>ara</a:t>
            </a:r>
            <a:r>
              <a:rPr lang="de-DE" sz="2200" dirty="0"/>
              <a:t> </a:t>
            </a:r>
            <a:r>
              <a:rPr lang="de-DE" sz="2200" dirty="0" err="1"/>
              <a:t>berɛ</a:t>
            </a:r>
            <a:r>
              <a:rPr lang="de-DE" sz="2200" dirty="0"/>
              <a:t> </a:t>
            </a:r>
            <a:r>
              <a:rPr lang="de-DE" sz="2200" dirty="0" err="1"/>
              <a:t>biara</a:t>
            </a:r>
            <a:r>
              <a:rPr lang="de-DE" sz="2200" dirty="0"/>
              <a:t> a </a:t>
            </a:r>
            <a:r>
              <a:rPr lang="de-DE" sz="2200" dirty="0" err="1"/>
              <a:t>yɛbɛdi</a:t>
            </a:r>
            <a:r>
              <a:rPr lang="de-DE" sz="2200" dirty="0"/>
              <a:t> </a:t>
            </a:r>
            <a:r>
              <a:rPr lang="de-DE" sz="2200" dirty="0" err="1"/>
              <a:t>nkutaho</a:t>
            </a:r>
            <a:r>
              <a:rPr lang="de-DE" sz="2200" dirty="0"/>
              <a:t> </a:t>
            </a:r>
            <a:r>
              <a:rPr lang="de-DE" sz="2200" dirty="0" err="1"/>
              <a:t>wɔ</a:t>
            </a:r>
            <a:r>
              <a:rPr lang="de-DE" sz="2200" dirty="0"/>
              <a:t> </a:t>
            </a:r>
            <a:r>
              <a:rPr lang="de-DE" sz="2200" dirty="0" err="1"/>
              <a:t>baabiara</a:t>
            </a:r>
            <a:r>
              <a:rPr lang="de-DE" sz="2200" dirty="0"/>
              <a:t> </a:t>
            </a:r>
            <a:r>
              <a:rPr lang="de-DE" sz="2200" dirty="0" err="1"/>
              <a:t>no</a:t>
            </a:r>
            <a:r>
              <a:rPr lang="de-DE" sz="2200" dirty="0"/>
              <a:t>, </a:t>
            </a:r>
            <a:r>
              <a:rPr lang="de-DE" sz="2200" dirty="0" err="1"/>
              <a:t>yɛde</a:t>
            </a:r>
            <a:r>
              <a:rPr lang="de-DE" sz="2200" dirty="0"/>
              <a:t> Afrika </a:t>
            </a:r>
            <a:r>
              <a:rPr lang="de-DE" sz="2200" dirty="0" err="1"/>
              <a:t>kasahoroɔ</a:t>
            </a:r>
            <a:r>
              <a:rPr lang="de-DE" sz="2200" dirty="0"/>
              <a:t> </a:t>
            </a:r>
            <a:r>
              <a:rPr lang="de-DE" sz="2200" dirty="0" err="1"/>
              <a:t>no</a:t>
            </a:r>
            <a:r>
              <a:rPr lang="de-DE" sz="2200" dirty="0"/>
              <a:t> </a:t>
            </a:r>
            <a:r>
              <a:rPr lang="de-DE" sz="2200" dirty="0" err="1"/>
              <a:t>mu</a:t>
            </a:r>
            <a:r>
              <a:rPr lang="de-DE" sz="2200" dirty="0"/>
              <a:t> </a:t>
            </a:r>
            <a:r>
              <a:rPr lang="de-DE" sz="2200" dirty="0" err="1"/>
              <a:t>biara</a:t>
            </a:r>
            <a:r>
              <a:rPr lang="de-DE" sz="2200" dirty="0"/>
              <a:t> na </a:t>
            </a:r>
            <a:r>
              <a:rPr lang="de-DE" sz="2200" dirty="0" err="1"/>
              <a:t>ɛdi</a:t>
            </a:r>
            <a:r>
              <a:rPr lang="de-DE" sz="2200" dirty="0"/>
              <a:t> </a:t>
            </a:r>
            <a:r>
              <a:rPr lang="de-DE" sz="2200" dirty="0" err="1"/>
              <a:t>nkutaho</a:t>
            </a:r>
            <a:r>
              <a:rPr lang="de-DE" sz="2200" dirty="0"/>
              <a:t>.</a:t>
            </a:r>
          </a:p>
          <a:p>
            <a:pPr marL="0" indent="0">
              <a:buNone/>
            </a:pPr>
            <a:r>
              <a:rPr lang="de-DE" sz="2200" b="1" dirty="0"/>
              <a:t>Ewe</a:t>
            </a:r>
            <a:r>
              <a:rPr lang="de-DE" sz="2200" dirty="0"/>
              <a:t>: </a:t>
            </a:r>
            <a:r>
              <a:rPr lang="de-DE" sz="2200" dirty="0" err="1"/>
              <a:t>Tsó</a:t>
            </a:r>
            <a:r>
              <a:rPr lang="de-DE" sz="2200" dirty="0"/>
              <a:t> </a:t>
            </a:r>
            <a:r>
              <a:rPr lang="de-DE" sz="2200" dirty="0" err="1"/>
              <a:t>egbe</a:t>
            </a:r>
            <a:r>
              <a:rPr lang="de-DE" sz="2200" dirty="0"/>
              <a:t> </a:t>
            </a:r>
            <a:r>
              <a:rPr lang="de-DE" sz="2200" dirty="0" err="1"/>
              <a:t>dzí</a:t>
            </a:r>
            <a:r>
              <a:rPr lang="de-DE" sz="2200" dirty="0"/>
              <a:t> </a:t>
            </a:r>
            <a:r>
              <a:rPr lang="de-DE" sz="2200" dirty="0" err="1"/>
              <a:t>héyina</a:t>
            </a:r>
            <a:r>
              <a:rPr lang="de-DE" sz="2200" dirty="0"/>
              <a:t> </a:t>
            </a:r>
            <a:r>
              <a:rPr lang="de-DE" sz="2200" dirty="0" err="1"/>
              <a:t>lá</a:t>
            </a:r>
            <a:r>
              <a:rPr lang="de-DE" sz="2200" dirty="0"/>
              <a:t>, </a:t>
            </a:r>
            <a:r>
              <a:rPr lang="de-DE" sz="2200" dirty="0" err="1"/>
              <a:t>medí</a:t>
            </a:r>
            <a:r>
              <a:rPr lang="de-DE" sz="2200" dirty="0"/>
              <a:t> </a:t>
            </a:r>
            <a:r>
              <a:rPr lang="de-DE" sz="2200" dirty="0" err="1"/>
              <a:t>bé</a:t>
            </a:r>
            <a:r>
              <a:rPr lang="de-DE" sz="2200" dirty="0"/>
              <a:t> </a:t>
            </a:r>
            <a:r>
              <a:rPr lang="de-DE" sz="2200" dirty="0" err="1"/>
              <a:t>míadó</a:t>
            </a:r>
            <a:r>
              <a:rPr lang="de-DE" sz="2200" dirty="0"/>
              <a:t> </a:t>
            </a:r>
            <a:r>
              <a:rPr lang="de-DE" sz="2200" dirty="0" err="1"/>
              <a:t>Áfrika-gbewó</a:t>
            </a:r>
            <a:r>
              <a:rPr lang="de-DE" sz="2200" dirty="0"/>
              <a:t> le </a:t>
            </a:r>
            <a:r>
              <a:rPr lang="de-DE" sz="2200" dirty="0" err="1"/>
              <a:t>teƒé</a:t>
            </a:r>
            <a:r>
              <a:rPr lang="de-DE" sz="2200" dirty="0"/>
              <a:t> </a:t>
            </a:r>
            <a:r>
              <a:rPr lang="de-DE" sz="2200" dirty="0" err="1"/>
              <a:t>ɖe</a:t>
            </a:r>
            <a:r>
              <a:rPr lang="de-DE" sz="2200" dirty="0"/>
              <a:t> </a:t>
            </a:r>
            <a:r>
              <a:rPr lang="de-DE" sz="2200" dirty="0" err="1"/>
              <a:t>síaa</a:t>
            </a:r>
            <a:r>
              <a:rPr lang="de-DE" sz="2200" dirty="0"/>
              <a:t> </a:t>
            </a:r>
            <a:r>
              <a:rPr lang="de-DE" sz="2200" dirty="0" err="1"/>
              <a:t>ɖe</a:t>
            </a:r>
            <a:r>
              <a:rPr lang="de-DE" sz="2200" dirty="0"/>
              <a:t>.</a:t>
            </a:r>
          </a:p>
          <a:p>
            <a:pPr marL="0" indent="0">
              <a:buNone/>
            </a:pPr>
            <a:r>
              <a:rPr lang="de-DE" sz="2200" b="1" dirty="0" err="1"/>
              <a:t>Ga</a:t>
            </a:r>
            <a:r>
              <a:rPr lang="de-DE" sz="2200" dirty="0"/>
              <a:t>: </a:t>
            </a:r>
            <a:r>
              <a:rPr lang="de-DE" sz="2200" dirty="0" err="1"/>
              <a:t>Kɛjɛ</a:t>
            </a:r>
            <a:r>
              <a:rPr lang="de-DE" sz="2200" dirty="0"/>
              <a:t> </a:t>
            </a:r>
            <a:r>
              <a:rPr lang="de-DE" sz="2200" dirty="0" err="1"/>
              <a:t>ŋmɛnɛ</a:t>
            </a:r>
            <a:r>
              <a:rPr lang="de-DE" sz="2200" dirty="0"/>
              <a:t> </a:t>
            </a:r>
            <a:r>
              <a:rPr lang="de-DE" sz="2200" dirty="0" err="1"/>
              <a:t>kɛyaa</a:t>
            </a:r>
            <a:r>
              <a:rPr lang="de-DE" sz="2200" dirty="0"/>
              <a:t>, </a:t>
            </a:r>
            <a:r>
              <a:rPr lang="de-DE" sz="2200" dirty="0" err="1"/>
              <a:t>masumɔ</a:t>
            </a:r>
            <a:r>
              <a:rPr lang="de-DE" sz="2200" dirty="0"/>
              <a:t> </a:t>
            </a:r>
            <a:r>
              <a:rPr lang="de-DE" sz="2200" dirty="0" err="1"/>
              <a:t>ni</a:t>
            </a:r>
            <a:r>
              <a:rPr lang="de-DE" sz="2200" dirty="0"/>
              <a:t> </a:t>
            </a:r>
            <a:r>
              <a:rPr lang="de-DE" sz="2200" dirty="0" err="1"/>
              <a:t>wɔwie</a:t>
            </a:r>
            <a:r>
              <a:rPr lang="de-DE" sz="2200" dirty="0"/>
              <a:t> </a:t>
            </a:r>
            <a:r>
              <a:rPr lang="de-DE" sz="2200" dirty="0" err="1"/>
              <a:t>wɔjaku</a:t>
            </a:r>
            <a:r>
              <a:rPr lang="de-DE" sz="2200" dirty="0"/>
              <a:t> Afrika </a:t>
            </a:r>
            <a:r>
              <a:rPr lang="de-DE" sz="2200" dirty="0" err="1"/>
              <a:t>shikwɛɛ</a:t>
            </a:r>
            <a:r>
              <a:rPr lang="de-DE" sz="2200" dirty="0"/>
              <a:t> </a:t>
            </a:r>
            <a:r>
              <a:rPr lang="de-DE" sz="2200" dirty="0" err="1"/>
              <a:t>wiemɔi</a:t>
            </a:r>
            <a:r>
              <a:rPr lang="de-DE" sz="2200" dirty="0"/>
              <a:t> </a:t>
            </a:r>
            <a:r>
              <a:rPr lang="de-DE" sz="2200" dirty="0" err="1"/>
              <a:t>yɛ</a:t>
            </a:r>
            <a:r>
              <a:rPr lang="de-DE" sz="2200" dirty="0"/>
              <a:t> he </a:t>
            </a:r>
            <a:r>
              <a:rPr lang="de-DE" sz="2200" dirty="0" err="1"/>
              <a:t>fɛɛ</a:t>
            </a:r>
            <a:r>
              <a:rPr lang="de-DE" sz="2200" dirty="0"/>
              <a:t> he.</a:t>
            </a:r>
          </a:p>
          <a:p>
            <a:pPr marL="0" indent="0">
              <a:buNone/>
            </a:pPr>
            <a:r>
              <a:rPr lang="de-DE" sz="2200" b="1" dirty="0"/>
              <a:t>Hausa</a:t>
            </a:r>
            <a:r>
              <a:rPr lang="de-DE" sz="2200" dirty="0"/>
              <a:t>: </a:t>
            </a:r>
            <a:r>
              <a:rPr lang="de-DE" sz="2200" dirty="0" err="1"/>
              <a:t>Fita</a:t>
            </a:r>
            <a:r>
              <a:rPr lang="de-DE" sz="2200" dirty="0"/>
              <a:t> </a:t>
            </a:r>
            <a:r>
              <a:rPr lang="de-DE" sz="2200" dirty="0" err="1"/>
              <a:t>ranan</a:t>
            </a:r>
            <a:r>
              <a:rPr lang="de-DE" sz="2200" dirty="0"/>
              <a:t> </a:t>
            </a:r>
            <a:r>
              <a:rPr lang="de-DE" sz="2200" dirty="0" err="1"/>
              <a:t>yaw</a:t>
            </a:r>
            <a:r>
              <a:rPr lang="de-DE" sz="2200" dirty="0"/>
              <a:t>, i na </a:t>
            </a:r>
            <a:r>
              <a:rPr lang="de-DE" sz="2200" dirty="0" err="1"/>
              <a:t>son</a:t>
            </a:r>
            <a:r>
              <a:rPr lang="de-DE" sz="2200" dirty="0"/>
              <a:t> </a:t>
            </a:r>
            <a:r>
              <a:rPr lang="de-DE" sz="2200" dirty="0" err="1"/>
              <a:t>mu</a:t>
            </a:r>
            <a:r>
              <a:rPr lang="de-DE" sz="2200" dirty="0"/>
              <a:t> </a:t>
            </a:r>
            <a:r>
              <a:rPr lang="de-DE" sz="2200" dirty="0" err="1"/>
              <a:t>ta</a:t>
            </a:r>
            <a:r>
              <a:rPr lang="de-DE" sz="2200" dirty="0"/>
              <a:t> </a:t>
            </a:r>
            <a:r>
              <a:rPr lang="de-DE" sz="2200" dirty="0" err="1"/>
              <a:t>magana</a:t>
            </a:r>
            <a:r>
              <a:rPr lang="de-DE" sz="2200" dirty="0"/>
              <a:t> a </a:t>
            </a:r>
            <a:r>
              <a:rPr lang="de-DE" sz="2200" dirty="0" err="1"/>
              <a:t>chiken</a:t>
            </a:r>
            <a:r>
              <a:rPr lang="de-DE" sz="2200" dirty="0"/>
              <a:t> </a:t>
            </a:r>
            <a:r>
              <a:rPr lang="de-DE" sz="2200" dirty="0" err="1"/>
              <a:t>iyaalaiyan</a:t>
            </a:r>
            <a:r>
              <a:rPr lang="de-DE" sz="2200" dirty="0"/>
              <a:t> Afrika </a:t>
            </a:r>
            <a:r>
              <a:rPr lang="de-DE" sz="2200" dirty="0" err="1"/>
              <a:t>kooina</a:t>
            </a:r>
            <a:r>
              <a:rPr lang="de-DE" sz="2200" dirty="0"/>
              <a:t>.</a:t>
            </a:r>
          </a:p>
          <a:p>
            <a:pPr marL="0" indent="0">
              <a:buNone/>
            </a:pPr>
            <a:r>
              <a:rPr lang="de-DE" sz="2200" b="1" dirty="0" err="1"/>
              <a:t>Bambara</a:t>
            </a:r>
            <a:r>
              <a:rPr lang="de-DE" sz="2200" dirty="0"/>
              <a:t>: </a:t>
            </a:r>
            <a:r>
              <a:rPr lang="de-DE" sz="2200" dirty="0" err="1"/>
              <a:t>Kà</a:t>
            </a:r>
            <a:r>
              <a:rPr lang="de-DE" sz="2200" dirty="0"/>
              <a:t> </a:t>
            </a:r>
            <a:r>
              <a:rPr lang="de-DE" sz="2200" dirty="0" err="1"/>
              <a:t>bɔ</a:t>
            </a:r>
            <a:r>
              <a:rPr lang="de-DE" sz="2200" dirty="0"/>
              <a:t> </a:t>
            </a:r>
            <a:r>
              <a:rPr lang="de-DE" sz="2200" dirty="0" err="1"/>
              <a:t>bì</a:t>
            </a:r>
            <a:r>
              <a:rPr lang="de-DE" sz="2200" dirty="0"/>
              <a:t>, n </a:t>
            </a:r>
            <a:r>
              <a:rPr lang="de-DE" sz="2200" dirty="0" err="1"/>
              <a:t>bɛ</a:t>
            </a:r>
            <a:r>
              <a:rPr lang="de-DE" sz="2200" dirty="0"/>
              <a:t> à </a:t>
            </a:r>
            <a:r>
              <a:rPr lang="de-DE" sz="2200" dirty="0" err="1"/>
              <a:t>fɛ</a:t>
            </a:r>
            <a:r>
              <a:rPr lang="de-DE" sz="2200" dirty="0"/>
              <a:t> an </a:t>
            </a:r>
            <a:r>
              <a:rPr lang="de-DE" sz="2200" dirty="0" err="1"/>
              <a:t>ka</a:t>
            </a:r>
            <a:r>
              <a:rPr lang="de-DE" sz="2200" dirty="0"/>
              <a:t> </a:t>
            </a:r>
            <a:r>
              <a:rPr lang="de-DE" sz="2200" dirty="0" err="1"/>
              <a:t>fàrafinkanw</a:t>
            </a:r>
            <a:r>
              <a:rPr lang="de-DE" sz="2200" dirty="0"/>
              <a:t> </a:t>
            </a:r>
            <a:r>
              <a:rPr lang="de-DE" sz="2200" dirty="0" err="1"/>
              <a:t>fɔ</a:t>
            </a:r>
            <a:r>
              <a:rPr lang="de-DE" sz="2200" dirty="0"/>
              <a:t> </a:t>
            </a:r>
            <a:r>
              <a:rPr lang="de-DE" sz="2200" dirty="0" err="1"/>
              <a:t>yɔrɔ</a:t>
            </a:r>
            <a:r>
              <a:rPr lang="de-DE" sz="2200" dirty="0"/>
              <a:t> </a:t>
            </a:r>
            <a:r>
              <a:rPr lang="de-DE" sz="2200" dirty="0" err="1"/>
              <a:t>bɛɛ</a:t>
            </a:r>
            <a:r>
              <a:rPr lang="de-DE" sz="2200" dirty="0"/>
              <a:t> la.</a:t>
            </a:r>
          </a:p>
          <a:p>
            <a:pPr marL="0" indent="0">
              <a:buNone/>
            </a:pPr>
            <a:r>
              <a:rPr lang="de-DE" sz="2200" b="1" dirty="0" err="1"/>
              <a:t>Amharic</a:t>
            </a:r>
            <a:r>
              <a:rPr lang="de-DE" sz="2200" dirty="0"/>
              <a:t>: </a:t>
            </a:r>
            <a:r>
              <a:rPr lang="am-ET" sz="2200" dirty="0"/>
              <a:t>ከኣሁን ጀምሮ በሁሉም ቦታ የአፍሪካ ቋንቋዎችን እንዲነገር እፈልጋለሁ። </a:t>
            </a:r>
            <a:r>
              <a:rPr lang="de-DE" sz="2200" dirty="0" smtClean="0"/>
              <a:t/>
            </a:r>
            <a:br>
              <a:rPr lang="de-DE" sz="2200" dirty="0" smtClean="0"/>
            </a:br>
            <a:r>
              <a:rPr lang="am-ET" sz="2200" dirty="0" smtClean="0"/>
              <a:t>(</a:t>
            </a:r>
            <a:r>
              <a:rPr lang="de-DE" sz="2200" dirty="0" err="1"/>
              <a:t>keahun</a:t>
            </a:r>
            <a:r>
              <a:rPr lang="de-DE" sz="2200" dirty="0"/>
              <a:t> </a:t>
            </a:r>
            <a:r>
              <a:rPr lang="de-DE" sz="2200" dirty="0" err="1"/>
              <a:t>jemiro</a:t>
            </a:r>
            <a:r>
              <a:rPr lang="de-DE" sz="2200" dirty="0"/>
              <a:t> </a:t>
            </a:r>
            <a:r>
              <a:rPr lang="de-DE" sz="2200" dirty="0" err="1"/>
              <a:t>be</a:t>
            </a:r>
            <a:r>
              <a:rPr lang="de-DE" sz="2200" dirty="0"/>
              <a:t> </a:t>
            </a:r>
            <a:r>
              <a:rPr lang="de-DE" sz="2200" dirty="0" err="1"/>
              <a:t>hulum</a:t>
            </a:r>
            <a:r>
              <a:rPr lang="de-DE" sz="2200" dirty="0"/>
              <a:t> </a:t>
            </a:r>
            <a:r>
              <a:rPr lang="de-DE" sz="2200" dirty="0" err="1"/>
              <a:t>bota</a:t>
            </a:r>
            <a:r>
              <a:rPr lang="de-DE" sz="2200" dirty="0"/>
              <a:t> </a:t>
            </a:r>
            <a:r>
              <a:rPr lang="de-DE" sz="2200" dirty="0" err="1"/>
              <a:t>yeafrica</a:t>
            </a:r>
            <a:r>
              <a:rPr lang="de-DE" sz="2200" dirty="0"/>
              <a:t> </a:t>
            </a:r>
            <a:r>
              <a:rPr lang="de-DE" sz="2200" dirty="0" err="1"/>
              <a:t>kankawoch</a:t>
            </a:r>
            <a:r>
              <a:rPr lang="de-DE" sz="2200" dirty="0"/>
              <a:t> </a:t>
            </a:r>
            <a:r>
              <a:rPr lang="de-DE" sz="2200" dirty="0" err="1"/>
              <a:t>endineger</a:t>
            </a:r>
            <a:r>
              <a:rPr lang="de-DE" sz="2200" dirty="0"/>
              <a:t> </a:t>
            </a:r>
            <a:r>
              <a:rPr lang="de-DE" sz="2200" dirty="0" err="1"/>
              <a:t>efeligihalehu</a:t>
            </a:r>
            <a:r>
              <a:rPr lang="de-DE" sz="2200" dirty="0"/>
              <a:t>.)</a:t>
            </a:r>
          </a:p>
          <a:p>
            <a:pPr marL="0" indent="0">
              <a:buNone/>
            </a:pPr>
            <a:r>
              <a:rPr lang="de-DE" sz="2200" b="1" dirty="0" err="1"/>
              <a:t>Arabic</a:t>
            </a:r>
            <a:r>
              <a:rPr lang="de-DE" sz="2200" dirty="0"/>
              <a:t>: </a:t>
            </a:r>
            <a:r>
              <a:rPr lang="ar-AE" sz="2200" dirty="0" smtClean="0"/>
              <a:t>مكان </a:t>
            </a:r>
            <a:r>
              <a:rPr lang="ar-AE" sz="2200" dirty="0"/>
              <a:t>كل في الافریقیة بلغاتنا فلتحدث ،فصاعدا الیوم </a:t>
            </a:r>
            <a:r>
              <a:rPr lang="ar-AE" sz="2200" dirty="0" smtClean="0"/>
              <a:t>من</a:t>
            </a:r>
            <a:r>
              <a:rPr lang="de-DE" sz="2200" dirty="0"/>
              <a:t/>
            </a:r>
            <a:br>
              <a:rPr lang="de-DE" sz="2200" dirty="0"/>
            </a:br>
            <a:r>
              <a:rPr lang="de-DE" sz="2200" dirty="0" smtClean="0"/>
              <a:t>(min </a:t>
            </a:r>
            <a:r>
              <a:rPr lang="de-DE" sz="2200" dirty="0" err="1"/>
              <a:t>alyawm</a:t>
            </a:r>
            <a:r>
              <a:rPr lang="de-DE" sz="2200" dirty="0"/>
              <a:t> </a:t>
            </a:r>
            <a:r>
              <a:rPr lang="de-DE" sz="2200" dirty="0" err="1"/>
              <a:t>fasaeidan</a:t>
            </a:r>
            <a:r>
              <a:rPr lang="de-DE" sz="2200" dirty="0"/>
              <a:t>, </a:t>
            </a:r>
            <a:r>
              <a:rPr lang="de-DE" sz="2200" dirty="0" err="1"/>
              <a:t>fel</a:t>
            </a:r>
            <a:r>
              <a:rPr lang="de-DE" sz="2200" dirty="0"/>
              <a:t> </a:t>
            </a:r>
            <a:r>
              <a:rPr lang="de-DE" sz="2200" dirty="0" err="1" smtClean="0"/>
              <a:t>nathdeth</a:t>
            </a:r>
            <a:r>
              <a:rPr lang="de-DE" sz="2200" dirty="0" smtClean="0"/>
              <a:t> </a:t>
            </a:r>
            <a:r>
              <a:rPr lang="fi-FI" sz="2200" dirty="0" smtClean="0"/>
              <a:t>beloghatuna </a:t>
            </a:r>
            <a:r>
              <a:rPr lang="fi-FI" sz="2200" dirty="0"/>
              <a:t>alafriqia fi kul makan.)</a:t>
            </a:r>
          </a:p>
          <a:p>
            <a:pPr marL="0" indent="0">
              <a:buNone/>
            </a:pPr>
            <a:r>
              <a:rPr lang="de-DE" sz="2200" b="1" dirty="0"/>
              <a:t>Swahili</a:t>
            </a:r>
            <a:r>
              <a:rPr lang="de-DE" sz="2200" dirty="0"/>
              <a:t>: </a:t>
            </a:r>
            <a:r>
              <a:rPr lang="de-DE" sz="2200" dirty="0" err="1"/>
              <a:t>Kuanzia</a:t>
            </a:r>
            <a:r>
              <a:rPr lang="de-DE" sz="2200" dirty="0"/>
              <a:t> </a:t>
            </a:r>
            <a:r>
              <a:rPr lang="de-DE" sz="2200" dirty="0" err="1"/>
              <a:t>leo</a:t>
            </a:r>
            <a:r>
              <a:rPr lang="de-DE" sz="2200" dirty="0"/>
              <a:t> </a:t>
            </a:r>
            <a:r>
              <a:rPr lang="de-DE" sz="2200" dirty="0" err="1"/>
              <a:t>nataka</a:t>
            </a:r>
            <a:r>
              <a:rPr lang="de-DE" sz="2200" dirty="0"/>
              <a:t> </a:t>
            </a:r>
            <a:r>
              <a:rPr lang="de-DE" sz="2200" dirty="0" err="1"/>
              <a:t>tuzungumze</a:t>
            </a:r>
            <a:r>
              <a:rPr lang="de-DE" sz="2200" dirty="0"/>
              <a:t> </a:t>
            </a:r>
            <a:r>
              <a:rPr lang="de-DE" sz="2200" dirty="0" err="1"/>
              <a:t>lugha</a:t>
            </a:r>
            <a:r>
              <a:rPr lang="de-DE" sz="2200" dirty="0"/>
              <a:t> </a:t>
            </a:r>
            <a:r>
              <a:rPr lang="de-DE" sz="2200" dirty="0" err="1"/>
              <a:t>za</a:t>
            </a:r>
            <a:r>
              <a:rPr lang="de-DE" sz="2200" dirty="0"/>
              <a:t> </a:t>
            </a:r>
            <a:r>
              <a:rPr lang="de-DE" sz="2200" dirty="0" err="1"/>
              <a:t>Kiafrika</a:t>
            </a:r>
            <a:r>
              <a:rPr lang="de-DE" sz="2200" dirty="0"/>
              <a:t> </a:t>
            </a:r>
            <a:r>
              <a:rPr lang="de-DE" sz="2200" dirty="0" err="1"/>
              <a:t>kila</a:t>
            </a:r>
            <a:r>
              <a:rPr lang="de-DE" sz="2200" dirty="0"/>
              <a:t> </a:t>
            </a:r>
            <a:r>
              <a:rPr lang="de-DE" sz="2200" dirty="0" err="1"/>
              <a:t>mahali</a:t>
            </a:r>
            <a:r>
              <a:rPr lang="de-DE" sz="2200" dirty="0"/>
              <a:t>.</a:t>
            </a:r>
          </a:p>
          <a:p>
            <a:pPr marL="0" indent="0">
              <a:buNone/>
            </a:pPr>
            <a:r>
              <a:rPr lang="de-DE" sz="2200" b="1" dirty="0" err="1"/>
              <a:t>IsiZulu</a:t>
            </a:r>
            <a:r>
              <a:rPr lang="de-DE" sz="2200" dirty="0"/>
              <a:t>: </a:t>
            </a:r>
            <a:r>
              <a:rPr lang="de-DE" sz="2200" dirty="0" err="1"/>
              <a:t>Kusukela</a:t>
            </a:r>
            <a:r>
              <a:rPr lang="de-DE" sz="2200" dirty="0"/>
              <a:t> </a:t>
            </a:r>
            <a:r>
              <a:rPr lang="de-DE" sz="2200" dirty="0" err="1"/>
              <a:t>namhlanje</a:t>
            </a:r>
            <a:r>
              <a:rPr lang="de-DE" sz="2200" dirty="0"/>
              <a:t> </a:t>
            </a:r>
            <a:r>
              <a:rPr lang="de-DE" sz="2200" dirty="0" err="1"/>
              <a:t>asisebenzise</a:t>
            </a:r>
            <a:r>
              <a:rPr lang="de-DE" sz="2200" dirty="0"/>
              <a:t> </a:t>
            </a:r>
            <a:r>
              <a:rPr lang="de-DE" sz="2200" dirty="0" err="1"/>
              <a:t>izilwimi</a:t>
            </a:r>
            <a:r>
              <a:rPr lang="de-DE" sz="2200" dirty="0"/>
              <a:t> </a:t>
            </a:r>
            <a:r>
              <a:rPr lang="de-DE" sz="2200" dirty="0" err="1"/>
              <a:t>zesintu</a:t>
            </a:r>
            <a:r>
              <a:rPr lang="de-DE" sz="2200" dirty="0"/>
              <a:t> </a:t>
            </a:r>
            <a:r>
              <a:rPr lang="de-DE" sz="2200" dirty="0" err="1"/>
              <a:t>sase</a:t>
            </a:r>
            <a:r>
              <a:rPr lang="de-DE" sz="2200" dirty="0"/>
              <a:t> Afrika </a:t>
            </a:r>
            <a:r>
              <a:rPr lang="de-DE" sz="2200" dirty="0" err="1"/>
              <a:t>noma</a:t>
            </a:r>
            <a:r>
              <a:rPr lang="de-DE" sz="2200" dirty="0"/>
              <a:t> </a:t>
            </a:r>
            <a:r>
              <a:rPr lang="de-DE" sz="2200" dirty="0" err="1"/>
              <a:t>kuohi</a:t>
            </a:r>
            <a:r>
              <a:rPr lang="de-DE" sz="2200" dirty="0"/>
              <a:t> </a:t>
            </a:r>
            <a:r>
              <a:rPr lang="de-DE" sz="2200" dirty="0" err="1"/>
              <a:t>noma</a:t>
            </a:r>
            <a:r>
              <a:rPr lang="de-DE" sz="2200" dirty="0"/>
              <a:t> </a:t>
            </a:r>
            <a:r>
              <a:rPr lang="de-DE" sz="2200" dirty="0" err="1"/>
              <a:t>nini</a:t>
            </a:r>
            <a:r>
              <a:rPr lang="de-DE" sz="2200" dirty="0"/>
              <a:t> </a:t>
            </a:r>
            <a:r>
              <a:rPr lang="de-DE" sz="2200" dirty="0" err="1"/>
              <a:t>ngaso</a:t>
            </a:r>
            <a:r>
              <a:rPr lang="de-DE" sz="2200" dirty="0"/>
              <a:t> </a:t>
            </a:r>
            <a:r>
              <a:rPr lang="de-DE" sz="2200" dirty="0" err="1"/>
              <a:t>sonke</a:t>
            </a:r>
            <a:r>
              <a:rPr lang="de-DE" sz="2200" dirty="0"/>
              <a:t> </a:t>
            </a:r>
            <a:r>
              <a:rPr lang="de-DE" sz="2200" dirty="0" err="1"/>
              <a:t>isikhathi</a:t>
            </a:r>
            <a:r>
              <a:rPr lang="de-DE" sz="2200" dirty="0"/>
              <a:t>.</a:t>
            </a:r>
          </a:p>
        </p:txBody>
      </p:sp>
    </p:spTree>
    <p:extLst>
      <p:ext uri="{BB962C8B-B14F-4D97-AF65-F5344CB8AC3E}">
        <p14:creationId xmlns:p14="http://schemas.microsoft.com/office/powerpoint/2010/main" val="365844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fade">
                                      <p:cBhvr>
                                        <p:cTn id="39" dur="500"/>
                                        <p:tgtEl>
                                          <p:spTgt spid="3">
                                            <p:txEl>
                                              <p:pRg st="9" end="9"/>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069428"/>
          </a:xfrm>
        </p:spPr>
        <p:txBody>
          <a:bodyPr>
            <a:normAutofit/>
          </a:bodyPr>
          <a:lstStyle/>
          <a:p>
            <a:r>
              <a:rPr lang="de-DE" b="1" dirty="0" err="1" smtClean="0"/>
              <a:t>Challenges</a:t>
            </a:r>
            <a:r>
              <a:rPr lang="de-DE" b="1" dirty="0" smtClean="0"/>
              <a:t> (III)</a:t>
            </a:r>
            <a:endParaRPr lang="de-DE" b="1" dirty="0"/>
          </a:p>
        </p:txBody>
      </p:sp>
      <p:sp>
        <p:nvSpPr>
          <p:cNvPr id="4" name="Inhaltsplatzhalter 3"/>
          <p:cNvSpPr>
            <a:spLocks noGrp="1"/>
          </p:cNvSpPr>
          <p:nvPr>
            <p:ph idx="1"/>
          </p:nvPr>
        </p:nvSpPr>
        <p:spPr>
          <a:xfrm>
            <a:off x="1198179" y="1923393"/>
            <a:ext cx="10499836" cy="4698124"/>
          </a:xfrm>
        </p:spPr>
        <p:txBody>
          <a:bodyPr>
            <a:noAutofit/>
          </a:bodyPr>
          <a:lstStyle/>
          <a:p>
            <a:r>
              <a:rPr lang="en-GB" sz="2400" dirty="0"/>
              <a:t>A third challenge is on the issue of resources. A question is always asked: </a:t>
            </a:r>
            <a:r>
              <a:rPr lang="en-GB" sz="2400" dirty="0" smtClean="0"/>
              <a:t>Where </a:t>
            </a:r>
            <a:r>
              <a:rPr lang="en-GB" sz="2400" dirty="0"/>
              <a:t>do we get money to mount programmes in all these languages? </a:t>
            </a:r>
            <a:endParaRPr lang="en-GB" sz="2400" dirty="0" smtClean="0"/>
          </a:p>
          <a:p>
            <a:r>
              <a:rPr lang="en-GB" sz="2400" dirty="0" smtClean="0"/>
              <a:t>I </a:t>
            </a:r>
            <a:r>
              <a:rPr lang="en-GB" sz="2400" dirty="0"/>
              <a:t>would say it is a question of priority. A lot of money has been spent in teaching Africans how to read and write in the former colonial languages throughout Africa. If only we could spend even half of what we spend teaching English, French, and Portuguese in teaching African languages, there would be enough resources to go around in implementing our linguistic pan-Africanist model of localized additive </a:t>
            </a:r>
            <a:r>
              <a:rPr lang="en-GB" sz="2400" dirty="0" err="1"/>
              <a:t>trilingualism</a:t>
            </a:r>
            <a:r>
              <a:rPr lang="en-GB" sz="2400" dirty="0"/>
              <a:t>.</a:t>
            </a:r>
            <a:endParaRPr lang="de-DE" sz="2400" dirty="0"/>
          </a:p>
        </p:txBody>
      </p:sp>
    </p:spTree>
    <p:extLst>
      <p:ext uri="{BB962C8B-B14F-4D97-AF65-F5344CB8AC3E}">
        <p14:creationId xmlns:p14="http://schemas.microsoft.com/office/powerpoint/2010/main" val="375874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198179" y="685800"/>
            <a:ext cx="10888721" cy="1069428"/>
          </a:xfrm>
        </p:spPr>
        <p:txBody>
          <a:bodyPr>
            <a:normAutofit/>
          </a:bodyPr>
          <a:lstStyle/>
          <a:p>
            <a:r>
              <a:rPr lang="de-DE" b="1" dirty="0" err="1" smtClean="0"/>
              <a:t>Acknowledgements</a:t>
            </a:r>
            <a:endParaRPr lang="de-DE" b="1" dirty="0"/>
          </a:p>
        </p:txBody>
      </p:sp>
      <p:sp>
        <p:nvSpPr>
          <p:cNvPr id="4" name="Inhaltsplatzhalter 3"/>
          <p:cNvSpPr>
            <a:spLocks noGrp="1"/>
          </p:cNvSpPr>
          <p:nvPr>
            <p:ph idx="1"/>
          </p:nvPr>
        </p:nvSpPr>
        <p:spPr>
          <a:xfrm>
            <a:off x="1198179" y="1672642"/>
            <a:ext cx="10499836" cy="4866289"/>
          </a:xfrm>
        </p:spPr>
        <p:txBody>
          <a:bodyPr>
            <a:noAutofit/>
          </a:bodyPr>
          <a:lstStyle/>
          <a:p>
            <a:pPr marL="0" indent="0">
              <a:buNone/>
            </a:pPr>
            <a:r>
              <a:rPr lang="en-US" sz="2400" dirty="0" smtClean="0"/>
              <a:t>I wish </a:t>
            </a:r>
            <a:r>
              <a:rPr lang="en-US" sz="2400" dirty="0"/>
              <a:t>to acknowledge the following individuals and institutions without whom this lecture would not have been possible: </a:t>
            </a:r>
          </a:p>
          <a:p>
            <a:r>
              <a:rPr lang="de-DE" sz="2400" dirty="0"/>
              <a:t>Akan </a:t>
            </a:r>
            <a:r>
              <a:rPr lang="de-DE" sz="2400" dirty="0" err="1"/>
              <a:t>translations</a:t>
            </a:r>
            <a:r>
              <a:rPr lang="de-DE" sz="2400" dirty="0"/>
              <a:t>: Victoria </a:t>
            </a:r>
            <a:r>
              <a:rPr lang="de-DE" sz="2400" dirty="0" err="1"/>
              <a:t>Ofori</a:t>
            </a:r>
            <a:r>
              <a:rPr lang="de-DE" sz="2400" dirty="0"/>
              <a:t>, Kofi </a:t>
            </a:r>
            <a:r>
              <a:rPr lang="de-DE" sz="2400" dirty="0" err="1"/>
              <a:t>Agyekum</a:t>
            </a:r>
            <a:r>
              <a:rPr lang="de-DE" sz="2400" dirty="0"/>
              <a:t> </a:t>
            </a:r>
          </a:p>
          <a:p>
            <a:r>
              <a:rPr lang="de-DE" sz="2400" dirty="0" err="1"/>
              <a:t>Dagaare</a:t>
            </a:r>
            <a:r>
              <a:rPr lang="de-DE" sz="2400" dirty="0"/>
              <a:t> </a:t>
            </a:r>
            <a:r>
              <a:rPr lang="de-DE" sz="2400" dirty="0" err="1"/>
              <a:t>translations</a:t>
            </a:r>
            <a:r>
              <a:rPr lang="de-DE" sz="2400" dirty="0"/>
              <a:t>: Faustina </a:t>
            </a:r>
            <a:r>
              <a:rPr lang="de-DE" sz="2400" dirty="0" err="1"/>
              <a:t>Tantie</a:t>
            </a:r>
            <a:r>
              <a:rPr lang="de-DE" sz="2400" dirty="0"/>
              <a:t>, Mark Ali, Mary </a:t>
            </a:r>
            <a:r>
              <a:rPr lang="de-DE" sz="2400" dirty="0" err="1"/>
              <a:t>Bodomo</a:t>
            </a:r>
            <a:r>
              <a:rPr lang="de-DE" sz="2400" dirty="0"/>
              <a:t>, </a:t>
            </a:r>
            <a:r>
              <a:rPr lang="de-DE" sz="2400" dirty="0" err="1"/>
              <a:t>Sanortey</a:t>
            </a:r>
            <a:r>
              <a:rPr lang="de-DE" sz="2400" dirty="0"/>
              <a:t> </a:t>
            </a:r>
          </a:p>
          <a:p>
            <a:r>
              <a:rPr lang="de-DE" sz="2400" dirty="0"/>
              <a:t>Hausa </a:t>
            </a:r>
            <a:r>
              <a:rPr lang="de-DE" sz="2400" dirty="0" err="1"/>
              <a:t>translations</a:t>
            </a:r>
            <a:r>
              <a:rPr lang="de-DE" sz="2400" dirty="0"/>
              <a:t>: Ahmed </a:t>
            </a:r>
            <a:r>
              <a:rPr lang="de-DE" sz="2400" dirty="0" err="1"/>
              <a:t>Amfani</a:t>
            </a:r>
            <a:r>
              <a:rPr lang="de-DE" sz="2400" dirty="0"/>
              <a:t>, Li </a:t>
            </a:r>
            <a:r>
              <a:rPr lang="de-DE" sz="2400" dirty="0" err="1"/>
              <a:t>Chunguang</a:t>
            </a:r>
            <a:r>
              <a:rPr lang="de-DE" sz="2400" dirty="0"/>
              <a:t> </a:t>
            </a:r>
          </a:p>
          <a:p>
            <a:r>
              <a:rPr lang="de-DE" sz="2400" dirty="0"/>
              <a:t>Swahili </a:t>
            </a:r>
            <a:r>
              <a:rPr lang="de-DE" sz="2400" dirty="0" err="1"/>
              <a:t>translations</a:t>
            </a:r>
            <a:r>
              <a:rPr lang="de-DE" sz="2400" dirty="0"/>
              <a:t>: </a:t>
            </a:r>
            <a:r>
              <a:rPr lang="de-DE" sz="2400" dirty="0" err="1"/>
              <a:t>Mfilinge</a:t>
            </a:r>
            <a:r>
              <a:rPr lang="de-DE" sz="2400" dirty="0"/>
              <a:t> </a:t>
            </a:r>
            <a:r>
              <a:rPr lang="de-DE" sz="2400" dirty="0" err="1"/>
              <a:t>Nyalusi</a:t>
            </a:r>
            <a:r>
              <a:rPr lang="de-DE" sz="2400" dirty="0"/>
              <a:t>, Laurent Gabriel </a:t>
            </a:r>
            <a:r>
              <a:rPr lang="de-DE" sz="2400" dirty="0" err="1"/>
              <a:t>Ndijuye</a:t>
            </a:r>
            <a:r>
              <a:rPr lang="de-DE" sz="2400" dirty="0"/>
              <a:t> </a:t>
            </a:r>
          </a:p>
          <a:p>
            <a:r>
              <a:rPr lang="de-DE" sz="2400" dirty="0" err="1"/>
              <a:t>Arabic</a:t>
            </a:r>
            <a:r>
              <a:rPr lang="de-DE" sz="2400" dirty="0"/>
              <a:t> </a:t>
            </a:r>
            <a:r>
              <a:rPr lang="de-DE" sz="2400" dirty="0" err="1"/>
              <a:t>translations</a:t>
            </a:r>
            <a:r>
              <a:rPr lang="de-DE" sz="2400" dirty="0"/>
              <a:t>: Aziza </a:t>
            </a:r>
            <a:r>
              <a:rPr lang="de-DE" sz="2400" dirty="0" err="1"/>
              <a:t>Benlamoudi</a:t>
            </a:r>
            <a:r>
              <a:rPr lang="de-DE" sz="2400" dirty="0"/>
              <a:t> </a:t>
            </a:r>
          </a:p>
          <a:p>
            <a:r>
              <a:rPr lang="de-DE" sz="2400" dirty="0" err="1"/>
              <a:t>Amharic</a:t>
            </a:r>
            <a:r>
              <a:rPr lang="de-DE" sz="2400" dirty="0"/>
              <a:t> </a:t>
            </a:r>
            <a:r>
              <a:rPr lang="de-DE" sz="2400" dirty="0" err="1"/>
              <a:t>translations</a:t>
            </a:r>
            <a:r>
              <a:rPr lang="de-DE" sz="2400" dirty="0"/>
              <a:t>: Lemlem </a:t>
            </a:r>
            <a:r>
              <a:rPr lang="de-DE" sz="2400" dirty="0" err="1"/>
              <a:t>Fitwi</a:t>
            </a:r>
            <a:r>
              <a:rPr lang="de-DE" sz="2400" dirty="0"/>
              <a:t> </a:t>
            </a:r>
          </a:p>
          <a:p>
            <a:r>
              <a:rPr lang="en-US" sz="2400" dirty="0"/>
              <a:t>Academic comments and copy editing: Sam </a:t>
            </a:r>
            <a:r>
              <a:rPr lang="en-US" sz="2400" dirty="0" err="1"/>
              <a:t>Mchombo</a:t>
            </a:r>
            <a:r>
              <a:rPr lang="en-US" sz="2400" dirty="0"/>
              <a:t>, Paul </a:t>
            </a:r>
            <a:r>
              <a:rPr lang="en-US" sz="2400" dirty="0" err="1"/>
              <a:t>Kerswill</a:t>
            </a:r>
            <a:r>
              <a:rPr lang="en-US" sz="2400" dirty="0"/>
              <a:t> </a:t>
            </a:r>
          </a:p>
          <a:p>
            <a:r>
              <a:rPr lang="en-US" sz="2400" dirty="0"/>
              <a:t>Formatting and </a:t>
            </a:r>
            <a:r>
              <a:rPr lang="en-US" sz="2400" dirty="0" err="1"/>
              <a:t>powerpoint</a:t>
            </a:r>
            <a:r>
              <a:rPr lang="en-US" sz="2400" dirty="0"/>
              <a:t> preparation: Bettina Busch </a:t>
            </a:r>
            <a:endParaRPr lang="de-DE" sz="2800" dirty="0"/>
          </a:p>
        </p:txBody>
      </p:sp>
    </p:spTree>
    <p:extLst>
      <p:ext uri="{BB962C8B-B14F-4D97-AF65-F5344CB8AC3E}">
        <p14:creationId xmlns:p14="http://schemas.microsoft.com/office/powerpoint/2010/main" val="3858706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15386" y="1555531"/>
            <a:ext cx="8361229" cy="3855149"/>
          </a:xfrm>
        </p:spPr>
        <p:txBody>
          <a:bodyPr/>
          <a:lstStyle/>
          <a:p>
            <a:r>
              <a:rPr lang="en-GB" sz="6600" b="1" dirty="0" err="1" smtClean="0"/>
              <a:t>Barka</a:t>
            </a:r>
            <a:r>
              <a:rPr lang="en-GB" sz="6600" b="1" dirty="0"/>
              <a:t>, </a:t>
            </a:r>
            <a:r>
              <a:rPr lang="en-GB" sz="6600" b="1" dirty="0" err="1"/>
              <a:t>Akpe</a:t>
            </a:r>
            <a:r>
              <a:rPr lang="en-GB" sz="6600" b="1" dirty="0"/>
              <a:t>, </a:t>
            </a:r>
            <a:r>
              <a:rPr lang="en-GB" sz="6600" b="1" dirty="0" err="1"/>
              <a:t>Medaase</a:t>
            </a:r>
            <a:r>
              <a:rPr lang="en-GB" sz="6600" b="1" dirty="0"/>
              <a:t>, </a:t>
            </a:r>
            <a:r>
              <a:rPr lang="en-GB" sz="6600" b="1" dirty="0" err="1"/>
              <a:t>Nagode</a:t>
            </a:r>
            <a:r>
              <a:rPr lang="en-GB" sz="6600" b="1" dirty="0"/>
              <a:t>, Asante </a:t>
            </a:r>
            <a:r>
              <a:rPr lang="en-GB" sz="6600" b="1" dirty="0" err="1" smtClean="0"/>
              <a:t>sana</a:t>
            </a:r>
            <a:r>
              <a:rPr lang="en-GB" sz="6600" b="1" dirty="0" smtClean="0"/>
              <a:t>, Thank you!</a:t>
            </a:r>
            <a:endParaRPr lang="de-DE" sz="6600" b="1" dirty="0"/>
          </a:p>
        </p:txBody>
      </p:sp>
    </p:spTree>
    <p:extLst>
      <p:ext uri="{BB962C8B-B14F-4D97-AF65-F5344CB8AC3E}">
        <p14:creationId xmlns:p14="http://schemas.microsoft.com/office/powerpoint/2010/main" val="379661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14552" y="746234"/>
            <a:ext cx="11240814" cy="6111766"/>
          </a:xfrm>
        </p:spPr>
        <p:txBody>
          <a:bodyPr>
            <a:normAutofit fontScale="62500" lnSpcReduction="20000"/>
          </a:bodyPr>
          <a:lstStyle/>
          <a:p>
            <a:r>
              <a:rPr lang="en-GB" sz="2300" dirty="0"/>
              <a:t>Abdul-Raheem, T. (ed.). 1996. </a:t>
            </a:r>
            <a:r>
              <a:rPr lang="en-GB" sz="2300" i="1" dirty="0"/>
              <a:t>Pan-Africanism: Politics, Economy and Social Change in the Twenty-first Century</a:t>
            </a:r>
            <a:r>
              <a:rPr lang="en-GB" sz="2300" dirty="0"/>
              <a:t>. New York: New York University Press.</a:t>
            </a:r>
            <a:endParaRPr lang="de-DE" sz="2300" dirty="0"/>
          </a:p>
          <a:p>
            <a:r>
              <a:rPr lang="en-GB" sz="2300" dirty="0" err="1"/>
              <a:t>Adegbija</a:t>
            </a:r>
            <a:r>
              <a:rPr lang="en-GB" sz="2300" dirty="0"/>
              <a:t>, E. 1994. Language Attitudes in Sub-Saharan Africa: A Sociolinguistic Overview. Clevedon, Philadelphia and Adelaide: Multilingual Matters.</a:t>
            </a:r>
            <a:endParaRPr lang="de-DE" sz="2300" dirty="0"/>
          </a:p>
          <a:p>
            <a:r>
              <a:rPr lang="en-GB" sz="2300" dirty="0" err="1"/>
              <a:t>Agyekum</a:t>
            </a:r>
            <a:r>
              <a:rPr lang="en-GB" sz="2300" dirty="0"/>
              <a:t>, K. (2018a). ‘Linguistic imperialism and language decolonisation in Africa through documentation and preservation.’ In Jason </a:t>
            </a:r>
            <a:r>
              <a:rPr lang="en-GB" sz="2300" dirty="0" err="1"/>
              <a:t>Kandybowicz</a:t>
            </a:r>
            <a:r>
              <a:rPr lang="en-GB" sz="2300" dirty="0"/>
              <a:t>, Travis Major, Harold </a:t>
            </a:r>
            <a:r>
              <a:rPr lang="en-GB" sz="2300" dirty="0" err="1"/>
              <a:t>Torrence</a:t>
            </a:r>
            <a:r>
              <a:rPr lang="en-GB" sz="2300" dirty="0"/>
              <a:t>&amp; Phillip Duncan (eds.), African Linguistics in the prairie, pp 87-104. Berlin: Language Science Press. DOL 10: 5281/zenodo.1251718.</a:t>
            </a:r>
            <a:endParaRPr lang="de-DE" sz="2300" dirty="0"/>
          </a:p>
          <a:p>
            <a:r>
              <a:rPr lang="en-GB" sz="2300" dirty="0"/>
              <a:t>Akin </a:t>
            </a:r>
            <a:r>
              <a:rPr lang="en-GB" sz="2300" dirty="0" err="1"/>
              <a:t>Aina</a:t>
            </a:r>
            <a:r>
              <a:rPr lang="en-GB" sz="2300" dirty="0"/>
              <a:t>, T. 1993. Development Theory and Africa's lost decade. In: Changing Paradigms in Development - South, East and West, von </a:t>
            </a:r>
            <a:r>
              <a:rPr lang="en-GB" sz="2300" dirty="0" err="1"/>
              <a:t>Troil</a:t>
            </a:r>
            <a:r>
              <a:rPr lang="en-GB" sz="2300" dirty="0"/>
              <a:t>, Margareta (ed.).</a:t>
            </a:r>
            <a:endParaRPr lang="de-DE" sz="2300" dirty="0"/>
          </a:p>
          <a:p>
            <a:r>
              <a:rPr lang="en-GB" sz="2300" dirty="0"/>
              <a:t>Alexander, N. 2008. Creating the conditions for a counter-hegemonic strategy: African languages in the twenty-first century. in Globalization and language vitality: Perspectives from Africa, C.B. </a:t>
            </a:r>
            <a:r>
              <a:rPr lang="en-GB" sz="2300" dirty="0" err="1"/>
              <a:t>Vigouroux</a:t>
            </a:r>
            <a:r>
              <a:rPr lang="en-GB" sz="2300" dirty="0"/>
              <a:t> and S.S. </a:t>
            </a:r>
            <a:r>
              <a:rPr lang="en-GB" sz="2300" dirty="0" err="1"/>
              <a:t>Mufwene</a:t>
            </a:r>
            <a:r>
              <a:rPr lang="en-GB" sz="2300" dirty="0"/>
              <a:t>, 255-71. London: Continuum.</a:t>
            </a:r>
            <a:endParaRPr lang="de-DE" sz="2300" dirty="0"/>
          </a:p>
          <a:p>
            <a:r>
              <a:rPr lang="en-GB" sz="2300" dirty="0"/>
              <a:t>Ali, M. and Adams </a:t>
            </a:r>
            <a:r>
              <a:rPr lang="en-GB" sz="2300" dirty="0" err="1"/>
              <a:t>Bodomo</a:t>
            </a:r>
            <a:r>
              <a:rPr lang="en-GB" sz="2300" dirty="0"/>
              <a:t>. 2021. Ye </a:t>
            </a:r>
            <a:r>
              <a:rPr lang="en-GB" sz="2300" dirty="0" err="1"/>
              <a:t>Gorogor</a:t>
            </a:r>
            <a:r>
              <a:rPr lang="en-GB" sz="2300" dirty="0"/>
              <a:t> </a:t>
            </a:r>
            <a:r>
              <a:rPr lang="en-GB" sz="2300" dirty="0" err="1"/>
              <a:t>Yaa</a:t>
            </a:r>
            <a:r>
              <a:rPr lang="en-GB" sz="2300" dirty="0"/>
              <a:t>: </a:t>
            </a:r>
            <a:r>
              <a:rPr lang="en-GB" sz="2300" dirty="0" err="1"/>
              <a:t>Dagaare</a:t>
            </a:r>
            <a:r>
              <a:rPr lang="en-GB" sz="2300" dirty="0"/>
              <a:t> Folktales in Parallel Texts. LIT </a:t>
            </a:r>
            <a:r>
              <a:rPr lang="en-GB" sz="2300" dirty="0" err="1"/>
              <a:t>Verlag</a:t>
            </a:r>
            <a:r>
              <a:rPr lang="en-GB" sz="2300" dirty="0"/>
              <a:t>, Vienna, 241 pages.</a:t>
            </a:r>
            <a:endParaRPr lang="de-DE" sz="2300" dirty="0"/>
          </a:p>
          <a:p>
            <a:r>
              <a:rPr lang="en-GB" sz="2300" dirty="0" err="1"/>
              <a:t>Anyidoho</a:t>
            </a:r>
            <a:r>
              <a:rPr lang="en-GB" sz="2300" dirty="0"/>
              <a:t>, Kofi .1992. Language &amp; Development Strategy in Pan-African Literary Experience. Research in African Literatures, vol. 23, no. 1, 45–63. Indiana University Press. </a:t>
            </a:r>
            <a:r>
              <a:rPr lang="en-GB" sz="2300" dirty="0">
                <a:hlinkClick r:id="rId3"/>
              </a:rPr>
              <a:t>http://www.jstor.org/stable/3819948</a:t>
            </a:r>
            <a:r>
              <a:rPr lang="en-GB" sz="2300" dirty="0"/>
              <a:t>.</a:t>
            </a:r>
            <a:endParaRPr lang="de-DE" sz="2300" dirty="0"/>
          </a:p>
          <a:p>
            <a:r>
              <a:rPr lang="en-GB" sz="2300" dirty="0" err="1"/>
              <a:t>Arcand</a:t>
            </a:r>
            <a:r>
              <a:rPr lang="en-GB" sz="2300" dirty="0"/>
              <a:t>, J. L., </a:t>
            </a:r>
            <a:r>
              <a:rPr lang="en-GB" sz="2300" dirty="0" err="1"/>
              <a:t>Guillaumont</a:t>
            </a:r>
            <a:r>
              <a:rPr lang="en-GB" sz="2300" dirty="0"/>
              <a:t>, P., &amp; </a:t>
            </a:r>
            <a:r>
              <a:rPr lang="en-GB" sz="2300" dirty="0" err="1"/>
              <a:t>Guillaumont</a:t>
            </a:r>
            <a:r>
              <a:rPr lang="en-GB" sz="2300" dirty="0"/>
              <a:t> </a:t>
            </a:r>
            <a:r>
              <a:rPr lang="en-GB" sz="2300" dirty="0" err="1"/>
              <a:t>Jeanneney</a:t>
            </a:r>
            <a:r>
              <a:rPr lang="en-GB" sz="2300" dirty="0"/>
              <a:t>, S. 2000. How to make a tragedy: on the alleged effect of ethnicity on growth. Journal of International Development: The Journal of the Development Studies Association, 12(7), 925-938.</a:t>
            </a:r>
            <a:endParaRPr lang="de-DE" sz="2300" dirty="0"/>
          </a:p>
          <a:p>
            <a:r>
              <a:rPr lang="en-GB" sz="2300" dirty="0" err="1"/>
              <a:t>Arcand</a:t>
            </a:r>
            <a:r>
              <a:rPr lang="en-GB" sz="2300" dirty="0"/>
              <a:t>, J. L., &amp; Grin, F. 2013. Language in Economic Development: Is English Special and is Linguistic Fragmentation Bad?. English and development: Policy, pedagogy and globalization, 17, 243.</a:t>
            </a:r>
            <a:endParaRPr lang="de-DE" sz="2300" dirty="0"/>
          </a:p>
          <a:p>
            <a:r>
              <a:rPr lang="en-GB" sz="2300" dirty="0"/>
              <a:t>Asante, S. K. B. and D. </a:t>
            </a:r>
            <a:r>
              <a:rPr lang="en-GB" sz="2300" dirty="0" err="1"/>
              <a:t>Chanaiwa</a:t>
            </a:r>
            <a:r>
              <a:rPr lang="en-GB" sz="2300" dirty="0"/>
              <a:t>. 1993. ‘Pan-Africanism and Regional Integration’, in A. A. Mazrui and C. </a:t>
            </a:r>
            <a:r>
              <a:rPr lang="en-GB" sz="2300" dirty="0" err="1"/>
              <a:t>Wondji</a:t>
            </a:r>
            <a:r>
              <a:rPr lang="en-GB" sz="2300" dirty="0"/>
              <a:t> (</a:t>
            </a:r>
            <a:r>
              <a:rPr lang="en-GB" sz="2300" dirty="0" err="1"/>
              <a:t>eds</a:t>
            </a:r>
            <a:r>
              <a:rPr lang="en-GB" sz="2300" dirty="0"/>
              <a:t>), UNESCO General History of Africa, vol. 8. Berkeley: University of California Press, 724–743.</a:t>
            </a:r>
            <a:endParaRPr lang="de-DE" sz="2300" dirty="0"/>
          </a:p>
          <a:p>
            <a:r>
              <a:rPr lang="en-GB" sz="2300" dirty="0"/>
              <a:t>Asmara Declaration. 2000. Against All Odds: African languages and Literatures into the 21st Century. Asmara, Eritrea.</a:t>
            </a:r>
            <a:endParaRPr lang="de-DE" sz="2300" dirty="0"/>
          </a:p>
          <a:p>
            <a:r>
              <a:rPr lang="en-GB" sz="2300" dirty="0" err="1"/>
              <a:t>Ayuk</a:t>
            </a:r>
            <a:r>
              <a:rPr lang="en-GB" sz="2300" dirty="0"/>
              <a:t>, H. (2014). What is African literature? [Online] Available: </a:t>
            </a:r>
            <a:r>
              <a:rPr lang="en-GB" sz="2300" dirty="0">
                <a:hlinkClick r:id="rId4"/>
              </a:rPr>
              <a:t>http://princehamilton.blogspot.co.at/2009/06/what-is-african-literature.html</a:t>
            </a:r>
            <a:r>
              <a:rPr lang="en-GB" sz="2300" dirty="0"/>
              <a:t> (June 6, 2014).</a:t>
            </a:r>
            <a:endParaRPr lang="de-DE" sz="2300" dirty="0"/>
          </a:p>
          <a:p>
            <a:r>
              <a:rPr lang="en-GB" sz="2300" dirty="0" err="1"/>
              <a:t>Balakrishnan</a:t>
            </a:r>
            <a:r>
              <a:rPr lang="en-GB" sz="2300" dirty="0"/>
              <a:t>, Sarah. 2016. Pan-African Legacies, </a:t>
            </a:r>
            <a:r>
              <a:rPr lang="en-GB" sz="2300" dirty="0" err="1"/>
              <a:t>Afropolitan</a:t>
            </a:r>
            <a:r>
              <a:rPr lang="en-GB" sz="2300" dirty="0"/>
              <a:t> Futures. Transition 120, 29-37.</a:t>
            </a:r>
            <a:endParaRPr lang="de-DE" sz="2300" dirty="0"/>
          </a:p>
          <a:p>
            <a:r>
              <a:rPr lang="en-GB" sz="2300" dirty="0" err="1"/>
              <a:t>Bamgbose</a:t>
            </a:r>
            <a:r>
              <a:rPr lang="en-GB" sz="2300" dirty="0"/>
              <a:t>, Ayo. 1991. Language and the nation: The language question in sub-Saharan Africa, Edinburgh: Edinburgh University Press.</a:t>
            </a:r>
            <a:endParaRPr lang="de-DE" sz="2300" dirty="0"/>
          </a:p>
          <a:p>
            <a:endParaRPr lang="de-DE" dirty="0"/>
          </a:p>
        </p:txBody>
      </p:sp>
      <p:sp>
        <p:nvSpPr>
          <p:cNvPr id="6" name="Textfeld 5"/>
          <p:cNvSpPr txBox="1"/>
          <p:nvPr/>
        </p:nvSpPr>
        <p:spPr>
          <a:xfrm>
            <a:off x="814552" y="147144"/>
            <a:ext cx="6253655" cy="369332"/>
          </a:xfrm>
          <a:prstGeom prst="rect">
            <a:avLst/>
          </a:prstGeom>
          <a:noFill/>
        </p:spPr>
        <p:txBody>
          <a:bodyPr wrap="square" rtlCol="0">
            <a:spAutoFit/>
          </a:bodyPr>
          <a:lstStyle/>
          <a:p>
            <a:r>
              <a:rPr lang="de-DE" b="1" dirty="0" smtClean="0"/>
              <a:t>References</a:t>
            </a:r>
            <a:endParaRPr lang="de-DE" b="1" dirty="0"/>
          </a:p>
        </p:txBody>
      </p:sp>
    </p:spTree>
    <p:extLst>
      <p:ext uri="{BB962C8B-B14F-4D97-AF65-F5344CB8AC3E}">
        <p14:creationId xmlns:p14="http://schemas.microsoft.com/office/powerpoint/2010/main" val="2018752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72359" y="493986"/>
            <a:ext cx="11319641" cy="6364014"/>
          </a:xfrm>
        </p:spPr>
        <p:txBody>
          <a:bodyPr>
            <a:normAutofit fontScale="70000" lnSpcReduction="20000"/>
          </a:bodyPr>
          <a:lstStyle/>
          <a:p>
            <a:r>
              <a:rPr lang="en-GB" dirty="0" err="1"/>
              <a:t>Bamgbose</a:t>
            </a:r>
            <a:r>
              <a:rPr lang="en-GB" dirty="0"/>
              <a:t>, Ayo. 2014. The language factor in development goals. Journal of Multilingual and Multicultural Development, 35(7), 646-657, DOI: </a:t>
            </a:r>
            <a:r>
              <a:rPr lang="en-GB" dirty="0">
                <a:hlinkClick r:id="rId3"/>
              </a:rPr>
              <a:t>10.1080/01434632.2014.908888</a:t>
            </a:r>
            <a:r>
              <a:rPr lang="en-GB" dirty="0"/>
              <a:t>.</a:t>
            </a:r>
            <a:endParaRPr lang="de-DE" dirty="0"/>
          </a:p>
          <a:p>
            <a:r>
              <a:rPr lang="en-GB" dirty="0" err="1"/>
              <a:t>Bangura</a:t>
            </a:r>
            <a:r>
              <a:rPr lang="en-GB" dirty="0"/>
              <a:t>, A. K. 2012. Pan-Africanism: An Exploration of Afro-Asian Connections. CBACC Occasional Monograph, No. 25.</a:t>
            </a:r>
            <a:endParaRPr lang="de-DE" dirty="0"/>
          </a:p>
          <a:p>
            <a:r>
              <a:rPr lang="en-GB" dirty="0" err="1"/>
              <a:t>Bangura</a:t>
            </a:r>
            <a:r>
              <a:rPr lang="en-GB" dirty="0"/>
              <a:t>, A. K. (2000). Measurable effects of multilingualism in Africa. International Journal of the Sociology of Language, 146, 111-117.</a:t>
            </a:r>
            <a:endParaRPr lang="de-DE" dirty="0"/>
          </a:p>
          <a:p>
            <a:r>
              <a:rPr lang="en-GB" dirty="0"/>
              <a:t>Barker, P. 1986. Peoples, Languages and Religion in Northern Ghana. Ghana Accra: Evangelical Committee.</a:t>
            </a:r>
            <a:endParaRPr lang="de-DE" dirty="0"/>
          </a:p>
          <a:p>
            <a:r>
              <a:rPr lang="en-GB" dirty="0" err="1"/>
              <a:t>Batibo</a:t>
            </a:r>
            <a:r>
              <a:rPr lang="en-GB" dirty="0"/>
              <a:t>, H. 2005. Language decline and death in Africa: Causes, consequences and challenges, Clevedon: Multilingual Matters.</a:t>
            </a:r>
            <a:endParaRPr lang="de-DE" dirty="0"/>
          </a:p>
          <a:p>
            <a:r>
              <a:rPr lang="en-GB" dirty="0"/>
              <a:t>Baugh, J. 1994. The Law, Linguistics, and Educational reform for African American language minority students, </a:t>
            </a:r>
            <a:r>
              <a:rPr lang="en-GB" dirty="0" err="1"/>
              <a:t>ms</a:t>
            </a:r>
            <a:r>
              <a:rPr lang="en-GB" dirty="0"/>
              <a:t> Stanford University.</a:t>
            </a:r>
            <a:endParaRPr lang="de-DE" dirty="0"/>
          </a:p>
          <a:p>
            <a:r>
              <a:rPr lang="en-GB" dirty="0" err="1"/>
              <a:t>Bodomo</a:t>
            </a:r>
            <a:r>
              <a:rPr lang="en-GB" dirty="0"/>
              <a:t>, A.B. 1994. Language, History and Culture in Northern Ghana: An Introduction to the </a:t>
            </a:r>
            <a:r>
              <a:rPr lang="en-GB" dirty="0" err="1"/>
              <a:t>Mabia</a:t>
            </a:r>
            <a:r>
              <a:rPr lang="en-GB" dirty="0"/>
              <a:t> Linguistic Group. Nordic Journal of African Studies 3(2).</a:t>
            </a:r>
            <a:endParaRPr lang="de-DE" dirty="0"/>
          </a:p>
          <a:p>
            <a:r>
              <a:rPr lang="en-GB" dirty="0" err="1"/>
              <a:t>Bodomo</a:t>
            </a:r>
            <a:r>
              <a:rPr lang="en-GB" dirty="0"/>
              <a:t>, A. B. 1995. Multilingualism and its Challenge to Educational Planning in Ghana, </a:t>
            </a:r>
            <a:r>
              <a:rPr lang="en-GB" dirty="0" err="1"/>
              <a:t>ms</a:t>
            </a:r>
            <a:r>
              <a:rPr lang="en-GB" dirty="0"/>
              <a:t>. Stanford University.</a:t>
            </a:r>
            <a:endParaRPr lang="de-DE" dirty="0"/>
          </a:p>
          <a:p>
            <a:r>
              <a:rPr lang="en-GB" dirty="0" err="1"/>
              <a:t>Bodomo</a:t>
            </a:r>
            <a:r>
              <a:rPr lang="en-GB" dirty="0"/>
              <a:t>, A. B. 1996. Linguistics, education and politics: An interplay on the study of Ghanaian languages. Languages of the World, vol. 10. </a:t>
            </a:r>
            <a:r>
              <a:rPr lang="en-GB" dirty="0" err="1"/>
              <a:t>Lincom</a:t>
            </a:r>
            <a:r>
              <a:rPr lang="en-GB" dirty="0"/>
              <a:t> Europa, </a:t>
            </a:r>
            <a:r>
              <a:rPr lang="en-GB" dirty="0" err="1"/>
              <a:t>München</a:t>
            </a:r>
            <a:r>
              <a:rPr lang="en-GB" dirty="0"/>
              <a:t>, Germany.</a:t>
            </a:r>
            <a:endParaRPr lang="de-DE" dirty="0"/>
          </a:p>
          <a:p>
            <a:r>
              <a:rPr lang="en-GB" dirty="0" err="1"/>
              <a:t>Bodomo</a:t>
            </a:r>
            <a:r>
              <a:rPr lang="en-GB" dirty="0"/>
              <a:t>, Adams. 1996. On Language and Development in Africa: The Case of Ghana. Nordic Journal of African Studies 5 (2), 31–51.</a:t>
            </a:r>
            <a:endParaRPr lang="de-DE" dirty="0"/>
          </a:p>
          <a:p>
            <a:r>
              <a:rPr lang="en-GB" dirty="0" err="1"/>
              <a:t>Bodomo</a:t>
            </a:r>
            <a:r>
              <a:rPr lang="en-GB" dirty="0"/>
              <a:t>, A. B. 2009. Africa-China relations: symmetry, soft power, and South Africa. </a:t>
            </a:r>
            <a:r>
              <a:rPr lang="en-GB" dirty="0">
                <a:hlinkClick r:id="rId4"/>
              </a:rPr>
              <a:t>The China Review: An Interdisciplinary Journal on Greater China</a:t>
            </a:r>
            <a:r>
              <a:rPr lang="en-GB" dirty="0"/>
              <a:t>, Vol. 9, No. 2 (Fall 2009), 169-178.</a:t>
            </a:r>
            <a:endParaRPr lang="de-DE" dirty="0"/>
          </a:p>
          <a:p>
            <a:r>
              <a:rPr lang="en-GB" dirty="0" err="1"/>
              <a:t>Bodomo</a:t>
            </a:r>
            <a:r>
              <a:rPr lang="en-GB" dirty="0"/>
              <a:t>, A. B. 2012. Africans in China: A Socio-Cultural Study and its Implications on Africa-China Relations, Cambria Press, NY, USA.</a:t>
            </a:r>
            <a:endParaRPr lang="de-DE" dirty="0"/>
          </a:p>
          <a:p>
            <a:r>
              <a:rPr lang="en-GB" dirty="0" err="1"/>
              <a:t>Bodomo</a:t>
            </a:r>
            <a:r>
              <a:rPr lang="en-GB" dirty="0"/>
              <a:t>, A. 2013. Lecture Notes on Language, Literacy, and Literature: The language question in African literary expression, Department of African Studies (Course no 140251), University of Vienna.</a:t>
            </a:r>
            <a:endParaRPr lang="de-DE" dirty="0"/>
          </a:p>
          <a:p>
            <a:r>
              <a:rPr lang="en-GB" dirty="0" err="1"/>
              <a:t>Bodomo</a:t>
            </a:r>
            <a:r>
              <a:rPr lang="en-GB" dirty="0"/>
              <a:t>, A. 2014. Survey Report on African Languages and Literatures, Unpublished manuscript, University of Vienna, Austria.</a:t>
            </a:r>
            <a:endParaRPr lang="de-DE" dirty="0"/>
          </a:p>
          <a:p>
            <a:r>
              <a:rPr lang="en-GB" dirty="0" err="1"/>
              <a:t>Bodomo</a:t>
            </a:r>
            <a:r>
              <a:rPr lang="en-GB" dirty="0"/>
              <a:t>, A. B. 2015. African soft power in China, in: African – East African Affairs. 2015, 2, p. 76-97.</a:t>
            </a:r>
            <a:endParaRPr lang="de-DE" dirty="0"/>
          </a:p>
          <a:p>
            <a:r>
              <a:rPr lang="en-GB" dirty="0" err="1"/>
              <a:t>Bodomo</a:t>
            </a:r>
            <a:r>
              <a:rPr lang="en-GB" dirty="0"/>
              <a:t>, A. B. 2016. </a:t>
            </a:r>
            <a:r>
              <a:rPr lang="en-GB" dirty="0" err="1">
                <a:hlinkClick r:id="rId5"/>
              </a:rPr>
              <a:t>Afriphone</a:t>
            </a:r>
            <a:r>
              <a:rPr lang="en-GB" dirty="0">
                <a:hlinkClick r:id="rId5"/>
              </a:rPr>
              <a:t> literature as a prototypical form of African literature: Insights from prototype theory</a:t>
            </a:r>
            <a:r>
              <a:rPr lang="en-GB" dirty="0"/>
              <a:t>. In:  </a:t>
            </a:r>
            <a:r>
              <a:rPr lang="en-GB" i="1" dirty="0">
                <a:hlinkClick r:id="rId6"/>
              </a:rPr>
              <a:t>Advances in Language and Literary Studies</a:t>
            </a:r>
            <a:r>
              <a:rPr lang="en-GB" dirty="0"/>
              <a:t>. 7, 5, p. 262-267.</a:t>
            </a:r>
            <a:endParaRPr lang="de-DE" dirty="0"/>
          </a:p>
          <a:p>
            <a:endParaRPr lang="de-DE" dirty="0"/>
          </a:p>
        </p:txBody>
      </p:sp>
    </p:spTree>
    <p:extLst>
      <p:ext uri="{BB962C8B-B14F-4D97-AF65-F5344CB8AC3E}">
        <p14:creationId xmlns:p14="http://schemas.microsoft.com/office/powerpoint/2010/main" val="287055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3" descr="undefined">
            <a:hlinkClick r:id="rId2" tooltip="&quot;Initiates file download&quo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200"/>
            <a:ext cx="109548" cy="114300"/>
          </a:xfrm>
          <a:prstGeom prst="rect">
            <a:avLst/>
          </a:prstGeom>
          <a:noFill/>
          <a:extLst>
            <a:ext uri="{909E8E84-426E-40DD-AFC4-6F175D3DCCD1}">
              <a14:hiddenFill xmlns:a14="http://schemas.microsoft.com/office/drawing/2010/main">
                <a:solidFill>
                  <a:srgbClr val="FFFFFF"/>
                </a:solidFill>
              </a14:hiddenFill>
            </a:ext>
          </a:extLst>
        </p:spPr>
      </p:pic>
      <p:sp>
        <p:nvSpPr>
          <p:cNvPr id="6" name="Inhaltsplatzhalter 5"/>
          <p:cNvSpPr>
            <a:spLocks noGrp="1"/>
          </p:cNvSpPr>
          <p:nvPr>
            <p:ph idx="1"/>
          </p:nvPr>
        </p:nvSpPr>
        <p:spPr>
          <a:xfrm>
            <a:off x="840828" y="357352"/>
            <a:ext cx="11172496" cy="6500648"/>
          </a:xfrm>
        </p:spPr>
        <p:txBody>
          <a:bodyPr>
            <a:normAutofit fontScale="70000" lnSpcReduction="20000"/>
          </a:bodyPr>
          <a:lstStyle/>
          <a:p>
            <a:r>
              <a:rPr lang="en-GB" dirty="0" err="1"/>
              <a:t>Bodomo</a:t>
            </a:r>
            <a:r>
              <a:rPr lang="en-GB" dirty="0"/>
              <a:t>, Adams. 2017. African languages, linguistics, and literatures: exploring global interdisciplinary research trends in the humanities. Inaugural Lecture Monographs Series Vol. 1. </a:t>
            </a:r>
            <a:r>
              <a:rPr lang="en-GB" dirty="0" err="1"/>
              <a:t>Galda</a:t>
            </a:r>
            <a:r>
              <a:rPr lang="en-GB" dirty="0"/>
              <a:t> </a:t>
            </a:r>
            <a:r>
              <a:rPr lang="en-GB" dirty="0" err="1"/>
              <a:t>Verlag</a:t>
            </a:r>
            <a:r>
              <a:rPr lang="en-GB" dirty="0"/>
              <a:t>, Berlin, 50 pages.</a:t>
            </a:r>
            <a:endParaRPr lang="de-DE" dirty="0"/>
          </a:p>
          <a:p>
            <a:r>
              <a:rPr lang="en-GB" dirty="0" err="1"/>
              <a:t>Bodomo</a:t>
            </a:r>
            <a:r>
              <a:rPr lang="en-GB" dirty="0"/>
              <a:t>, Adams. 2017. The Globalization of Foreign Investment in Africa: The Role of Europe, China, and India, Emerald Publishing Limited, UK, 136 pages.</a:t>
            </a:r>
            <a:endParaRPr lang="de-DE" dirty="0"/>
          </a:p>
          <a:p>
            <a:r>
              <a:rPr lang="en-GB" dirty="0" err="1"/>
              <a:t>Bodomo</a:t>
            </a:r>
            <a:r>
              <a:rPr lang="en-GB" dirty="0"/>
              <a:t>, A.</a:t>
            </a:r>
            <a:r>
              <a:rPr lang="en-GB" b="1" dirty="0"/>
              <a:t> </a:t>
            </a:r>
            <a:r>
              <a:rPr lang="en-GB" dirty="0"/>
              <a:t>2018. Tense and time-depth in the </a:t>
            </a:r>
            <a:r>
              <a:rPr lang="en-GB" dirty="0" err="1"/>
              <a:t>Mabia</a:t>
            </a:r>
            <a:r>
              <a:rPr lang="en-GB" dirty="0"/>
              <a:t> languages of West Africa: Testing the philosophy of linguistic relativity. </a:t>
            </a:r>
            <a:r>
              <a:rPr lang="en-GB" dirty="0" err="1"/>
              <a:t>Agwuele</a:t>
            </a:r>
            <a:r>
              <a:rPr lang="en-GB" dirty="0"/>
              <a:t>, A. &amp; </a:t>
            </a:r>
            <a:r>
              <a:rPr lang="en-GB" dirty="0" err="1"/>
              <a:t>Bodomo</a:t>
            </a:r>
            <a:r>
              <a:rPr lang="en-GB" dirty="0"/>
              <a:t>, A. (eds.). </a:t>
            </a:r>
            <a:r>
              <a:rPr lang="en-GB" i="1" dirty="0"/>
              <a:t>The Routledge Handbook of African Linguistics</a:t>
            </a:r>
            <a:r>
              <a:rPr lang="en-GB" dirty="0"/>
              <a:t>. Abingdon/New York: Routledge, p. 438-449.</a:t>
            </a:r>
            <a:endParaRPr lang="de-DE" dirty="0"/>
          </a:p>
          <a:p>
            <a:r>
              <a:rPr lang="en-GB" dirty="0" err="1"/>
              <a:t>Bodomo</a:t>
            </a:r>
            <a:r>
              <a:rPr lang="en-GB" dirty="0"/>
              <a:t>, Adams. 2020. Identity packaging in Africa – China cross-cultural communication. In </a:t>
            </a:r>
            <a:r>
              <a:rPr lang="en-GB" dirty="0" err="1"/>
              <a:t>Tembe</a:t>
            </a:r>
            <a:r>
              <a:rPr lang="en-GB" dirty="0"/>
              <a:t>, </a:t>
            </a:r>
            <a:r>
              <a:rPr lang="en-GB" dirty="0" err="1"/>
              <a:t>Pausl</a:t>
            </a:r>
            <a:r>
              <a:rPr lang="en-GB" dirty="0"/>
              <a:t> and </a:t>
            </a:r>
            <a:r>
              <a:rPr lang="en-GB" dirty="0" err="1"/>
              <a:t>Vusi</a:t>
            </a:r>
            <a:r>
              <a:rPr lang="en-GB" dirty="0"/>
              <a:t> </a:t>
            </a:r>
            <a:r>
              <a:rPr lang="en-GB" dirty="0" err="1"/>
              <a:t>Gumede</a:t>
            </a:r>
            <a:r>
              <a:rPr lang="en-GB" dirty="0"/>
              <a:t> (</a:t>
            </a:r>
            <a:r>
              <a:rPr lang="en-GB" dirty="0" err="1"/>
              <a:t>eds</a:t>
            </a:r>
            <a:r>
              <a:rPr lang="en-GB" dirty="0"/>
              <a:t>) Cultures, Identities, and Ideologies in Africa – China Cooperation. Thabo Mbeki Institute and Africa World Press.</a:t>
            </a:r>
            <a:endParaRPr lang="de-DE" dirty="0"/>
          </a:p>
          <a:p>
            <a:r>
              <a:rPr lang="en-GB" dirty="0" err="1"/>
              <a:t>Bodomo</a:t>
            </a:r>
            <a:r>
              <a:rPr lang="en-GB" dirty="0"/>
              <a:t>, Adams. 2020. Historical and contemporary perspectives on inequalities and well-being of Africans in China, Asian Ethnicity DOI:10.1080/14631369.2020.1761246.</a:t>
            </a:r>
            <a:endParaRPr lang="de-DE" dirty="0"/>
          </a:p>
          <a:p>
            <a:r>
              <a:rPr lang="en-GB" dirty="0" err="1"/>
              <a:t>Bodomo</a:t>
            </a:r>
            <a:r>
              <a:rPr lang="en-GB" dirty="0"/>
              <a:t> A., </a:t>
            </a:r>
            <a:r>
              <a:rPr lang="en-GB" dirty="0" err="1"/>
              <a:t>Abubakari</a:t>
            </a:r>
            <a:r>
              <a:rPr lang="en-GB" dirty="0"/>
              <a:t> H. &amp; </a:t>
            </a:r>
            <a:r>
              <a:rPr lang="en-GB" dirty="0" err="1"/>
              <a:t>Issah</a:t>
            </a:r>
            <a:r>
              <a:rPr lang="en-GB" dirty="0"/>
              <a:t>, S. 2020. Handbook of the </a:t>
            </a:r>
            <a:r>
              <a:rPr lang="en-GB" dirty="0" err="1"/>
              <a:t>Mabia</a:t>
            </a:r>
            <a:r>
              <a:rPr lang="en-GB" dirty="0"/>
              <a:t> Languages of West Africa. </a:t>
            </a:r>
            <a:r>
              <a:rPr lang="en-GB" dirty="0" err="1"/>
              <a:t>Galda</a:t>
            </a:r>
            <a:r>
              <a:rPr lang="en-GB" dirty="0"/>
              <a:t> </a:t>
            </a:r>
            <a:r>
              <a:rPr lang="en-GB" dirty="0" err="1"/>
              <a:t>Verlag</a:t>
            </a:r>
            <a:r>
              <a:rPr lang="en-GB" dirty="0"/>
              <a:t>, Berlin, Germany. 400 pages.</a:t>
            </a:r>
            <a:endParaRPr lang="de-DE" dirty="0"/>
          </a:p>
          <a:p>
            <a:r>
              <a:rPr lang="en-GB" dirty="0" err="1"/>
              <a:t>Bodomo</a:t>
            </a:r>
            <a:r>
              <a:rPr lang="en-GB" dirty="0"/>
              <a:t>, A.B. and </a:t>
            </a:r>
            <a:r>
              <a:rPr lang="en-GB" dirty="0" err="1"/>
              <a:t>Mugane</a:t>
            </a:r>
            <a:r>
              <a:rPr lang="en-GB" dirty="0"/>
              <a:t>, J. 1995. Language and development in sub-Saharan Africa. The case of Ghana and Kenya, </a:t>
            </a:r>
            <a:r>
              <a:rPr lang="en-GB" dirty="0" err="1"/>
              <a:t>ms</a:t>
            </a:r>
            <a:r>
              <a:rPr lang="en-GB" dirty="0"/>
              <a:t>. University of Trondheim, Norway and Stanford University, California.</a:t>
            </a:r>
            <a:endParaRPr lang="de-DE" dirty="0"/>
          </a:p>
          <a:p>
            <a:r>
              <a:rPr lang="en-GB" dirty="0" err="1"/>
              <a:t>Borso</a:t>
            </a:r>
            <a:r>
              <a:rPr lang="en-GB" dirty="0"/>
              <a:t>, Vittoria. (2017). "Bio-Politics and the Dynamic </a:t>
            </a:r>
            <a:r>
              <a:rPr lang="en-GB" dirty="0" err="1"/>
              <a:t>Multiciplity</a:t>
            </a:r>
            <a:r>
              <a:rPr lang="en-GB" dirty="0"/>
              <a:t> of </a:t>
            </a:r>
            <a:r>
              <a:rPr lang="en-GB" dirty="0" err="1"/>
              <a:t>Bíos</a:t>
            </a:r>
            <a:r>
              <a:rPr lang="en-GB" dirty="0"/>
              <a:t>: How Literature Challenges the Politics, Economics and Sciences of Life." </a:t>
            </a:r>
            <a:r>
              <a:rPr lang="en-GB" dirty="0" err="1"/>
              <a:t>Vortrag</a:t>
            </a:r>
            <a:r>
              <a:rPr lang="en-GB" dirty="0"/>
              <a:t> </a:t>
            </a:r>
            <a:r>
              <a:rPr lang="en-GB" dirty="0" err="1"/>
              <a:t>im</a:t>
            </a:r>
            <a:r>
              <a:rPr lang="en-GB" dirty="0"/>
              <a:t> </a:t>
            </a:r>
            <a:r>
              <a:rPr lang="en-GB" dirty="0" err="1"/>
              <a:t>Rahmen</a:t>
            </a:r>
            <a:r>
              <a:rPr lang="en-GB" dirty="0"/>
              <a:t> der </a:t>
            </a:r>
            <a:r>
              <a:rPr lang="en-GB" dirty="0" err="1"/>
              <a:t>internationalen</a:t>
            </a:r>
            <a:r>
              <a:rPr lang="en-GB" dirty="0"/>
              <a:t> </a:t>
            </a:r>
            <a:r>
              <a:rPr lang="en-GB" dirty="0" err="1" smtClean="0"/>
              <a:t>Tagung</a:t>
            </a:r>
            <a:r>
              <a:rPr lang="en-GB" dirty="0" smtClean="0"/>
              <a:t> “</a:t>
            </a:r>
            <a:r>
              <a:rPr lang="en-GB" dirty="0" err="1" smtClean="0"/>
              <a:t>Biopoetics</a:t>
            </a:r>
            <a:r>
              <a:rPr lang="en-GB" dirty="0" smtClean="0"/>
              <a:t> – Constructions of Life in Literature and Theory” an </a:t>
            </a:r>
            <a:r>
              <a:rPr lang="en-GB" dirty="0"/>
              <a:t>der </a:t>
            </a:r>
            <a:r>
              <a:rPr lang="en-GB" dirty="0" err="1"/>
              <a:t>Eötvös</a:t>
            </a:r>
            <a:r>
              <a:rPr lang="en-GB" dirty="0"/>
              <a:t> </a:t>
            </a:r>
            <a:r>
              <a:rPr lang="en-GB" dirty="0" err="1"/>
              <a:t>Loránd</a:t>
            </a:r>
            <a:r>
              <a:rPr lang="en-GB" dirty="0"/>
              <a:t> University Budapest, </a:t>
            </a:r>
            <a:r>
              <a:rPr lang="en-GB" dirty="0" err="1"/>
              <a:t>organisiert</a:t>
            </a:r>
            <a:r>
              <a:rPr lang="en-GB" dirty="0"/>
              <a:t> von der Association for General Studies of Literature, Budapest, 01.-02.06.2017.</a:t>
            </a:r>
            <a:endParaRPr lang="de-DE" dirty="0"/>
          </a:p>
          <a:p>
            <a:r>
              <a:rPr lang="en-GB" dirty="0"/>
              <a:t>Bresnan, Joan. 1990. African languages and syntactic theories. Studies in the Linguistic Sciences 20, 35-48.</a:t>
            </a:r>
            <a:endParaRPr lang="de-DE" dirty="0"/>
          </a:p>
          <a:p>
            <a:r>
              <a:rPr lang="en-GB" dirty="0" err="1"/>
              <a:t>Chumbow</a:t>
            </a:r>
            <a:r>
              <a:rPr lang="en-GB" dirty="0"/>
              <a:t>, B. S. 2009. Linguistic Diversity, Pluralism and National Development in Africa. Africa Development 34 (2), 21–45.</a:t>
            </a:r>
            <a:endParaRPr lang="de-DE" dirty="0"/>
          </a:p>
          <a:p>
            <a:r>
              <a:rPr lang="en-GB" dirty="0"/>
              <a:t>Davidson, B. 1994. The Search for Africa: A History in the Making. London: James </a:t>
            </a:r>
            <a:r>
              <a:rPr lang="en-GB" dirty="0" err="1"/>
              <a:t>Currey</a:t>
            </a:r>
            <a:r>
              <a:rPr lang="en-GB" dirty="0"/>
              <a:t>.</a:t>
            </a:r>
            <a:endParaRPr lang="de-DE" dirty="0"/>
          </a:p>
          <a:p>
            <a:r>
              <a:rPr lang="en-GB" dirty="0" err="1"/>
              <a:t>Degesys</a:t>
            </a:r>
            <a:r>
              <a:rPr lang="en-GB" dirty="0"/>
              <a:t>, </a:t>
            </a:r>
            <a:r>
              <a:rPr lang="en-GB" dirty="0" err="1"/>
              <a:t>Gediminas</a:t>
            </a:r>
            <a:r>
              <a:rPr lang="en-GB" dirty="0"/>
              <a:t>. 2014. Metamorphoses of Pan-Africanism Ideology in Researches of Civilization's and Cultural Identity. LOGOS-VILNIUS (78), 30-44.</a:t>
            </a:r>
            <a:endParaRPr lang="de-DE" dirty="0"/>
          </a:p>
          <a:p>
            <a:r>
              <a:rPr lang="en-GB" dirty="0" err="1"/>
              <a:t>Dolphyne</a:t>
            </a:r>
            <a:r>
              <a:rPr lang="en-GB" dirty="0"/>
              <a:t>, F.A. and </a:t>
            </a:r>
            <a:r>
              <a:rPr lang="en-GB" dirty="0" err="1"/>
              <a:t>Kropp-Dakubu</a:t>
            </a:r>
            <a:r>
              <a:rPr lang="en-GB" dirty="0"/>
              <a:t>, M.E. 1988. The Volta-</a:t>
            </a:r>
            <a:r>
              <a:rPr lang="en-GB" dirty="0" err="1"/>
              <a:t>Comoe</a:t>
            </a:r>
            <a:r>
              <a:rPr lang="en-GB" dirty="0"/>
              <a:t> Languages. In: The Languages of Ghana, M.E. </a:t>
            </a:r>
            <a:r>
              <a:rPr lang="en-GB" dirty="0" err="1"/>
              <a:t>Kropp-Dakubu</a:t>
            </a:r>
            <a:r>
              <a:rPr lang="en-GB" dirty="0"/>
              <a:t> (ed.).</a:t>
            </a:r>
            <a:endParaRPr lang="de-DE" dirty="0"/>
          </a:p>
          <a:p>
            <a:r>
              <a:rPr lang="en-GB" dirty="0" err="1"/>
              <a:t>Duthie</a:t>
            </a:r>
            <a:r>
              <a:rPr lang="en-GB" dirty="0"/>
              <a:t>, A. 1988. Ewe. In: The Languages of Ghana, M.E. </a:t>
            </a:r>
            <a:r>
              <a:rPr lang="en-GB" dirty="0" err="1"/>
              <a:t>Kropp-Dakubu</a:t>
            </a:r>
            <a:r>
              <a:rPr lang="en-GB" dirty="0"/>
              <a:t> (ed.).</a:t>
            </a:r>
            <a:endParaRPr lang="de-DE" dirty="0"/>
          </a:p>
          <a:p>
            <a:r>
              <a:rPr lang="en-GB" dirty="0" err="1"/>
              <a:t>Esedebe</a:t>
            </a:r>
            <a:r>
              <a:rPr lang="en-GB" dirty="0"/>
              <a:t>, O.P.P. 1982. Africanism: The Idea and the Movement, 1776–1963. Washington, DC: Howard University Press.</a:t>
            </a:r>
            <a:endParaRPr lang="de-DE" dirty="0"/>
          </a:p>
          <a:p>
            <a:r>
              <a:rPr lang="en-GB" dirty="0" err="1"/>
              <a:t>Fardon</a:t>
            </a:r>
            <a:r>
              <a:rPr lang="en-GB" dirty="0"/>
              <a:t>, R. and G. </a:t>
            </a:r>
            <a:r>
              <a:rPr lang="en-GB" dirty="0" err="1"/>
              <a:t>Furniss</a:t>
            </a:r>
            <a:r>
              <a:rPr lang="en-GB" dirty="0"/>
              <a:t>. 1994. African languages, development and the state. New York: Routledge.</a:t>
            </a:r>
            <a:endParaRPr lang="de-DE" dirty="0"/>
          </a:p>
          <a:p>
            <a:endParaRPr lang="de-DE" dirty="0"/>
          </a:p>
        </p:txBody>
      </p:sp>
    </p:spTree>
    <p:extLst>
      <p:ext uri="{BB962C8B-B14F-4D97-AF65-F5344CB8AC3E}">
        <p14:creationId xmlns:p14="http://schemas.microsoft.com/office/powerpoint/2010/main" val="5109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09295" y="199697"/>
            <a:ext cx="11067393" cy="6547945"/>
          </a:xfrm>
        </p:spPr>
        <p:txBody>
          <a:bodyPr>
            <a:normAutofit fontScale="62500" lnSpcReduction="20000"/>
          </a:bodyPr>
          <a:lstStyle/>
          <a:p>
            <a:r>
              <a:rPr lang="en-GB" dirty="0"/>
              <a:t>Felix, </a:t>
            </a:r>
            <a:r>
              <a:rPr lang="en-GB" dirty="0" err="1"/>
              <a:t>Chinewe</a:t>
            </a:r>
            <a:r>
              <a:rPr lang="en-GB" dirty="0"/>
              <a:t>. 2002. Africa and the Challenges of Globalization: A Critical Appraisal of the Relevance of Pan-Africanism. Enugu State University of Science and Technology, Nigeria.</a:t>
            </a:r>
            <a:endParaRPr lang="de-DE" dirty="0"/>
          </a:p>
          <a:p>
            <a:r>
              <a:rPr lang="en-GB" dirty="0"/>
              <a:t>Fishman, J. A. (1966). Some contrasts between linguistically homogeneous and linguistically heterogeneous polities. Sociological inquiry, 36(2), 146-158.</a:t>
            </a:r>
            <a:endParaRPr lang="de-DE" dirty="0"/>
          </a:p>
          <a:p>
            <a:r>
              <a:rPr lang="en-GB" dirty="0"/>
              <a:t>Goldsmith, John. 1990. </a:t>
            </a:r>
            <a:r>
              <a:rPr lang="en-GB" i="1" dirty="0" err="1"/>
              <a:t>Autosegmental</a:t>
            </a:r>
            <a:r>
              <a:rPr lang="en-GB" i="1" dirty="0"/>
              <a:t> and metrical phonology</a:t>
            </a:r>
            <a:r>
              <a:rPr lang="en-GB" dirty="0"/>
              <a:t>. Oxford: basil Blackwell.</a:t>
            </a:r>
            <a:endParaRPr lang="de-DE" dirty="0"/>
          </a:p>
          <a:p>
            <a:r>
              <a:rPr lang="en-GB" dirty="0"/>
              <a:t>Grin, F. 2005. Linguistic human rights as a source of policy guidelines: A critical assessment. Journal of Sociolinguistics, 9(3): 448–60.</a:t>
            </a:r>
            <a:endParaRPr lang="de-DE" dirty="0"/>
          </a:p>
          <a:p>
            <a:r>
              <a:rPr lang="en-GB" dirty="0"/>
              <a:t>Guevara, Raul Diaz. 2013. Pan-Africanism: A Contorted Delirium or a </a:t>
            </a:r>
            <a:r>
              <a:rPr lang="en-GB" dirty="0" err="1"/>
              <a:t>Pseudonationalist</a:t>
            </a:r>
            <a:r>
              <a:rPr lang="en-GB" dirty="0"/>
              <a:t> Paradigm? Revivalist Critique. Sage open 3(2).</a:t>
            </a:r>
            <a:endParaRPr lang="de-DE" dirty="0"/>
          </a:p>
          <a:p>
            <a:r>
              <a:rPr lang="en-GB" dirty="0" err="1"/>
              <a:t>Gyekye</a:t>
            </a:r>
            <a:r>
              <a:rPr lang="en-GB" dirty="0"/>
              <a:t>, K. 1997. Tradition and Modernity: Philosophical Reflections On The African Experience. New York and Oxford: Oxford University Press.</a:t>
            </a:r>
            <a:endParaRPr lang="de-DE" dirty="0"/>
          </a:p>
          <a:p>
            <a:r>
              <a:rPr lang="en-GB" dirty="0"/>
              <a:t>Harding-</a:t>
            </a:r>
            <a:r>
              <a:rPr lang="en-GB" dirty="0" err="1"/>
              <a:t>Esch</a:t>
            </a:r>
            <a:r>
              <a:rPr lang="en-GB" dirty="0"/>
              <a:t> &amp; Coleman 2017. Language and the Sustainable Development Goals Selected proceedings of the 12th Language and Development Conference Dakar, Senegal, 2017.</a:t>
            </a:r>
            <a:endParaRPr lang="de-DE" dirty="0"/>
          </a:p>
          <a:p>
            <a:r>
              <a:rPr lang="en-GB" dirty="0"/>
              <a:t>Hegel, G. W. F. 1956. The Philosophy of History, trans. J. H. Clarke (New York: Dover).</a:t>
            </a:r>
            <a:endParaRPr lang="de-DE" dirty="0"/>
          </a:p>
          <a:p>
            <a:r>
              <a:rPr lang="en-GB" dirty="0"/>
              <a:t>Henderson, Brent. 2011. African languages and syntactic theory: impacts and directions. In </a:t>
            </a:r>
            <a:r>
              <a:rPr lang="en-GB" dirty="0" err="1"/>
              <a:t>Eyamba</a:t>
            </a:r>
            <a:r>
              <a:rPr lang="en-GB" dirty="0"/>
              <a:t> G. </a:t>
            </a:r>
            <a:r>
              <a:rPr lang="en-GB" dirty="0" err="1"/>
              <a:t>Bokamba</a:t>
            </a:r>
            <a:r>
              <a:rPr lang="en-GB" dirty="0"/>
              <a:t> et al. (eds.), Selected Proceedings of the 40th Annual Conference on African Linguistics, 15-25. Somerville, MA: </a:t>
            </a:r>
            <a:r>
              <a:rPr lang="en-GB" dirty="0" err="1"/>
              <a:t>Cascadilla</a:t>
            </a:r>
            <a:r>
              <a:rPr lang="en-GB" dirty="0"/>
              <a:t> Proceedings Project.</a:t>
            </a:r>
            <a:endParaRPr lang="de-DE" dirty="0"/>
          </a:p>
          <a:p>
            <a:r>
              <a:rPr lang="en-GB" dirty="0" err="1"/>
              <a:t>Hurskainen</a:t>
            </a:r>
            <a:r>
              <a:rPr lang="en-GB" dirty="0"/>
              <a:t>, A. 1993. Knowledge or Prejudice? Bridging the Communication Gap between </a:t>
            </a:r>
            <a:r>
              <a:rPr lang="en-GB" dirty="0" err="1"/>
              <a:t>Center</a:t>
            </a:r>
            <a:r>
              <a:rPr lang="en-GB" dirty="0"/>
              <a:t> and Periphery. Nordic Journal African Studies 2(2): 23-41.</a:t>
            </a:r>
            <a:endParaRPr lang="de-DE" dirty="0"/>
          </a:p>
          <a:p>
            <a:r>
              <a:rPr lang="en-GB" dirty="0" err="1"/>
              <a:t>Hurskainen</a:t>
            </a:r>
            <a:r>
              <a:rPr lang="en-GB" dirty="0"/>
              <a:t>, </a:t>
            </a:r>
            <a:r>
              <a:rPr lang="en-GB" dirty="0" err="1"/>
              <a:t>Arvi</a:t>
            </a:r>
            <a:r>
              <a:rPr lang="en-GB" dirty="0"/>
              <a:t>. 2004. Swahili language manager: a storehouse for developing multiple computational applications. Nordic Journal of African Studies 13 (3): 363 – 397.</a:t>
            </a:r>
            <a:endParaRPr lang="de-DE" dirty="0"/>
          </a:p>
          <a:p>
            <a:r>
              <a:rPr lang="en-GB" dirty="0" err="1"/>
              <a:t>Kamwangamalu</a:t>
            </a:r>
            <a:r>
              <a:rPr lang="en-GB" dirty="0"/>
              <a:t>, </a:t>
            </a:r>
            <a:r>
              <a:rPr lang="en-GB" dirty="0" err="1"/>
              <a:t>Nkonko</a:t>
            </a:r>
            <a:r>
              <a:rPr lang="en-GB" dirty="0"/>
              <a:t> M. 2004.  The Language Planning Situation in South Africa. Language Planning and Policy in Africa, Vol. 1. Ed. Richard B. </a:t>
            </a:r>
            <a:r>
              <a:rPr lang="en-GB" dirty="0" err="1"/>
              <a:t>Baldauf</a:t>
            </a:r>
            <a:r>
              <a:rPr lang="en-GB" dirty="0"/>
              <a:t> Jr and Robert B. Kaplan. Great Britain: Cromwell Press Ltd., 197-281.</a:t>
            </a:r>
            <a:endParaRPr lang="de-DE" dirty="0"/>
          </a:p>
          <a:p>
            <a:r>
              <a:rPr lang="en-GB" dirty="0" err="1"/>
              <a:t>Kamwangamalu</a:t>
            </a:r>
            <a:r>
              <a:rPr lang="en-GB" dirty="0"/>
              <a:t>, </a:t>
            </a:r>
            <a:r>
              <a:rPr lang="en-GB" dirty="0" err="1"/>
              <a:t>Nkonko</a:t>
            </a:r>
            <a:r>
              <a:rPr lang="en-GB" dirty="0"/>
              <a:t>. 2009. Reflections on the language policy balance sheet in Africa. Language Matters, 40:2, 133-144, DOI: 10.1080/10228190903188567.</a:t>
            </a:r>
            <a:endParaRPr lang="de-DE" dirty="0"/>
          </a:p>
          <a:p>
            <a:r>
              <a:rPr lang="en-GB" dirty="0" err="1"/>
              <a:t>Kamwangamalu</a:t>
            </a:r>
            <a:r>
              <a:rPr lang="en-GB" dirty="0"/>
              <a:t>, </a:t>
            </a:r>
            <a:r>
              <a:rPr lang="en-GB" dirty="0" err="1"/>
              <a:t>Nkonko</a:t>
            </a:r>
            <a:r>
              <a:rPr lang="en-GB" dirty="0"/>
              <a:t> M. 2010. </a:t>
            </a:r>
            <a:r>
              <a:rPr lang="en-GB" dirty="0" err="1"/>
              <a:t>Vernacularization</a:t>
            </a:r>
            <a:r>
              <a:rPr lang="en-GB" dirty="0"/>
              <a:t>, globalization, and language economics in non-English-speaking countries in Africa. Language Problems and Language Planning 34(1), 1-23.</a:t>
            </a:r>
            <a:endParaRPr lang="de-DE" dirty="0"/>
          </a:p>
          <a:p>
            <a:r>
              <a:rPr lang="en-GB" dirty="0" err="1"/>
              <a:t>Kamwangamalu</a:t>
            </a:r>
            <a:r>
              <a:rPr lang="en-GB" dirty="0"/>
              <a:t>, </a:t>
            </a:r>
            <a:r>
              <a:rPr lang="en-GB" dirty="0" err="1"/>
              <a:t>Nkonko</a:t>
            </a:r>
            <a:r>
              <a:rPr lang="en-GB" dirty="0"/>
              <a:t> M. “The Language Planning Situation in South Africa.” Language Planning and Policy in Africa, Vol. 1. Ed. Richard B. </a:t>
            </a:r>
            <a:r>
              <a:rPr lang="en-GB" dirty="0" err="1"/>
              <a:t>Baldauf</a:t>
            </a:r>
            <a:r>
              <a:rPr lang="en-GB" dirty="0"/>
              <a:t> Jr and Robert B. Kaplan. Great Britain: Cromwell Press Ltd., 2004. 197-281.</a:t>
            </a:r>
            <a:endParaRPr lang="de-DE" dirty="0"/>
          </a:p>
          <a:p>
            <a:r>
              <a:rPr lang="en-GB" dirty="0" err="1"/>
              <a:t>Kanneh</a:t>
            </a:r>
            <a:r>
              <a:rPr lang="en-GB" dirty="0"/>
              <a:t>, </a:t>
            </a:r>
            <a:r>
              <a:rPr lang="en-GB" dirty="0" err="1"/>
              <a:t>Kandiatu</a:t>
            </a:r>
            <a:r>
              <a:rPr lang="en-GB" dirty="0"/>
              <a:t>. 1998. African identities: Race, nation and culture in ethnography, Pan-Africanism and Black literatures. London: Routledge.</a:t>
            </a:r>
            <a:endParaRPr lang="de-DE" dirty="0"/>
          </a:p>
          <a:p>
            <a:endParaRPr lang="de-DE" dirty="0"/>
          </a:p>
        </p:txBody>
      </p:sp>
    </p:spTree>
    <p:extLst>
      <p:ext uri="{BB962C8B-B14F-4D97-AF65-F5344CB8AC3E}">
        <p14:creationId xmlns:p14="http://schemas.microsoft.com/office/powerpoint/2010/main" val="8141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14399" y="220717"/>
            <a:ext cx="11077903" cy="6495393"/>
          </a:xfrm>
        </p:spPr>
        <p:txBody>
          <a:bodyPr>
            <a:normAutofit fontScale="70000" lnSpcReduction="20000"/>
          </a:bodyPr>
          <a:lstStyle/>
          <a:p>
            <a:r>
              <a:rPr lang="en-GB" dirty="0" err="1"/>
              <a:t>Kerswill</a:t>
            </a:r>
            <a:r>
              <a:rPr lang="en-GB" dirty="0"/>
              <a:t>, Paul &amp; Edward </a:t>
            </a:r>
            <a:r>
              <a:rPr lang="en-GB" dirty="0" err="1"/>
              <a:t>Salifu</a:t>
            </a:r>
            <a:r>
              <a:rPr lang="en-GB" dirty="0"/>
              <a:t> </a:t>
            </a:r>
            <a:r>
              <a:rPr lang="en-GB" dirty="0" err="1"/>
              <a:t>Mahama</a:t>
            </a:r>
            <a:r>
              <a:rPr lang="en-GB" dirty="0"/>
              <a:t>. 2019. Ethnicity, conflict and language choice: the case of northern Ghana. In Matthew Evans, Lesley Jeffries &amp; Jim O’Driscoll (eds.) </a:t>
            </a:r>
            <a:r>
              <a:rPr lang="en-GB" i="1" dirty="0"/>
              <a:t>Routledge Handbook of Language in Conflict</a:t>
            </a:r>
            <a:r>
              <a:rPr lang="en-GB" dirty="0"/>
              <a:t>. London: Routledge, pp. 339–360. </a:t>
            </a:r>
            <a:endParaRPr lang="de-DE" dirty="0"/>
          </a:p>
          <a:p>
            <a:r>
              <a:rPr lang="en-GB" dirty="0"/>
              <a:t>Khan, </a:t>
            </a:r>
            <a:r>
              <a:rPr lang="en-GB" dirty="0" err="1"/>
              <a:t>Mariama</a:t>
            </a:r>
            <a:r>
              <a:rPr lang="en-GB" dirty="0"/>
              <a:t>. 2014. Indigenous languages and Africa's development dilemma. Development in Practice 24 (5-6), 764-776.</a:t>
            </a:r>
            <a:endParaRPr lang="de-DE" dirty="0"/>
          </a:p>
          <a:p>
            <a:r>
              <a:rPr lang="en-GB" dirty="0" err="1"/>
              <a:t>Kodjo</a:t>
            </a:r>
            <a:r>
              <a:rPr lang="en-GB" dirty="0"/>
              <a:t>, E. and D. </a:t>
            </a:r>
            <a:r>
              <a:rPr lang="en-GB" dirty="0" err="1"/>
              <a:t>Chanaiwa</a:t>
            </a:r>
            <a:r>
              <a:rPr lang="en-GB" dirty="0"/>
              <a:t>. 1993. ‘Pan-Africanism and Liberation’, in A. Mazrui and C. </a:t>
            </a:r>
            <a:r>
              <a:rPr lang="en-GB" dirty="0" err="1"/>
              <a:t>Wondji</a:t>
            </a:r>
            <a:r>
              <a:rPr lang="en-GB" dirty="0"/>
              <a:t> (</a:t>
            </a:r>
            <a:r>
              <a:rPr lang="en-GB" dirty="0" err="1"/>
              <a:t>eds</a:t>
            </a:r>
            <a:r>
              <a:rPr lang="en-GB" dirty="0"/>
              <a:t>), UNESCO General History of Africa, vol. 8. Berkeley: University of California Press, 744–766.</a:t>
            </a:r>
            <a:endParaRPr lang="de-DE" dirty="0"/>
          </a:p>
          <a:p>
            <a:r>
              <a:rPr lang="en-GB" dirty="0" err="1"/>
              <a:t>Kourouma</a:t>
            </a:r>
            <a:r>
              <a:rPr lang="en-GB" dirty="0"/>
              <a:t>, A. (1991). Comments. In F. </a:t>
            </a:r>
            <a:r>
              <a:rPr lang="en-GB" dirty="0" err="1"/>
              <a:t>Osofisan</a:t>
            </a:r>
            <a:r>
              <a:rPr lang="en-GB" dirty="0"/>
              <a:t>, et al. (Eds.) Proceedings of the International Symposium on African Literatures, 2-7 May 1988, Lagos, Nigeria = </a:t>
            </a:r>
            <a:r>
              <a:rPr lang="en-GB" dirty="0" err="1"/>
              <a:t>Compte</a:t>
            </a:r>
            <a:r>
              <a:rPr lang="en-GB" dirty="0"/>
              <a:t> </a:t>
            </a:r>
            <a:r>
              <a:rPr lang="en-GB" dirty="0" err="1"/>
              <a:t>rendu</a:t>
            </a:r>
            <a:r>
              <a:rPr lang="en-GB" dirty="0"/>
              <a:t> du </a:t>
            </a:r>
            <a:r>
              <a:rPr lang="en-GB" dirty="0" err="1"/>
              <a:t>Colloque</a:t>
            </a:r>
            <a:r>
              <a:rPr lang="en-GB" dirty="0"/>
              <a:t> sur les </a:t>
            </a:r>
            <a:r>
              <a:rPr lang="en-GB" dirty="0" err="1"/>
              <a:t>litteratures</a:t>
            </a:r>
            <a:r>
              <a:rPr lang="en-GB" dirty="0"/>
              <a:t> </a:t>
            </a:r>
            <a:r>
              <a:rPr lang="en-GB" dirty="0" err="1"/>
              <a:t>africaines</a:t>
            </a:r>
            <a:r>
              <a:rPr lang="en-GB" dirty="0"/>
              <a:t> (pp. - ). Lagos: Centre for Black and African Arts and Civilization. </a:t>
            </a:r>
            <a:endParaRPr lang="de-DE" dirty="0"/>
          </a:p>
          <a:p>
            <a:r>
              <a:rPr lang="en-GB" dirty="0" err="1"/>
              <a:t>Kropp-Dakubu</a:t>
            </a:r>
            <a:r>
              <a:rPr lang="en-GB" dirty="0"/>
              <a:t>, M.E. (ed.) 1988.The Languages of Ghana. KPI Ltd. London.</a:t>
            </a:r>
            <a:endParaRPr lang="de-DE" dirty="0"/>
          </a:p>
          <a:p>
            <a:r>
              <a:rPr lang="en-GB" dirty="0" err="1"/>
              <a:t>Ladefoged</a:t>
            </a:r>
            <a:r>
              <a:rPr lang="en-GB" dirty="0"/>
              <a:t>, Peter and Ian </a:t>
            </a:r>
            <a:r>
              <a:rPr lang="en-GB" dirty="0" err="1"/>
              <a:t>Maddieson</a:t>
            </a:r>
            <a:r>
              <a:rPr lang="en-GB" dirty="0"/>
              <a:t>. 1996. The Sounds of the World's Languages. Blackwell Publishers.</a:t>
            </a:r>
            <a:endParaRPr lang="de-DE" dirty="0"/>
          </a:p>
          <a:p>
            <a:r>
              <a:rPr lang="en-GB" dirty="0" err="1"/>
              <a:t>Laitin</a:t>
            </a:r>
            <a:r>
              <a:rPr lang="en-GB" dirty="0"/>
              <a:t>, D. 1994. The Tower of Babel as a Coordination Game: Political Linguistics in Ghana. American Political Science Review 88(3): 622-634.</a:t>
            </a:r>
            <a:endParaRPr lang="de-DE" dirty="0"/>
          </a:p>
          <a:p>
            <a:r>
              <a:rPr lang="en-GB" dirty="0" err="1"/>
              <a:t>Lauwo</a:t>
            </a:r>
            <a:r>
              <a:rPr lang="en-GB" dirty="0"/>
              <a:t>, Monica Shank. 2021. Literacies and </a:t>
            </a:r>
            <a:r>
              <a:rPr lang="en-GB" dirty="0" err="1"/>
              <a:t>translanguaging</a:t>
            </a:r>
            <a:r>
              <a:rPr lang="en-GB" dirty="0"/>
              <a:t> in Africa: A critical review of sociocultural perspectives, Southern African Linguistics and Applied Language Studies, 39(2), 210-224, DOI: </a:t>
            </a:r>
            <a:r>
              <a:rPr lang="en-GB" dirty="0">
                <a:hlinkClick r:id="rId2"/>
              </a:rPr>
              <a:t>10.2989/16073614.2021.1934051</a:t>
            </a:r>
            <a:r>
              <a:rPr lang="en-GB" dirty="0"/>
              <a:t>.</a:t>
            </a:r>
            <a:endParaRPr lang="de-DE" dirty="0"/>
          </a:p>
          <a:p>
            <a:r>
              <a:rPr lang="en-GB" dirty="0" err="1"/>
              <a:t>Leben</a:t>
            </a:r>
            <a:r>
              <a:rPr lang="en-GB" dirty="0"/>
              <a:t>, W. R. 1973. </a:t>
            </a:r>
            <a:r>
              <a:rPr lang="en-GB" dirty="0" err="1"/>
              <a:t>Suprasegmental</a:t>
            </a:r>
            <a:r>
              <a:rPr lang="en-GB" dirty="0"/>
              <a:t> Phonology. </a:t>
            </a:r>
            <a:r>
              <a:rPr lang="de-DE" dirty="0"/>
              <a:t>M.I.T. </a:t>
            </a:r>
            <a:r>
              <a:rPr lang="de-DE" dirty="0" err="1"/>
              <a:t>dissertation</a:t>
            </a:r>
            <a:r>
              <a:rPr lang="de-DE" dirty="0"/>
              <a:t>. Garland Press, 1980.</a:t>
            </a:r>
          </a:p>
          <a:p>
            <a:r>
              <a:rPr lang="de-DE" dirty="0"/>
              <a:t>Legere, Karsten. </a:t>
            </a:r>
            <a:r>
              <a:rPr lang="en-GB" dirty="0"/>
              <a:t>2021. Linguistic identity in and out of Africa. In: </a:t>
            </a:r>
            <a:r>
              <a:rPr lang="en-GB" dirty="0" err="1"/>
              <a:t>Ilaria</a:t>
            </a:r>
            <a:r>
              <a:rPr lang="en-GB" dirty="0"/>
              <a:t> </a:t>
            </a:r>
            <a:r>
              <a:rPr lang="en-GB" dirty="0" err="1"/>
              <a:t>Micheli</a:t>
            </a:r>
            <a:r>
              <a:rPr lang="en-GB" dirty="0"/>
              <a:t>, Flavia Aiello, </a:t>
            </a:r>
            <a:r>
              <a:rPr lang="en-GB" dirty="0" err="1"/>
              <a:t>Maddalena</a:t>
            </a:r>
            <a:r>
              <a:rPr lang="en-GB" dirty="0"/>
              <a:t> </a:t>
            </a:r>
            <a:r>
              <a:rPr lang="en-GB" dirty="0" err="1"/>
              <a:t>Toscano</a:t>
            </a:r>
            <a:r>
              <a:rPr lang="en-GB" dirty="0"/>
              <a:t>, Amelia </a:t>
            </a:r>
            <a:r>
              <a:rPr lang="en-GB" dirty="0" err="1"/>
              <a:t>Pensabene</a:t>
            </a:r>
            <a:r>
              <a:rPr lang="en-GB" dirty="0"/>
              <a:t> (eds.) 2021. Language and Identity. Theories and experiences in lexicography and linguistic policies in a global world (</a:t>
            </a:r>
            <a:r>
              <a:rPr lang="en-GB" dirty="0" err="1"/>
              <a:t>ATrA</a:t>
            </a:r>
            <a:r>
              <a:rPr lang="en-GB" dirty="0"/>
              <a:t>, </a:t>
            </a:r>
            <a:r>
              <a:rPr lang="en-GB" dirty="0" err="1"/>
              <a:t>Aree</a:t>
            </a:r>
            <a:r>
              <a:rPr lang="en-GB" dirty="0"/>
              <a:t> di </a:t>
            </a:r>
            <a:r>
              <a:rPr lang="en-GB" dirty="0" err="1"/>
              <a:t>transizione</a:t>
            </a:r>
            <a:r>
              <a:rPr lang="en-GB" dirty="0"/>
              <a:t> </a:t>
            </a:r>
            <a:r>
              <a:rPr lang="en-GB" dirty="0" err="1"/>
              <a:t>linguistiche</a:t>
            </a:r>
            <a:r>
              <a:rPr lang="en-GB" dirty="0"/>
              <a:t> e </a:t>
            </a:r>
            <a:r>
              <a:rPr lang="en-GB" dirty="0" err="1"/>
              <a:t>culturali</a:t>
            </a:r>
            <a:r>
              <a:rPr lang="en-GB" dirty="0"/>
              <a:t> in Africa, vol.7), pp. 18-34 Trieste: EUT - </a:t>
            </a:r>
            <a:r>
              <a:rPr lang="en-GB" dirty="0" err="1"/>
              <a:t>Edizioni</a:t>
            </a:r>
            <a:r>
              <a:rPr lang="en-GB" dirty="0"/>
              <a:t> </a:t>
            </a:r>
            <a:r>
              <a:rPr lang="en-GB" dirty="0" err="1"/>
              <a:t>Università</a:t>
            </a:r>
            <a:r>
              <a:rPr lang="en-GB" dirty="0"/>
              <a:t> di Trieste, ISBN 978-88-5511-267-3 (print), ISBN 978-88-5511-268-0 (online). </a:t>
            </a:r>
            <a:endParaRPr lang="de-DE" dirty="0"/>
          </a:p>
          <a:p>
            <a:r>
              <a:rPr lang="en-GB" dirty="0"/>
              <a:t>Lewis, M. Paul, Gary F. Simons &amp; Charles D. </a:t>
            </a:r>
            <a:r>
              <a:rPr lang="en-GB" dirty="0" err="1"/>
              <a:t>Fennig</a:t>
            </a:r>
            <a:r>
              <a:rPr lang="en-GB" dirty="0"/>
              <a:t>. 2009. </a:t>
            </a:r>
            <a:r>
              <a:rPr lang="en-GB" dirty="0" err="1"/>
              <a:t>Ethnologue</a:t>
            </a:r>
            <a:r>
              <a:rPr lang="en-GB" dirty="0"/>
              <a:t>: Languages of the world. Vol. 16. SIL international Dallas, TX.</a:t>
            </a:r>
            <a:endParaRPr lang="de-DE" dirty="0"/>
          </a:p>
          <a:p>
            <a:r>
              <a:rPr lang="en-GB" dirty="0" err="1"/>
              <a:t>Marinotti</a:t>
            </a:r>
            <a:r>
              <a:rPr lang="en-GB" dirty="0"/>
              <a:t>, J. P. (2016) Final Report: Symposium on Language and the Sustainable Development Goals New York, 21-22 April 2016.</a:t>
            </a:r>
            <a:endParaRPr lang="de-DE" dirty="0"/>
          </a:p>
          <a:p>
            <a:r>
              <a:rPr lang="en-GB" dirty="0"/>
              <a:t>Mazrui, A.A. and Mazrui, A.M. 1998. The Power of Babel: Language and Governance in the African Experience. London: James </a:t>
            </a:r>
            <a:r>
              <a:rPr lang="en-GB" dirty="0" err="1"/>
              <a:t>Currey</a:t>
            </a:r>
            <a:r>
              <a:rPr lang="en-GB" dirty="0"/>
              <a:t> Ltd.</a:t>
            </a:r>
            <a:endParaRPr lang="de-DE" dirty="0"/>
          </a:p>
          <a:p>
            <a:r>
              <a:rPr lang="en-GB" dirty="0"/>
              <a:t>Mazrui, A. A. 2000. ‘Cultural Amnesia, Cultural Nostalgia and False Memory: Africa’s Identity Crisis Revisited’, African Philosophy 13 (2): 87–98.</a:t>
            </a:r>
            <a:endParaRPr lang="de-DE" dirty="0"/>
          </a:p>
          <a:p>
            <a:r>
              <a:rPr lang="en-GB" dirty="0" err="1"/>
              <a:t>Mchombo</a:t>
            </a:r>
            <a:r>
              <a:rPr lang="en-GB" dirty="0"/>
              <a:t>, Sam. 1997. Contributions of African languages to generative grammar. In Herbert, Robert K (ed.), African linguistics at the crossroads: papers from </a:t>
            </a:r>
            <a:r>
              <a:rPr lang="en-GB" dirty="0" err="1"/>
              <a:t>kwaluseni</a:t>
            </a:r>
            <a:r>
              <a:rPr lang="en-GB" dirty="0"/>
              <a:t>, 179-206. Koln: </a:t>
            </a:r>
            <a:r>
              <a:rPr lang="en-GB" dirty="0" err="1"/>
              <a:t>Rudiger</a:t>
            </a:r>
            <a:r>
              <a:rPr lang="en-GB" dirty="0"/>
              <a:t> </a:t>
            </a:r>
            <a:r>
              <a:rPr lang="en-GB" dirty="0" err="1"/>
              <a:t>Koppe</a:t>
            </a:r>
            <a:r>
              <a:rPr lang="en-GB" dirty="0"/>
              <a:t> </a:t>
            </a:r>
            <a:r>
              <a:rPr lang="en-GB" dirty="0" err="1"/>
              <a:t>Verlag</a:t>
            </a:r>
            <a:r>
              <a:rPr lang="en-GB" dirty="0"/>
              <a:t>. </a:t>
            </a:r>
            <a:endParaRPr lang="de-DE" dirty="0"/>
          </a:p>
        </p:txBody>
      </p:sp>
    </p:spTree>
    <p:extLst>
      <p:ext uri="{BB962C8B-B14F-4D97-AF65-F5344CB8AC3E}">
        <p14:creationId xmlns:p14="http://schemas.microsoft.com/office/powerpoint/2010/main" val="136543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40829" y="399393"/>
            <a:ext cx="11014840" cy="6458607"/>
          </a:xfrm>
        </p:spPr>
        <p:txBody>
          <a:bodyPr>
            <a:normAutofit fontScale="62500" lnSpcReduction="20000"/>
          </a:bodyPr>
          <a:lstStyle/>
          <a:p>
            <a:r>
              <a:rPr lang="en-GB" dirty="0" err="1"/>
              <a:t>Mchombo</a:t>
            </a:r>
            <a:r>
              <a:rPr lang="en-GB" dirty="0"/>
              <a:t>, Sam. 2017. Politics of Language Choice in African Education: The Case of Kenya and Malawi. International Relations and Diplomacy, </a:t>
            </a:r>
            <a:r>
              <a:rPr lang="en-GB" dirty="0" err="1"/>
              <a:t>vol</a:t>
            </a:r>
            <a:r>
              <a:rPr lang="en-GB" dirty="0"/>
              <a:t> 5, No 4, pages 181 – 204.</a:t>
            </a:r>
            <a:endParaRPr lang="de-DE" dirty="0"/>
          </a:p>
          <a:p>
            <a:r>
              <a:rPr lang="en-GB" dirty="0"/>
              <a:t>Miyamoto, J. (2013). Introduction to Categorization Theory. [Online] Available: </a:t>
            </a:r>
            <a:r>
              <a:rPr lang="en-GB" dirty="0">
                <a:hlinkClick r:id="rId2"/>
              </a:rPr>
              <a:t>https://faculty.washington.edu/jmiyamot/p355/lec08-1.p355.spr14.pdf</a:t>
            </a:r>
            <a:r>
              <a:rPr lang="en-GB" dirty="0"/>
              <a:t> (June 6, 2014).</a:t>
            </a:r>
            <a:endParaRPr lang="de-DE" dirty="0"/>
          </a:p>
          <a:p>
            <a:r>
              <a:rPr lang="en-GB" dirty="0" err="1"/>
              <a:t>Mudimbe</a:t>
            </a:r>
            <a:r>
              <a:rPr lang="en-GB" dirty="0"/>
              <a:t>, V.Y. 1988. The invention of Africa, Bloomington: Indiana University Press.  </a:t>
            </a:r>
            <a:endParaRPr lang="de-DE" dirty="0"/>
          </a:p>
          <a:p>
            <a:r>
              <a:rPr lang="en-GB" dirty="0" err="1"/>
              <a:t>Mungwini</a:t>
            </a:r>
            <a:r>
              <a:rPr lang="en-GB" dirty="0"/>
              <a:t>, </a:t>
            </a:r>
            <a:r>
              <a:rPr lang="en-GB" dirty="0" err="1"/>
              <a:t>Pascah</a:t>
            </a:r>
            <a:r>
              <a:rPr lang="en-GB" dirty="0"/>
              <a:t>. 2017. Pan-Africanism and Epistemologies of the South. </a:t>
            </a:r>
            <a:r>
              <a:rPr lang="en-GB" dirty="0" err="1"/>
              <a:t>Theoria</a:t>
            </a:r>
            <a:r>
              <a:rPr lang="en-GB" dirty="0"/>
              <a:t> 64 (153), 165-186.</a:t>
            </a:r>
            <a:endParaRPr lang="de-DE" dirty="0"/>
          </a:p>
          <a:p>
            <a:r>
              <a:rPr lang="en-GB" dirty="0" err="1"/>
              <a:t>Mutere</a:t>
            </a:r>
            <a:r>
              <a:rPr lang="en-GB" dirty="0"/>
              <a:t>, </a:t>
            </a:r>
            <a:r>
              <a:rPr lang="en-GB" dirty="0" err="1"/>
              <a:t>Malaika</a:t>
            </a:r>
            <a:r>
              <a:rPr lang="en-GB" dirty="0"/>
              <a:t>. 2012. Towards an Africa-</a:t>
            </a:r>
            <a:r>
              <a:rPr lang="en-GB" dirty="0" err="1"/>
              <a:t>centered</a:t>
            </a:r>
            <a:r>
              <a:rPr lang="en-GB" dirty="0"/>
              <a:t> and pan-African theory of communication: Ubuntu and the oral-aesthetic perspective. South African Journal for Communication Theory and Research 38(2), 147-163. </a:t>
            </a:r>
            <a:r>
              <a:rPr lang="en-GB" dirty="0">
                <a:hlinkClick r:id="rId3"/>
              </a:rPr>
              <a:t>https://doi-org.uaccess.univie.ac.at/10.1080/02500167.2012.717345</a:t>
            </a:r>
            <a:r>
              <a:rPr lang="en-GB" dirty="0"/>
              <a:t>.</a:t>
            </a:r>
            <a:endParaRPr lang="de-DE" dirty="0"/>
          </a:p>
          <a:p>
            <a:r>
              <a:rPr lang="en-GB" dirty="0" err="1"/>
              <a:t>Nantambu</a:t>
            </a:r>
            <a:r>
              <a:rPr lang="en-GB" dirty="0"/>
              <a:t>, K. 1998. ‘Pan-Africanism versus Pan-African Nationalism: An Afrocentric Analysis’, Journal of Black Studies 28, no. 5 (May): 561–574</a:t>
            </a:r>
            <a:r>
              <a:rPr lang="en-GB" b="1" dirty="0"/>
              <a:t>.</a:t>
            </a:r>
            <a:endParaRPr lang="de-DE" dirty="0"/>
          </a:p>
          <a:p>
            <a:r>
              <a:rPr lang="en-GB" dirty="0" err="1"/>
              <a:t>Ndhlovu</a:t>
            </a:r>
            <a:r>
              <a:rPr lang="en-GB" dirty="0"/>
              <a:t>, </a:t>
            </a:r>
            <a:r>
              <a:rPr lang="en-GB" dirty="0" err="1"/>
              <a:t>Finex</a:t>
            </a:r>
            <a:r>
              <a:rPr lang="en-GB" dirty="0"/>
              <a:t>. 2008. Language and African Development: Theoretical Reflections on the Place of Languages in African Studies. Nordic journal of African studies 17 (2), 137-151.</a:t>
            </a:r>
            <a:endParaRPr lang="de-DE" dirty="0"/>
          </a:p>
          <a:p>
            <a:r>
              <a:rPr lang="en-GB" dirty="0" err="1"/>
              <a:t>Ndhlovu</a:t>
            </a:r>
            <a:r>
              <a:rPr lang="en-GB" dirty="0"/>
              <a:t>, F. 2009. The Limitations of Language and Nationality as Prime markers of African Diaspora Identities in the State of Victoria. African Identities 7(1): 17–32.</a:t>
            </a:r>
            <a:endParaRPr lang="de-DE" dirty="0"/>
          </a:p>
          <a:p>
            <a:r>
              <a:rPr lang="en-GB" dirty="0" err="1"/>
              <a:t>Ndlovu-Gatsheni</a:t>
            </a:r>
            <a:r>
              <a:rPr lang="en-GB" dirty="0"/>
              <a:t>, </a:t>
            </a:r>
            <a:r>
              <a:rPr lang="en-GB" dirty="0" err="1"/>
              <a:t>Sabelo</a:t>
            </a:r>
            <a:r>
              <a:rPr lang="en-GB" dirty="0"/>
              <a:t> J. 2015. </a:t>
            </a:r>
            <a:r>
              <a:rPr lang="en-GB" dirty="0" err="1"/>
              <a:t>Decoloniality</a:t>
            </a:r>
            <a:r>
              <a:rPr lang="en-GB" dirty="0"/>
              <a:t> as the Future of Africa. History Compass 13(10), 485-496.</a:t>
            </a:r>
            <a:endParaRPr lang="de-DE" dirty="0"/>
          </a:p>
          <a:p>
            <a:r>
              <a:rPr lang="en-GB" dirty="0"/>
              <a:t>Nkrumah, K. 1964. </a:t>
            </a:r>
            <a:r>
              <a:rPr lang="en-GB" dirty="0" err="1"/>
              <a:t>Consciencism</a:t>
            </a:r>
            <a:r>
              <a:rPr lang="en-GB" dirty="0"/>
              <a:t>: Philosophy and Ideology for Decolonization and Development with Particular Reference to the African Revolution. New York: Modern Reader Paperbacks.</a:t>
            </a:r>
            <a:endParaRPr lang="de-DE" dirty="0"/>
          </a:p>
          <a:p>
            <a:r>
              <a:rPr lang="en-GB" dirty="0" err="1"/>
              <a:t>Nyamnjoh</a:t>
            </a:r>
            <a:r>
              <a:rPr lang="en-GB" dirty="0"/>
              <a:t>, F. B. and K. </a:t>
            </a:r>
            <a:r>
              <a:rPr lang="en-GB" dirty="0" err="1"/>
              <a:t>Shoro</a:t>
            </a:r>
            <a:r>
              <a:rPr lang="en-GB" dirty="0"/>
              <a:t>. 2010. ‘Language, Mobility, African Writers and Pan-Africanism’, African Communication Research 4(1): 35–62.</a:t>
            </a:r>
            <a:endParaRPr lang="de-DE" dirty="0"/>
          </a:p>
          <a:p>
            <a:r>
              <a:rPr lang="en-GB" dirty="0" err="1"/>
              <a:t>Nyawalo</a:t>
            </a:r>
            <a:r>
              <a:rPr lang="en-GB" dirty="0"/>
              <a:t>, </a:t>
            </a:r>
            <a:r>
              <a:rPr lang="en-GB" dirty="0" err="1"/>
              <a:t>Mich</a:t>
            </a:r>
            <a:r>
              <a:rPr lang="en-GB" dirty="0"/>
              <a:t>, 2017. Afro-futurism and the </a:t>
            </a:r>
            <a:r>
              <a:rPr lang="en-GB" dirty="0" err="1"/>
              <a:t>aesthetica</a:t>
            </a:r>
            <a:r>
              <a:rPr lang="en-GB" dirty="0"/>
              <a:t> of hope in </a:t>
            </a:r>
            <a:r>
              <a:rPr lang="en-GB" dirty="0" err="1"/>
              <a:t>Bekolo’s</a:t>
            </a:r>
            <a:r>
              <a:rPr lang="en-GB" dirty="0"/>
              <a:t> Les.</a:t>
            </a:r>
            <a:endParaRPr lang="de-DE" dirty="0"/>
          </a:p>
          <a:p>
            <a:r>
              <a:rPr lang="de-DE" dirty="0" err="1"/>
              <a:t>Onwudiwe</a:t>
            </a:r>
            <a:r>
              <a:rPr lang="de-DE" dirty="0"/>
              <a:t>, </a:t>
            </a:r>
            <a:r>
              <a:rPr lang="de-DE" dirty="0" err="1"/>
              <a:t>Ebere</a:t>
            </a:r>
            <a:r>
              <a:rPr lang="en-GB" dirty="0">
                <a:hlinkClick r:id="rId4"/>
              </a:rPr>
              <a:t> </a:t>
            </a:r>
            <a:r>
              <a:rPr lang="de-DE" dirty="0"/>
              <a:t> </a:t>
            </a:r>
            <a:r>
              <a:rPr lang="de-DE" dirty="0" err="1"/>
              <a:t>and</a:t>
            </a:r>
            <a:r>
              <a:rPr lang="de-DE" dirty="0"/>
              <a:t> </a:t>
            </a:r>
            <a:r>
              <a:rPr lang="de-DE" dirty="0" err="1"/>
              <a:t>Minabere</a:t>
            </a:r>
            <a:r>
              <a:rPr lang="de-DE" dirty="0"/>
              <a:t> </a:t>
            </a:r>
            <a:r>
              <a:rPr lang="de-DE" dirty="0" err="1"/>
              <a:t>Ibelema</a:t>
            </a:r>
            <a:r>
              <a:rPr lang="de-DE" dirty="0"/>
              <a:t> (</a:t>
            </a:r>
            <a:r>
              <a:rPr lang="de-DE" dirty="0" err="1"/>
              <a:t>eds</a:t>
            </a:r>
            <a:r>
              <a:rPr lang="de-DE" dirty="0"/>
              <a:t>.) 2002. </a:t>
            </a:r>
            <a:r>
              <a:rPr lang="en-GB" dirty="0"/>
              <a:t>Afro-Optimism: Perspectives on Africa's Advances. </a:t>
            </a:r>
            <a:r>
              <a:rPr lang="en-GB" dirty="0" err="1"/>
              <a:t>Praeger</a:t>
            </a:r>
            <a:r>
              <a:rPr lang="en-GB" dirty="0"/>
              <a:t>.</a:t>
            </a:r>
            <a:endParaRPr lang="de-DE" dirty="0"/>
          </a:p>
          <a:p>
            <a:r>
              <a:rPr lang="en-GB" dirty="0"/>
              <a:t>Organization of African Unity [OAU] 1986. Language plan of action for Africa. </a:t>
            </a:r>
            <a:r>
              <a:rPr lang="en-GB" dirty="0">
                <a:hlinkClick r:id="rId5"/>
              </a:rPr>
              <a:t>http://www.acalan.org/an/ouaplan.htm</a:t>
            </a:r>
            <a:r>
              <a:rPr lang="en-GB" dirty="0"/>
              <a:t> (accessed April 19, 2021). </a:t>
            </a:r>
            <a:endParaRPr lang="de-DE" dirty="0"/>
          </a:p>
          <a:p>
            <a:r>
              <a:rPr lang="en-GB" dirty="0" err="1"/>
              <a:t>Ouane</a:t>
            </a:r>
            <a:r>
              <a:rPr lang="en-GB" dirty="0"/>
              <a:t>, </a:t>
            </a:r>
            <a:r>
              <a:rPr lang="en-GB" dirty="0" err="1"/>
              <a:t>Adama</a:t>
            </a:r>
            <a:r>
              <a:rPr lang="en-GB" dirty="0"/>
              <a:t>. 2014. </a:t>
            </a:r>
            <a:r>
              <a:rPr lang="en-GB" dirty="0" err="1"/>
              <a:t>Vers</a:t>
            </a:r>
            <a:r>
              <a:rPr lang="en-GB" dirty="0"/>
              <a:t> un </a:t>
            </a:r>
            <a:r>
              <a:rPr lang="en-GB" dirty="0" err="1"/>
              <a:t>nouvel</a:t>
            </a:r>
            <a:r>
              <a:rPr lang="en-GB" dirty="0"/>
              <a:t> </a:t>
            </a:r>
            <a:r>
              <a:rPr lang="en-GB" dirty="0" err="1"/>
              <a:t>humanisme</a:t>
            </a:r>
            <a:r>
              <a:rPr lang="en-GB" dirty="0"/>
              <a:t> : la perspective </a:t>
            </a:r>
            <a:r>
              <a:rPr lang="en-GB" dirty="0" err="1"/>
              <a:t>africaine</a:t>
            </a:r>
            <a:r>
              <a:rPr lang="en-GB" dirty="0"/>
              <a:t>. </a:t>
            </a:r>
            <a:r>
              <a:rPr lang="en-GB" dirty="0" err="1"/>
              <a:t>Int</a:t>
            </a:r>
            <a:r>
              <a:rPr lang="en-GB" dirty="0"/>
              <a:t> Rev </a:t>
            </a:r>
            <a:r>
              <a:rPr lang="en-GB" dirty="0" err="1"/>
              <a:t>Educ</a:t>
            </a:r>
            <a:r>
              <a:rPr lang="en-GB" dirty="0"/>
              <a:t> 60, 379–389. </a:t>
            </a:r>
            <a:r>
              <a:rPr lang="en-GB" dirty="0">
                <a:hlinkClick r:id="rId6"/>
              </a:rPr>
              <a:t>https://doi-org.uaccess.univie.ac.at/10.1007/s11159-013-9396-7</a:t>
            </a:r>
            <a:r>
              <a:rPr lang="en-GB" dirty="0"/>
              <a:t>.</a:t>
            </a:r>
            <a:endParaRPr lang="de-DE" dirty="0"/>
          </a:p>
          <a:p>
            <a:r>
              <a:rPr lang="en-GB" dirty="0" err="1"/>
              <a:t>Patomaki</a:t>
            </a:r>
            <a:r>
              <a:rPr lang="en-GB" dirty="0"/>
              <a:t>, </a:t>
            </a:r>
            <a:r>
              <a:rPr lang="en-GB" dirty="0" err="1"/>
              <a:t>Heikki</a:t>
            </a:r>
            <a:r>
              <a:rPr lang="en-GB" dirty="0"/>
              <a:t>. 2016. Global Futures. Wiley Online Library. Available from: </a:t>
            </a:r>
            <a:r>
              <a:rPr lang="en-GB" dirty="0">
                <a:hlinkClick r:id="rId7"/>
              </a:rPr>
              <a:t>https://www.researchgate.net/publication/314465054_Global_futures</a:t>
            </a:r>
            <a:r>
              <a:rPr lang="en-GB" dirty="0"/>
              <a:t>  [accessed Oct 27 2021</a:t>
            </a:r>
            <a:r>
              <a:rPr lang="en-GB" dirty="0" smtClean="0"/>
              <a:t>].</a:t>
            </a:r>
            <a:endParaRPr lang="de-DE" dirty="0"/>
          </a:p>
        </p:txBody>
      </p:sp>
    </p:spTree>
    <p:extLst>
      <p:ext uri="{BB962C8B-B14F-4D97-AF65-F5344CB8AC3E}">
        <p14:creationId xmlns:p14="http://schemas.microsoft.com/office/powerpoint/2010/main" val="1914353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09297" y="273268"/>
            <a:ext cx="11151475" cy="6379779"/>
          </a:xfrm>
        </p:spPr>
        <p:txBody>
          <a:bodyPr>
            <a:normAutofit fontScale="70000" lnSpcReduction="20000"/>
          </a:bodyPr>
          <a:lstStyle/>
          <a:p>
            <a:r>
              <a:rPr lang="en-GB" dirty="0" err="1"/>
              <a:t>Patomaki</a:t>
            </a:r>
            <a:r>
              <a:rPr lang="en-GB" dirty="0"/>
              <a:t>, </a:t>
            </a:r>
            <a:r>
              <a:rPr lang="en-GB" dirty="0" err="1"/>
              <a:t>Heikki</a:t>
            </a:r>
            <a:r>
              <a:rPr lang="en-GB" dirty="0"/>
              <a:t>. 2019. Repurposing the university in the 21st century: toward a progressive global vision. Globalizations 16 (5), 751-762. </a:t>
            </a:r>
            <a:r>
              <a:rPr lang="en-GB" dirty="0">
                <a:hlinkClick r:id="rId2"/>
              </a:rPr>
              <a:t>https://doi-org.uaccess.univie.ac.at/10.1080/14747731.2019.1578533</a:t>
            </a:r>
            <a:r>
              <a:rPr lang="en-GB" dirty="0"/>
              <a:t>.</a:t>
            </a:r>
            <a:endParaRPr lang="de-DE" dirty="0"/>
          </a:p>
          <a:p>
            <a:r>
              <a:rPr lang="en-GB" dirty="0" err="1"/>
              <a:t>Pattanayak</a:t>
            </a:r>
            <a:r>
              <a:rPr lang="en-GB" dirty="0"/>
              <a:t>, Debi. 1990. Multilingualism in India. Multilingual Matters, 136 pages.</a:t>
            </a:r>
            <a:endParaRPr lang="de-DE" dirty="0"/>
          </a:p>
          <a:p>
            <a:r>
              <a:rPr lang="en-GB" dirty="0" err="1"/>
              <a:t>Phaahla</a:t>
            </a:r>
            <a:r>
              <a:rPr lang="en-GB" dirty="0"/>
              <a:t>, P. 2010. Multilingualism in a global village: What is the future of a local language (e.g. Northern Sotho) in an increasingly globalized world? South African Journal of African Languages, 30:1, 52-65, DOI: 10.1080/02572117.2010.10587335</a:t>
            </a:r>
            <a:r>
              <a:rPr lang="en-GB" b="1" dirty="0"/>
              <a:t>.</a:t>
            </a:r>
            <a:endParaRPr lang="de-DE" dirty="0"/>
          </a:p>
          <a:p>
            <a:r>
              <a:rPr lang="en-GB" dirty="0" err="1"/>
              <a:t>Pondi</a:t>
            </a:r>
            <a:r>
              <a:rPr lang="en-GB" dirty="0"/>
              <a:t>, J. 1987. The OAU: From Political to Economic Pan-Africanism. SAIS Review 7(1), 199-212. </a:t>
            </a:r>
            <a:r>
              <a:rPr lang="en-GB" dirty="0">
                <a:hlinkClick r:id="rId3"/>
              </a:rPr>
              <a:t>doi:10.1353/sais.1987.0057</a:t>
            </a:r>
            <a:r>
              <a:rPr lang="en-GB" dirty="0"/>
              <a:t>.</a:t>
            </a:r>
            <a:endParaRPr lang="de-DE" dirty="0"/>
          </a:p>
          <a:p>
            <a:r>
              <a:rPr lang="en-GB" dirty="0" err="1"/>
              <a:t>Prah</a:t>
            </a:r>
            <a:r>
              <a:rPr lang="en-GB" dirty="0"/>
              <a:t>, K. 1993. Mother-Tongue for Scientific and Technological Development in Africa. German Foundation for International Development.</a:t>
            </a:r>
            <a:endParaRPr lang="de-DE" dirty="0"/>
          </a:p>
          <a:p>
            <a:r>
              <a:rPr lang="en-GB" dirty="0" err="1"/>
              <a:t>Prah</a:t>
            </a:r>
            <a:r>
              <a:rPr lang="en-GB" dirty="0"/>
              <a:t>, K.K. 1995. African languages for the mass education of Africans. Bonn: Education, Science and Documentation </a:t>
            </a:r>
            <a:r>
              <a:rPr lang="en-GB" dirty="0" err="1"/>
              <a:t>Center</a:t>
            </a:r>
            <a:r>
              <a:rPr lang="en-GB" dirty="0"/>
              <a:t>. </a:t>
            </a:r>
            <a:endParaRPr lang="de-DE" dirty="0"/>
          </a:p>
          <a:p>
            <a:r>
              <a:rPr lang="en-GB" dirty="0" err="1"/>
              <a:t>Prah</a:t>
            </a:r>
            <a:r>
              <a:rPr lang="en-GB" dirty="0"/>
              <a:t>, K.K. and H. </a:t>
            </a:r>
            <a:r>
              <a:rPr lang="en-GB" dirty="0" err="1"/>
              <a:t>Ochwada</a:t>
            </a:r>
            <a:r>
              <a:rPr lang="en-GB" dirty="0"/>
              <a:t> (ed.). 2005. ‘Historians, Nationalism and Pan-Africanism: Myths and Realities’, in T. </a:t>
            </a:r>
            <a:r>
              <a:rPr lang="en-GB" dirty="0" err="1"/>
              <a:t>Mkandawire</a:t>
            </a:r>
            <a:r>
              <a:rPr lang="en-GB" dirty="0"/>
              <a:t> (ed.), African Intellectuals: Rethinking Politics, Language, Gender and Development. Senegal: CODESRIA, 201.</a:t>
            </a:r>
            <a:endParaRPr lang="de-DE" dirty="0"/>
          </a:p>
          <a:p>
            <a:r>
              <a:rPr lang="en-GB" dirty="0" err="1"/>
              <a:t>Prah</a:t>
            </a:r>
            <a:r>
              <a:rPr lang="en-GB" dirty="0"/>
              <a:t>, K.K., 2011. ‘The language of development and the development of language in contemporary Africa: The challenge of African development in the context of current linguistic realities and dominant knowledge in applied linguistics’. Paper presented at the Annual Conference of the American Association for Applied Linguistics (AAAL), Chicago, Illinois.</a:t>
            </a:r>
            <a:endParaRPr lang="de-DE" dirty="0"/>
          </a:p>
          <a:p>
            <a:r>
              <a:rPr lang="en-GB" dirty="0" err="1"/>
              <a:t>Prashad</a:t>
            </a:r>
            <a:r>
              <a:rPr lang="en-GB" dirty="0"/>
              <a:t>, Vijay. 2020. </a:t>
            </a:r>
            <a:r>
              <a:rPr lang="en-GB" i="1" dirty="0"/>
              <a:t>Washington Bullets</a:t>
            </a:r>
            <a:r>
              <a:rPr lang="en-GB" dirty="0"/>
              <a:t>. </a:t>
            </a:r>
            <a:r>
              <a:rPr lang="en-GB" dirty="0" err="1">
                <a:hlinkClick r:id="rId4"/>
              </a:rPr>
              <a:t>LeftWord</a:t>
            </a:r>
            <a:r>
              <a:rPr lang="en-GB" dirty="0">
                <a:hlinkClick r:id="rId4"/>
              </a:rPr>
              <a:t> Books</a:t>
            </a:r>
            <a:r>
              <a:rPr lang="en-GB" dirty="0"/>
              <a:t>.</a:t>
            </a:r>
            <a:endParaRPr lang="de-DE" dirty="0"/>
          </a:p>
          <a:p>
            <a:r>
              <a:rPr lang="en-GB" dirty="0"/>
              <a:t>Ramose, M. B. 1991. ‘Self-determination in Decolonisation’, in W. Twining (ed.), Issues of Self-determination. Aberdeen: Aberdeen University Press, 25–32.</a:t>
            </a:r>
            <a:endParaRPr lang="de-DE" dirty="0"/>
          </a:p>
          <a:p>
            <a:r>
              <a:rPr lang="en-GB" dirty="0"/>
              <a:t>Ramose, M. B. 1999. African Philosophy through Ubuntu. Harare: </a:t>
            </a:r>
            <a:r>
              <a:rPr lang="en-GB" dirty="0" err="1"/>
              <a:t>Mond</a:t>
            </a:r>
            <a:r>
              <a:rPr lang="en-GB" dirty="0"/>
              <a:t> Books.</a:t>
            </a:r>
            <a:endParaRPr lang="de-DE" dirty="0"/>
          </a:p>
          <a:p>
            <a:r>
              <a:rPr lang="en-GB" dirty="0"/>
              <a:t>Ramose, M. B. 2015. ‘On the Contested Meaning of Philosophy’, South African Journal of Philosophy 34 (4): 551–558.</a:t>
            </a:r>
            <a:endParaRPr lang="de-DE" dirty="0"/>
          </a:p>
          <a:p>
            <a:r>
              <a:rPr lang="en-GB" dirty="0" err="1"/>
              <a:t>Rickford</a:t>
            </a:r>
            <a:r>
              <a:rPr lang="en-GB" dirty="0"/>
              <a:t>, J. 1995. Language, education and cultural diversity. In: Migration in Europe: Challenges and Opportunities (The Stanford Berlin Symposium on Transition in Europe), H. </a:t>
            </a:r>
            <a:r>
              <a:rPr lang="en-GB" dirty="0" err="1"/>
              <a:t>Donenbachen</a:t>
            </a:r>
            <a:r>
              <a:rPr lang="en-GB" dirty="0"/>
              <a:t>, K. Kramer and S. Baughman (eds.), pp. 70 -84. Berlin: Stanford Program in Berlin.</a:t>
            </a:r>
            <a:endParaRPr lang="de-DE" dirty="0"/>
          </a:p>
          <a:p>
            <a:r>
              <a:rPr lang="en-GB" dirty="0" err="1"/>
              <a:t>Rosch</a:t>
            </a:r>
            <a:r>
              <a:rPr lang="en-GB" dirty="0"/>
              <a:t>, E. (1977). Classification of Real-World Objects: Origins and Representations in Cognition. In P.N. Johnson-Laird, &amp; P.C. </a:t>
            </a:r>
            <a:r>
              <a:rPr lang="en-GB" dirty="0" err="1"/>
              <a:t>Wason</a:t>
            </a:r>
            <a:r>
              <a:rPr lang="en-GB" dirty="0"/>
              <a:t> (Eds.), Thinking: Readings in Cognitive Science (pp. 212–222). Cambridge: University Press.</a:t>
            </a:r>
            <a:endParaRPr lang="de-DE" dirty="0"/>
          </a:p>
          <a:p>
            <a:r>
              <a:rPr lang="en-GB" dirty="0"/>
              <a:t>Roxburgh, T., Ellis, K., Johnson, J.A., </a:t>
            </a:r>
            <a:r>
              <a:rPr lang="en-GB" dirty="0" err="1"/>
              <a:t>Baldos</a:t>
            </a:r>
            <a:r>
              <a:rPr lang="en-GB" dirty="0"/>
              <a:t>, U.L., </a:t>
            </a:r>
            <a:r>
              <a:rPr lang="en-GB" dirty="0" err="1"/>
              <a:t>Hertel</a:t>
            </a:r>
            <a:r>
              <a:rPr lang="en-GB" dirty="0"/>
              <a:t>, T., </a:t>
            </a:r>
            <a:r>
              <a:rPr lang="en-GB" dirty="0" err="1"/>
              <a:t>Nootenboom</a:t>
            </a:r>
            <a:r>
              <a:rPr lang="en-GB" dirty="0"/>
              <a:t>, C., and </a:t>
            </a:r>
            <a:r>
              <a:rPr lang="en-GB" dirty="0" err="1"/>
              <a:t>Polasky</a:t>
            </a:r>
            <a:r>
              <a:rPr lang="en-GB" dirty="0"/>
              <a:t>, S. 2020. Global Futures: Assessing the global economic impacts of environmental change to support policy-making. Summary report, January 2020. https://www.wwf.org.uk/globalfutures.</a:t>
            </a:r>
            <a:endParaRPr lang="de-DE" dirty="0"/>
          </a:p>
          <a:p>
            <a:endParaRPr lang="de-DE" dirty="0"/>
          </a:p>
        </p:txBody>
      </p:sp>
    </p:spTree>
    <p:extLst>
      <p:ext uri="{BB962C8B-B14F-4D97-AF65-F5344CB8AC3E}">
        <p14:creationId xmlns:p14="http://schemas.microsoft.com/office/powerpoint/2010/main" val="2246239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046375" y="428841"/>
            <a:ext cx="9601200" cy="982744"/>
          </a:xfrm>
        </p:spPr>
        <p:txBody>
          <a:bodyPr/>
          <a:lstStyle/>
          <a:p>
            <a:r>
              <a:rPr lang="de-DE" b="1" dirty="0" smtClean="0"/>
              <a:t>Pan-</a:t>
            </a:r>
            <a:r>
              <a:rPr lang="de-DE" b="1" dirty="0" err="1" smtClean="0"/>
              <a:t>Africanism</a:t>
            </a:r>
            <a:r>
              <a:rPr lang="de-DE" b="1" dirty="0" smtClean="0"/>
              <a:t> (I)</a:t>
            </a:r>
            <a:endParaRPr lang="de-DE" b="1" dirty="0"/>
          </a:p>
        </p:txBody>
      </p:sp>
      <p:sp>
        <p:nvSpPr>
          <p:cNvPr id="4" name="Inhaltsplatzhalter 3"/>
          <p:cNvSpPr>
            <a:spLocks noGrp="1"/>
          </p:cNvSpPr>
          <p:nvPr>
            <p:ph idx="1"/>
          </p:nvPr>
        </p:nvSpPr>
        <p:spPr>
          <a:xfrm>
            <a:off x="933255" y="1244338"/>
            <a:ext cx="11101090" cy="5613662"/>
          </a:xfrm>
        </p:spPr>
        <p:txBody>
          <a:bodyPr>
            <a:normAutofit/>
          </a:bodyPr>
          <a:lstStyle/>
          <a:p>
            <a:r>
              <a:rPr lang="en-US" sz="2400" dirty="0"/>
              <a:t>Pan-Africanism is a dominant ideological notion in Africa and its diaspora. As a notion, it means that Africa, Africans, and all people of African descent can only stand to gain a better future if the continent and its people unite and pool their resources together socio-politically, socio-economically, and socio-culturally</a:t>
            </a:r>
            <a:r>
              <a:rPr lang="en-US" sz="2400" dirty="0" smtClean="0"/>
              <a:t>.</a:t>
            </a:r>
          </a:p>
          <a:p>
            <a:r>
              <a:rPr lang="en-US" sz="2400" i="0" dirty="0" smtClean="0"/>
              <a:t>Different levels:</a:t>
            </a:r>
          </a:p>
          <a:p>
            <a:pPr marL="715963" lvl="1" indent="-382588"/>
            <a:r>
              <a:rPr lang="en-US" sz="2400" b="1" i="0" dirty="0" smtClean="0"/>
              <a:t>Political pan-Africanism</a:t>
            </a:r>
            <a:r>
              <a:rPr lang="en-US" sz="2400" i="0" dirty="0" smtClean="0"/>
              <a:t>: African Union as flagship</a:t>
            </a:r>
            <a:br>
              <a:rPr lang="en-US" sz="2400" i="0" dirty="0" smtClean="0"/>
            </a:br>
            <a:r>
              <a:rPr lang="en-US" sz="2400" i="0" dirty="0" smtClean="0">
                <a:sym typeface="Wingdings" panose="05000000000000000000" pitchFamily="2" charset="2"/>
              </a:rPr>
              <a:t> </a:t>
            </a:r>
            <a:r>
              <a:rPr lang="en-US" sz="2400" i="0" dirty="0" smtClean="0"/>
              <a:t>demands </a:t>
            </a:r>
            <a:r>
              <a:rPr lang="en-US" sz="2400" i="0" dirty="0"/>
              <a:t>in many ways knocking down the mostly arbitrary borders imposed on Africa following the Berlin Conference of 1884 (e.g. </a:t>
            </a:r>
            <a:r>
              <a:rPr lang="en-US" sz="2400" i="0" dirty="0" err="1"/>
              <a:t>Mudimbe</a:t>
            </a:r>
            <a:r>
              <a:rPr lang="en-US" sz="2400" i="0" dirty="0"/>
              <a:t> 1988, Davidson 1994) and thus aiming to remodel a borderless </a:t>
            </a:r>
            <a:r>
              <a:rPr lang="en-US" sz="2400" i="0" dirty="0" smtClean="0"/>
              <a:t>Africa</a:t>
            </a:r>
          </a:p>
          <a:p>
            <a:pPr marL="715963" lvl="1" indent="-382588"/>
            <a:r>
              <a:rPr lang="en-US" sz="2400" b="1" i="0" dirty="0" smtClean="0"/>
              <a:t>Economic pan-Africanism</a:t>
            </a:r>
            <a:r>
              <a:rPr lang="en-US" sz="2400" i="0" dirty="0" smtClean="0"/>
              <a:t>: </a:t>
            </a:r>
            <a:r>
              <a:rPr lang="en-US" sz="2400" i="0" dirty="0"/>
              <a:t>African Continental Free Trade Area (</a:t>
            </a:r>
            <a:r>
              <a:rPr lang="en-US" sz="2400" i="0" dirty="0" err="1"/>
              <a:t>AfCFTA</a:t>
            </a:r>
            <a:r>
              <a:rPr lang="en-US" sz="2400" i="0" dirty="0" smtClean="0"/>
              <a:t>) as flagship; </a:t>
            </a:r>
            <a:r>
              <a:rPr lang="en-US" sz="2400" i="0" dirty="0" err="1"/>
              <a:t>AfCFTA</a:t>
            </a:r>
            <a:r>
              <a:rPr lang="en-US" sz="2400" i="0" dirty="0"/>
              <a:t> is a crystallization of the dreams of many Pan-Africanists such as Kwame Nkrumah of Ghana, </a:t>
            </a:r>
            <a:r>
              <a:rPr lang="en-US" sz="2400" i="0" dirty="0" err="1"/>
              <a:t>Sekou</a:t>
            </a:r>
            <a:r>
              <a:rPr lang="en-US" sz="2400" i="0" dirty="0"/>
              <a:t> </a:t>
            </a:r>
            <a:r>
              <a:rPr lang="en-US" sz="2400" i="0" dirty="0" err="1"/>
              <a:t>Toure</a:t>
            </a:r>
            <a:r>
              <a:rPr lang="en-US" sz="2400" i="0" dirty="0"/>
              <a:t> of Guinea, Tafawa Balewa of Nigeria, and Julius </a:t>
            </a:r>
            <a:r>
              <a:rPr lang="en-US" sz="2400" i="0" dirty="0" err="1"/>
              <a:t>Nyerere</a:t>
            </a:r>
            <a:r>
              <a:rPr lang="en-US" sz="2400" i="0" dirty="0"/>
              <a:t> of Tanzania to create a broader economic collaboration for all of Africa (</a:t>
            </a:r>
            <a:r>
              <a:rPr lang="en-US" sz="2400" i="0" dirty="0" err="1"/>
              <a:t>Sibanda</a:t>
            </a:r>
            <a:r>
              <a:rPr lang="en-US" sz="2400" i="0" dirty="0"/>
              <a:t> 2021). </a:t>
            </a:r>
            <a:r>
              <a:rPr lang="en-US" sz="2400" i="0" dirty="0" smtClean="0"/>
              <a:t/>
            </a:r>
            <a:br>
              <a:rPr lang="en-US" sz="2400" i="0" dirty="0" smtClean="0"/>
            </a:br>
            <a:r>
              <a:rPr lang="en-US" sz="2400" i="0" dirty="0" smtClean="0">
                <a:sym typeface="Wingdings" panose="05000000000000000000" pitchFamily="2" charset="2"/>
              </a:rPr>
              <a:t> </a:t>
            </a:r>
            <a:r>
              <a:rPr lang="en-US" sz="2400" i="0" dirty="0" smtClean="0"/>
              <a:t>encourages </a:t>
            </a:r>
            <a:r>
              <a:rPr lang="en-US" sz="2400" i="0" dirty="0"/>
              <a:t>the development of more integrated markets and trading </a:t>
            </a:r>
            <a:r>
              <a:rPr lang="en-US" sz="2400" i="0" dirty="0" smtClean="0"/>
              <a:t>zones</a:t>
            </a:r>
            <a:endParaRPr lang="en-US" sz="2800" i="0" dirty="0"/>
          </a:p>
        </p:txBody>
      </p:sp>
    </p:spTree>
    <p:extLst>
      <p:ext uri="{BB962C8B-B14F-4D97-AF65-F5344CB8AC3E}">
        <p14:creationId xmlns:p14="http://schemas.microsoft.com/office/powerpoint/2010/main" val="184196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03890" y="126124"/>
            <a:ext cx="11119944" cy="6589986"/>
          </a:xfrm>
        </p:spPr>
        <p:txBody>
          <a:bodyPr>
            <a:normAutofit fontScale="70000" lnSpcReduction="20000"/>
          </a:bodyPr>
          <a:lstStyle/>
          <a:p>
            <a:r>
              <a:rPr lang="en-GB" dirty="0"/>
              <a:t>Sapir, E. 1929. The Status of Linguistics as a Science. Language, vol. 5: 207-219. </a:t>
            </a:r>
            <a:endParaRPr lang="de-DE" dirty="0"/>
          </a:p>
          <a:p>
            <a:r>
              <a:rPr lang="en-GB" dirty="0"/>
              <a:t>de Saussure, F. (1916) 1959. Course in General Linguistics. New York: McGraw-Hill. </a:t>
            </a:r>
            <a:endParaRPr lang="de-DE" dirty="0"/>
          </a:p>
          <a:p>
            <a:r>
              <a:rPr lang="en-GB" dirty="0" err="1"/>
              <a:t>Sesanti</a:t>
            </a:r>
            <a:r>
              <a:rPr lang="en-GB" dirty="0"/>
              <a:t>, </a:t>
            </a:r>
            <a:r>
              <a:rPr lang="en-GB" dirty="0" err="1"/>
              <a:t>Simphiwe</a:t>
            </a:r>
            <a:r>
              <a:rPr lang="en-GB" dirty="0"/>
              <a:t>. 2017. Pan-African Linguistic and Cultural Unity. A Basis For pan-Africanism and the African Renaissance. </a:t>
            </a:r>
            <a:r>
              <a:rPr lang="en-GB" dirty="0" err="1"/>
              <a:t>Theoria</a:t>
            </a:r>
            <a:r>
              <a:rPr lang="en-GB" dirty="0"/>
              <a:t> 64(153), 10-21. </a:t>
            </a:r>
            <a:r>
              <a:rPr lang="en-GB" dirty="0">
                <a:hlinkClick r:id="rId2"/>
              </a:rPr>
              <a:t>https://doi-org.uaccess.univie.ac.at/10.3167/th.2017.6415303</a:t>
            </a:r>
            <a:r>
              <a:rPr lang="en-GB" dirty="0"/>
              <a:t>.</a:t>
            </a:r>
            <a:endParaRPr lang="de-DE" dirty="0"/>
          </a:p>
          <a:p>
            <a:r>
              <a:rPr lang="en-GB" dirty="0" err="1"/>
              <a:t>Shepperson</a:t>
            </a:r>
            <a:r>
              <a:rPr lang="en-GB" dirty="0"/>
              <a:t>, G. (1962). Pan-Africanism and “Pan-Africanism”: Some Historical Notes. </a:t>
            </a:r>
            <a:r>
              <a:rPr lang="en-GB" dirty="0" err="1"/>
              <a:t>Phylon</a:t>
            </a:r>
            <a:r>
              <a:rPr lang="en-GB" dirty="0"/>
              <a:t> (1960-), 23(4), 346–358. </a:t>
            </a:r>
            <a:r>
              <a:rPr lang="en-GB" dirty="0">
                <a:hlinkClick r:id="rId3"/>
              </a:rPr>
              <a:t>https://doi.org/10.2307/274158</a:t>
            </a:r>
            <a:r>
              <a:rPr lang="en-GB" dirty="0"/>
              <a:t>.</a:t>
            </a:r>
            <a:endParaRPr lang="de-DE" dirty="0"/>
          </a:p>
          <a:p>
            <a:r>
              <a:rPr lang="en-GB" dirty="0" err="1"/>
              <a:t>Shivji</a:t>
            </a:r>
            <a:r>
              <a:rPr lang="en-GB" dirty="0"/>
              <a:t>, I. 2011. ‘The Struggle to Covert Nationalism to Pan-Africanism: Taking Stock of 50 Years of Africanism’, Keynote Address to the 4th European Conference on African Studies, Uppsala, 15–18 June.</a:t>
            </a:r>
            <a:endParaRPr lang="de-DE" dirty="0"/>
          </a:p>
          <a:p>
            <a:r>
              <a:rPr lang="en-GB" dirty="0" err="1"/>
              <a:t>Sibanda</a:t>
            </a:r>
            <a:r>
              <a:rPr lang="en-GB" dirty="0"/>
              <a:t>, O. 2021. The Advent of the African Continental Free Trade Agreement as a Tool for Development. Foreign Trade Review, 56(2), 216–224. </a:t>
            </a:r>
            <a:r>
              <a:rPr lang="en-GB" dirty="0">
                <a:hlinkClick r:id="rId4"/>
              </a:rPr>
              <a:t>https://doi.org/10.1177/0015732521995171</a:t>
            </a:r>
            <a:r>
              <a:rPr lang="en-GB" dirty="0"/>
              <a:t>.</a:t>
            </a:r>
            <a:endParaRPr lang="de-DE" dirty="0"/>
          </a:p>
          <a:p>
            <a:r>
              <a:rPr lang="en-GB" dirty="0" err="1"/>
              <a:t>Simala</a:t>
            </a:r>
            <a:r>
              <a:rPr lang="en-GB" dirty="0"/>
              <a:t> , I.K. 2002 . Empowering indigenous African languages for sustainable development. in Speaking African: African languages for education and development, F. </a:t>
            </a:r>
            <a:r>
              <a:rPr lang="en-GB" dirty="0" err="1"/>
              <a:t>Owino</a:t>
            </a:r>
            <a:r>
              <a:rPr lang="en-GB" dirty="0"/>
              <a:t>, 45-53. Cape Town: The Centre for Advanced Studies of African Society.</a:t>
            </a:r>
            <a:endParaRPr lang="de-DE" dirty="0"/>
          </a:p>
          <a:p>
            <a:r>
              <a:rPr lang="en-GB" dirty="0" err="1"/>
              <a:t>Simala</a:t>
            </a:r>
            <a:r>
              <a:rPr lang="en-GB" dirty="0"/>
              <a:t>, I. K. 2003. Pan-Africanism and the Language Question: Re-reading African Cultural and Intellectual History. African Journal of International Affairs, </a:t>
            </a:r>
            <a:r>
              <a:rPr lang="en-GB" dirty="0" err="1"/>
              <a:t>vol</a:t>
            </a:r>
            <a:r>
              <a:rPr lang="en-GB" dirty="0"/>
              <a:t> 6 </a:t>
            </a:r>
            <a:r>
              <a:rPr lang="en-GB" dirty="0" err="1"/>
              <a:t>nos</a:t>
            </a:r>
            <a:r>
              <a:rPr lang="en-GB" dirty="0"/>
              <a:t> 1 and 2, pp 19 – 53.</a:t>
            </a:r>
            <a:endParaRPr lang="de-DE" dirty="0"/>
          </a:p>
          <a:p>
            <a:r>
              <a:rPr lang="en-GB" dirty="0" err="1"/>
              <a:t>Soske</a:t>
            </a:r>
            <a:r>
              <a:rPr lang="en-GB" dirty="0"/>
              <a:t>, Jon. 2015. The impossible concept: Settler liberalism, Pan-Africanism, and the language of non-racialism. African Historical Review 47 (2), 1-36. DOI10.1080/17532523.2015.1130188.</a:t>
            </a:r>
            <a:endParaRPr lang="de-DE" dirty="0"/>
          </a:p>
          <a:p>
            <a:r>
              <a:rPr lang="en-GB" dirty="0" err="1"/>
              <a:t>Stambach</a:t>
            </a:r>
            <a:r>
              <a:rPr lang="en-GB" dirty="0"/>
              <a:t>, Amy and </a:t>
            </a:r>
            <a:r>
              <a:rPr lang="en-GB" dirty="0" err="1"/>
              <a:t>Aikande</a:t>
            </a:r>
            <a:r>
              <a:rPr lang="en-GB" dirty="0"/>
              <a:t> </a:t>
            </a:r>
            <a:r>
              <a:rPr lang="en-GB" dirty="0" err="1"/>
              <a:t>Kwayu</a:t>
            </a:r>
            <a:r>
              <a:rPr lang="en-GB" dirty="0"/>
              <a:t>. 2017. Confucius Institutes in Africa, or How the Educational Spirit in Africa is Re-Rationalised Towards the East, Journal of Southern African Studies, 43:2, 411-424, DOI: </a:t>
            </a:r>
            <a:r>
              <a:rPr lang="en-GB" dirty="0">
                <a:hlinkClick r:id="rId5"/>
              </a:rPr>
              <a:t>10.1080/03057070.2017.1298290</a:t>
            </a:r>
            <a:r>
              <a:rPr lang="en-GB" dirty="0"/>
              <a:t>.</a:t>
            </a:r>
            <a:endParaRPr lang="de-DE" dirty="0"/>
          </a:p>
          <a:p>
            <a:r>
              <a:rPr lang="en-GB" dirty="0"/>
              <a:t>Taylor, J. R. (2003). Linguistic Categorization. Oxford: University Press.</a:t>
            </a:r>
            <a:endParaRPr lang="de-DE" dirty="0"/>
          </a:p>
          <a:p>
            <a:r>
              <a:rPr lang="en-GB" dirty="0"/>
              <a:t>von </a:t>
            </a:r>
            <a:r>
              <a:rPr lang="en-GB" dirty="0" err="1"/>
              <a:t>Troil</a:t>
            </a:r>
            <a:r>
              <a:rPr lang="en-GB" dirty="0"/>
              <a:t>, M. (ed.) 1993. Changing Paradigms in Development - South, East and West. The Scandinavian Institute of African Studies.</a:t>
            </a:r>
            <a:endParaRPr lang="de-DE" dirty="0"/>
          </a:p>
          <a:p>
            <a:r>
              <a:rPr lang="en-GB" dirty="0" err="1"/>
              <a:t>Trudell</a:t>
            </a:r>
            <a:r>
              <a:rPr lang="en-GB" dirty="0"/>
              <a:t>, Barbara. 2009. Local-language literacy and sustainable development in Africa. International Journal of Educational Development 29 (1), 73-79.</a:t>
            </a:r>
            <a:endParaRPr lang="de-DE" dirty="0"/>
          </a:p>
          <a:p>
            <a:r>
              <a:rPr lang="en-GB" dirty="0" err="1"/>
              <a:t>Trudell</a:t>
            </a:r>
            <a:r>
              <a:rPr lang="en-GB" dirty="0"/>
              <a:t>, Barbara. 2010. Language, culture, development and politics: dimensions of local agency in language development in Africa, Journal of Multilingual and Multicultural Development, 31:4, 403-419, DOI: </a:t>
            </a:r>
            <a:r>
              <a:rPr lang="en-GB" dirty="0">
                <a:hlinkClick r:id="rId6"/>
              </a:rPr>
              <a:t>10.1080/01434632.2010.497216</a:t>
            </a:r>
            <a:r>
              <a:rPr lang="en-GB" dirty="0"/>
              <a:t>.</a:t>
            </a:r>
            <a:endParaRPr lang="de-DE" dirty="0"/>
          </a:p>
          <a:p>
            <a:r>
              <a:rPr lang="en-GB" dirty="0" err="1"/>
              <a:t>Ugwuanyi</a:t>
            </a:r>
            <a:r>
              <a:rPr lang="en-GB" dirty="0"/>
              <a:t>, Lawrence </a:t>
            </a:r>
            <a:r>
              <a:rPr lang="en-GB" dirty="0" err="1"/>
              <a:t>Ogbo</a:t>
            </a:r>
            <a:r>
              <a:rPr lang="en-GB" dirty="0"/>
              <a:t>. 2017. Critiquing Sub-Saharan Pan-Africanism through an Appraisal of Postcolonial African Modernity. </a:t>
            </a:r>
            <a:r>
              <a:rPr lang="en-GB" dirty="0" err="1"/>
              <a:t>Theoria</a:t>
            </a:r>
            <a:r>
              <a:rPr lang="en-GB" dirty="0"/>
              <a:t> 63(153), 58-84. </a:t>
            </a:r>
            <a:r>
              <a:rPr lang="en-GB" dirty="0">
                <a:hlinkClick r:id="rId7"/>
              </a:rPr>
              <a:t>https://doi.org/10.3167/th.2017.6415305</a:t>
            </a:r>
            <a:r>
              <a:rPr lang="en-GB" dirty="0"/>
              <a:t>.</a:t>
            </a:r>
            <a:endParaRPr lang="de-DE" dirty="0"/>
          </a:p>
          <a:p>
            <a:endParaRPr lang="de-DE" dirty="0"/>
          </a:p>
        </p:txBody>
      </p:sp>
    </p:spTree>
    <p:extLst>
      <p:ext uri="{BB962C8B-B14F-4D97-AF65-F5344CB8AC3E}">
        <p14:creationId xmlns:p14="http://schemas.microsoft.com/office/powerpoint/2010/main" val="1821396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51338" y="189190"/>
            <a:ext cx="11225048" cy="6474372"/>
          </a:xfrm>
        </p:spPr>
        <p:txBody>
          <a:bodyPr>
            <a:noAutofit/>
          </a:bodyPr>
          <a:lstStyle/>
          <a:p>
            <a:pPr>
              <a:lnSpc>
                <a:spcPct val="74000"/>
              </a:lnSpc>
            </a:pPr>
            <a:r>
              <a:rPr lang="en-GB" sz="1300" dirty="0" err="1"/>
              <a:t>Wa</a:t>
            </a:r>
            <a:r>
              <a:rPr lang="en-GB" sz="1300" dirty="0"/>
              <a:t> </a:t>
            </a:r>
            <a:r>
              <a:rPr lang="en-GB" sz="1300" dirty="0" err="1"/>
              <a:t>Thiong’o</a:t>
            </a:r>
            <a:r>
              <a:rPr lang="en-GB" sz="1300" dirty="0"/>
              <a:t>, N. 1986. Decolonising the Mind: The Politics of Language in African Literature. Oxford, Nairobi, Portsmouth: James </a:t>
            </a:r>
            <a:r>
              <a:rPr lang="en-GB" sz="1300" dirty="0" err="1"/>
              <a:t>Currey</a:t>
            </a:r>
            <a:r>
              <a:rPr lang="en-GB" sz="1300" dirty="0"/>
              <a:t>, EAEP, Heinemann.</a:t>
            </a:r>
            <a:endParaRPr lang="de-DE" sz="1300" dirty="0"/>
          </a:p>
          <a:p>
            <a:pPr>
              <a:lnSpc>
                <a:spcPct val="74000"/>
              </a:lnSpc>
            </a:pPr>
            <a:r>
              <a:rPr lang="en-GB" sz="1300" dirty="0" err="1"/>
              <a:t>Wa</a:t>
            </a:r>
            <a:r>
              <a:rPr lang="en-GB" sz="1300" dirty="0"/>
              <a:t> </a:t>
            </a:r>
            <a:r>
              <a:rPr lang="en-GB" sz="1300" dirty="0" err="1"/>
              <a:t>Thiong’o</a:t>
            </a:r>
            <a:r>
              <a:rPr lang="en-GB" sz="1300" dirty="0"/>
              <a:t>, N. 1993. Moving the Centre: The Struggle for Cultural Freedoms. Oxford, Nairobi, Portsmouth: James </a:t>
            </a:r>
            <a:r>
              <a:rPr lang="en-GB" sz="1300" dirty="0" err="1"/>
              <a:t>Currey</a:t>
            </a:r>
            <a:r>
              <a:rPr lang="en-GB" sz="1300" dirty="0"/>
              <a:t>, EAEP, Heinemann.</a:t>
            </a:r>
            <a:endParaRPr lang="de-DE" sz="1300" dirty="0"/>
          </a:p>
          <a:p>
            <a:pPr>
              <a:lnSpc>
                <a:spcPct val="74000"/>
              </a:lnSpc>
            </a:pPr>
            <a:r>
              <a:rPr lang="en-GB" sz="1300" dirty="0" err="1"/>
              <a:t>Wa</a:t>
            </a:r>
            <a:r>
              <a:rPr lang="en-GB" sz="1300" dirty="0"/>
              <a:t> </a:t>
            </a:r>
            <a:r>
              <a:rPr lang="en-GB" sz="1300" dirty="0" err="1"/>
              <a:t>Thiong'o</a:t>
            </a:r>
            <a:r>
              <a:rPr lang="en-GB" sz="1300" dirty="0"/>
              <a:t>, N. 2004. African Identities: Pan-Africanism in the Era of Globalization and Capitalist Fundamentalism. Macalester International 14, Article 9. Available at: </a:t>
            </a:r>
            <a:r>
              <a:rPr lang="en-GB" sz="1300" dirty="0">
                <a:hlinkClick r:id="rId2"/>
              </a:rPr>
              <a:t>http://digitalcommons.macalester.edu/macintl/vol14/iss1/9</a:t>
            </a:r>
            <a:r>
              <a:rPr lang="en-GB" sz="1300" dirty="0"/>
              <a:t>.</a:t>
            </a:r>
            <a:endParaRPr lang="de-DE" sz="1300" dirty="0"/>
          </a:p>
          <a:p>
            <a:pPr>
              <a:lnSpc>
                <a:spcPct val="74000"/>
              </a:lnSpc>
            </a:pPr>
            <a:r>
              <a:rPr lang="en-GB" sz="1300" dirty="0" err="1"/>
              <a:t>Wa</a:t>
            </a:r>
            <a:r>
              <a:rPr lang="en-GB" sz="1300" dirty="0"/>
              <a:t> </a:t>
            </a:r>
            <a:r>
              <a:rPr lang="en-GB" sz="1300" dirty="0" err="1"/>
              <a:t>Thiong’o</a:t>
            </a:r>
            <a:r>
              <a:rPr lang="en-GB" sz="1300" dirty="0"/>
              <a:t>, N. 2005. ‘</a:t>
            </a:r>
            <a:r>
              <a:rPr lang="en-GB" sz="1300" dirty="0" err="1"/>
              <a:t>Europhone</a:t>
            </a:r>
            <a:r>
              <a:rPr lang="en-GB" sz="1300" dirty="0"/>
              <a:t> or African Memory: The Challenge of Pan-Africanist Intellectual in the Era of Globalization’, in T. </a:t>
            </a:r>
            <a:r>
              <a:rPr lang="en-GB" sz="1300" dirty="0" err="1"/>
              <a:t>Mkandawire</a:t>
            </a:r>
            <a:r>
              <a:rPr lang="en-GB" sz="1300" dirty="0"/>
              <a:t> (ed.), African Intellectuals: Rethinking Politics, Language, Gender and Development. Senegal: CODESRIA, 162.</a:t>
            </a:r>
            <a:endParaRPr lang="de-DE" sz="1300" dirty="0"/>
          </a:p>
          <a:p>
            <a:pPr>
              <a:lnSpc>
                <a:spcPct val="74000"/>
              </a:lnSpc>
            </a:pPr>
            <a:r>
              <a:rPr lang="en-GB" sz="1300" dirty="0" err="1"/>
              <a:t>Wa</a:t>
            </a:r>
            <a:r>
              <a:rPr lang="en-GB" sz="1300" dirty="0"/>
              <a:t> </a:t>
            </a:r>
            <a:r>
              <a:rPr lang="en-GB" sz="1300" dirty="0" err="1"/>
              <a:t>Thiong’o</a:t>
            </a:r>
            <a:r>
              <a:rPr lang="en-GB" sz="1300" dirty="0"/>
              <a:t>, N. 2009. Something Torn and New: An African Renaissance. New York: Basic </a:t>
            </a:r>
            <a:r>
              <a:rPr lang="en-GB" sz="1300" dirty="0" err="1"/>
              <a:t>Civitas</a:t>
            </a:r>
            <a:r>
              <a:rPr lang="en-GB" sz="1300" dirty="0"/>
              <a:t> Books.</a:t>
            </a:r>
            <a:endParaRPr lang="de-DE" sz="1300" dirty="0"/>
          </a:p>
          <a:p>
            <a:pPr>
              <a:lnSpc>
                <a:spcPct val="74000"/>
              </a:lnSpc>
            </a:pPr>
            <a:r>
              <a:rPr lang="en-GB" sz="1300" dirty="0" err="1"/>
              <a:t>Wa</a:t>
            </a:r>
            <a:r>
              <a:rPr lang="en-GB" sz="1300" dirty="0"/>
              <a:t> </a:t>
            </a:r>
            <a:r>
              <a:rPr lang="en-GB" sz="1300" dirty="0" err="1"/>
              <a:t>Thiong’o</a:t>
            </a:r>
            <a:r>
              <a:rPr lang="en-GB" sz="1300" dirty="0"/>
              <a:t>, N. 2012. ‘Remembering Africa: Memory, Restoration and African Renaissance’, in H. Lauer and K. </a:t>
            </a:r>
            <a:r>
              <a:rPr lang="en-GB" sz="1300" dirty="0" err="1"/>
              <a:t>Anyidoho</a:t>
            </a:r>
            <a:r>
              <a:rPr lang="en-GB" sz="1300" dirty="0"/>
              <a:t> (</a:t>
            </a:r>
            <a:r>
              <a:rPr lang="en-GB" sz="1300" dirty="0" err="1"/>
              <a:t>eds</a:t>
            </a:r>
            <a:r>
              <a:rPr lang="en-GB" sz="1300" dirty="0"/>
              <a:t>), Reclaiming the Human Sciences and Humanities through African Perspectives, vol. 2. Accra: Sub-Saharan Publishers, 1519–1535.</a:t>
            </a:r>
            <a:endParaRPr lang="de-DE" sz="1300" dirty="0"/>
          </a:p>
          <a:p>
            <a:pPr>
              <a:lnSpc>
                <a:spcPct val="74000"/>
              </a:lnSpc>
            </a:pPr>
            <a:r>
              <a:rPr lang="en-GB" sz="1300" dirty="0" err="1"/>
              <a:t>Wa</a:t>
            </a:r>
            <a:r>
              <a:rPr lang="en-GB" sz="1300" dirty="0"/>
              <a:t> </a:t>
            </a:r>
            <a:r>
              <a:rPr lang="en-GB" sz="1300" dirty="0" err="1"/>
              <a:t>Thiong’o</a:t>
            </a:r>
            <a:r>
              <a:rPr lang="en-GB" sz="1300" dirty="0"/>
              <a:t>, N. 2016. Secure the Base. London, New York, Calcutta: Seagull Books.</a:t>
            </a:r>
            <a:endParaRPr lang="de-DE" sz="1300" dirty="0"/>
          </a:p>
          <a:p>
            <a:pPr>
              <a:lnSpc>
                <a:spcPct val="74000"/>
              </a:lnSpc>
            </a:pPr>
            <a:r>
              <a:rPr lang="en-GB" sz="1300" dirty="0"/>
              <a:t>Walters, R. W. 1993. Pan-Africanism in the African Diaspora: An Analysis of Modern Afrocentric Political Movements. Detroit, MI: Wayne State University Press.</a:t>
            </a:r>
            <a:endParaRPr lang="de-DE" sz="1300" dirty="0"/>
          </a:p>
          <a:p>
            <a:pPr>
              <a:lnSpc>
                <a:spcPct val="74000"/>
              </a:lnSpc>
            </a:pPr>
            <a:r>
              <a:rPr lang="en-GB" sz="1300" dirty="0"/>
              <a:t>Webb, V. and </a:t>
            </a:r>
            <a:r>
              <a:rPr lang="en-GB" sz="1300" dirty="0" err="1"/>
              <a:t>Kembo</a:t>
            </a:r>
            <a:r>
              <a:rPr lang="en-GB" sz="1300" dirty="0"/>
              <a:t>-Sure. 2000. African voices. Oxford: Oxford University Press. </a:t>
            </a:r>
            <a:endParaRPr lang="de-DE" sz="1300" dirty="0"/>
          </a:p>
          <a:p>
            <a:pPr>
              <a:lnSpc>
                <a:spcPct val="74000"/>
              </a:lnSpc>
            </a:pPr>
            <a:r>
              <a:rPr lang="en-GB" sz="1300" dirty="0" err="1"/>
              <a:t>Weitzberg</a:t>
            </a:r>
            <a:r>
              <a:rPr lang="en-GB" sz="1300" dirty="0"/>
              <a:t>, Keren. 2019. Living with </a:t>
            </a:r>
            <a:r>
              <a:rPr lang="en-GB" sz="1300" dirty="0" err="1"/>
              <a:t>Nkrumahism</a:t>
            </a:r>
            <a:r>
              <a:rPr lang="en-GB" sz="1300" dirty="0"/>
              <a:t>: Nation, State, and Pan-Africanism in Ghana. Canadian Journal of History-</a:t>
            </a:r>
            <a:r>
              <a:rPr lang="en-GB" sz="1300" dirty="0" err="1"/>
              <a:t>Annales</a:t>
            </a:r>
            <a:r>
              <a:rPr lang="en-GB" sz="1300" dirty="0"/>
              <a:t> </a:t>
            </a:r>
            <a:r>
              <a:rPr lang="en-GB" sz="1300" dirty="0" err="1"/>
              <a:t>Canadiennes</a:t>
            </a:r>
            <a:r>
              <a:rPr lang="en-GB" sz="1300" dirty="0"/>
              <a:t> D Histoire 54(1-2), 238-240.</a:t>
            </a:r>
            <a:endParaRPr lang="de-DE" sz="1300" dirty="0"/>
          </a:p>
          <a:p>
            <a:pPr>
              <a:lnSpc>
                <a:spcPct val="74000"/>
              </a:lnSpc>
            </a:pPr>
            <a:r>
              <a:rPr lang="en-GB" sz="1300" dirty="0" err="1"/>
              <a:t>Wiredu</a:t>
            </a:r>
            <a:r>
              <a:rPr lang="en-GB" sz="1300" dirty="0"/>
              <a:t>, K. 1980. Philosophy and an African culture. Cambridge: Cambridge University Press.</a:t>
            </a:r>
            <a:endParaRPr lang="de-DE" sz="1300" dirty="0"/>
          </a:p>
          <a:p>
            <a:pPr>
              <a:lnSpc>
                <a:spcPct val="74000"/>
              </a:lnSpc>
            </a:pPr>
            <a:r>
              <a:rPr lang="en-GB" sz="1300" dirty="0" err="1"/>
              <a:t>Wiredu</a:t>
            </a:r>
            <a:r>
              <a:rPr lang="en-GB" sz="1300" dirty="0"/>
              <a:t>, K. 1996. Cultural Universals and Particulars. Bloomington: Indiana University Press.</a:t>
            </a:r>
            <a:endParaRPr lang="de-DE" sz="1300" dirty="0"/>
          </a:p>
          <a:p>
            <a:pPr>
              <a:lnSpc>
                <a:spcPct val="74000"/>
              </a:lnSpc>
            </a:pPr>
            <a:r>
              <a:rPr lang="en-GB" sz="1300" dirty="0" err="1"/>
              <a:t>Wiredu</a:t>
            </a:r>
            <a:r>
              <a:rPr lang="en-GB" sz="1300" dirty="0"/>
              <a:t>, K. 1998. ‘Toward Decolonising African Philosophy and Religion’, African Studies Quarterly 1 (4): 17–46.</a:t>
            </a:r>
            <a:endParaRPr lang="de-DE" sz="1300" dirty="0"/>
          </a:p>
          <a:p>
            <a:pPr>
              <a:lnSpc>
                <a:spcPct val="74000"/>
              </a:lnSpc>
            </a:pPr>
            <a:r>
              <a:rPr lang="en-GB" sz="1300" dirty="0" err="1"/>
              <a:t>Wiredu</a:t>
            </a:r>
            <a:r>
              <a:rPr lang="en-GB" sz="1300" dirty="0"/>
              <a:t>, K. 2002. ‘The Moral Foundations of an African Culture’, in P. H. Coetzee and A. P. J. Roux (</a:t>
            </a:r>
            <a:r>
              <a:rPr lang="en-GB" sz="1300" dirty="0" err="1"/>
              <a:t>eds</a:t>
            </a:r>
            <a:r>
              <a:rPr lang="en-GB" sz="1300" dirty="0"/>
              <a:t>), Philosophy from Africa. Oxford: Oxford University Press, 287–296.</a:t>
            </a:r>
            <a:endParaRPr lang="de-DE" sz="1300" dirty="0"/>
          </a:p>
          <a:p>
            <a:pPr>
              <a:lnSpc>
                <a:spcPct val="74000"/>
              </a:lnSpc>
            </a:pPr>
            <a:r>
              <a:rPr lang="en-GB" sz="1300" dirty="0"/>
              <a:t>Wittgenstein, L. (2001). Philosophical Investigations (3rd ed.). Oxford: Blackwell.</a:t>
            </a:r>
            <a:endParaRPr lang="de-DE" sz="1300" dirty="0"/>
          </a:p>
          <a:p>
            <a:pPr>
              <a:lnSpc>
                <a:spcPct val="74000"/>
              </a:lnSpc>
            </a:pPr>
            <a:r>
              <a:rPr lang="en-GB" sz="1300" dirty="0"/>
              <a:t>Wolff, H. </a:t>
            </a:r>
            <a:r>
              <a:rPr lang="en-GB" sz="1300" dirty="0" err="1"/>
              <a:t>Ekkehard</a:t>
            </a:r>
            <a:r>
              <a:rPr lang="en-GB" sz="1300" dirty="0"/>
              <a:t>. 2016. Language and development in Africa: perceptions, ideologies and challenges. Cambridge University Press.</a:t>
            </a:r>
            <a:endParaRPr lang="de-DE" sz="1300" dirty="0"/>
          </a:p>
          <a:p>
            <a:pPr>
              <a:lnSpc>
                <a:spcPct val="74000"/>
              </a:lnSpc>
            </a:pPr>
            <a:r>
              <a:rPr lang="en-GB" sz="1300" dirty="0" err="1"/>
              <a:t>Woamck</a:t>
            </a:r>
            <a:r>
              <a:rPr lang="en-GB" sz="1300" dirty="0"/>
              <a:t>, </a:t>
            </a:r>
            <a:r>
              <a:rPr lang="en-GB" sz="1300" dirty="0" err="1"/>
              <a:t>Ytasha</a:t>
            </a:r>
            <a:r>
              <a:rPr lang="en-GB" sz="1300" dirty="0"/>
              <a:t>. 2013. Afrofuturism: The World of Black Sci-Fi and Fantasy Culture. Chicago, Illinois: Lawrence Hills Books.</a:t>
            </a:r>
            <a:endParaRPr lang="de-DE" sz="1300" dirty="0"/>
          </a:p>
          <a:p>
            <a:pPr>
              <a:lnSpc>
                <a:spcPct val="74000"/>
              </a:lnSpc>
            </a:pPr>
            <a:r>
              <a:rPr lang="en-GB" sz="1300" dirty="0"/>
              <a:t>Wright, L. 2004. Language and value: Towards accepting a richer linguistic ecology for South Africa. Language Problems and Language Planning, 28(2): 175–197. </a:t>
            </a:r>
            <a:endParaRPr lang="de-DE" sz="1300" dirty="0"/>
          </a:p>
        </p:txBody>
      </p:sp>
    </p:spTree>
    <p:extLst>
      <p:ext uri="{BB962C8B-B14F-4D97-AF65-F5344CB8AC3E}">
        <p14:creationId xmlns:p14="http://schemas.microsoft.com/office/powerpoint/2010/main" val="1704392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14552" y="825062"/>
            <a:ext cx="10841420" cy="3581400"/>
          </a:xfrm>
        </p:spPr>
        <p:txBody>
          <a:bodyPr/>
          <a:lstStyle/>
          <a:p>
            <a:r>
              <a:rPr lang="en-GB" sz="1400" dirty="0"/>
              <a:t>Zack-Williams, Alfred. 2016. Pan-Africanism and Communism: The Communist International, Africa and the diaspora, 1919–1939, Review of African Political Economy, 43(150), 681-684, DOI: </a:t>
            </a:r>
            <a:r>
              <a:rPr lang="en-GB" sz="1400" dirty="0">
                <a:hlinkClick r:id="rId2"/>
              </a:rPr>
              <a:t>10.1080/03056244.2016.1249707</a:t>
            </a:r>
            <a:r>
              <a:rPr lang="en-GB" sz="1400" dirty="0"/>
              <a:t>.</a:t>
            </a:r>
            <a:endParaRPr lang="de-DE" sz="1400" dirty="0"/>
          </a:p>
          <a:p>
            <a:r>
              <a:rPr lang="en-GB" sz="1400" dirty="0" err="1"/>
              <a:t>Zeleza</a:t>
            </a:r>
            <a:r>
              <a:rPr lang="en-GB" sz="1400" dirty="0"/>
              <a:t> P. T. 2002. ‘The Politics of Historical and Social Science Research in Africa’. Journal of Southern African Studies 28 (1): 9–23.</a:t>
            </a:r>
            <a:endParaRPr lang="de-DE" sz="1400" dirty="0"/>
          </a:p>
          <a:p>
            <a:r>
              <a:rPr lang="en-GB" sz="1400" dirty="0" err="1"/>
              <a:t>Zizwe</a:t>
            </a:r>
            <a:r>
              <a:rPr lang="en-GB" sz="1400" dirty="0"/>
              <a:t> Poe, D. 2003. Kwame Nkrumah’s Contribution to Pan-Africanism: An Afrocentric Analysis. London: </a:t>
            </a:r>
            <a:r>
              <a:rPr lang="en-GB" sz="1400" dirty="0" err="1"/>
              <a:t>Routeledge</a:t>
            </a:r>
            <a:r>
              <a:rPr lang="en-GB" sz="1400" dirty="0"/>
              <a:t>.</a:t>
            </a:r>
            <a:endParaRPr lang="de-DE" sz="1400" dirty="0"/>
          </a:p>
          <a:p>
            <a:endParaRPr lang="de-DE" dirty="0"/>
          </a:p>
        </p:txBody>
      </p:sp>
    </p:spTree>
    <p:extLst>
      <p:ext uri="{BB962C8B-B14F-4D97-AF65-F5344CB8AC3E}">
        <p14:creationId xmlns:p14="http://schemas.microsoft.com/office/powerpoint/2010/main" val="258173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046375" y="428841"/>
            <a:ext cx="9601200" cy="982744"/>
          </a:xfrm>
        </p:spPr>
        <p:txBody>
          <a:bodyPr/>
          <a:lstStyle/>
          <a:p>
            <a:r>
              <a:rPr lang="de-DE" b="1" dirty="0" smtClean="0"/>
              <a:t>Pan-</a:t>
            </a:r>
            <a:r>
              <a:rPr lang="de-DE" b="1" dirty="0" err="1" smtClean="0"/>
              <a:t>Africanism</a:t>
            </a:r>
            <a:r>
              <a:rPr lang="de-DE" b="1" dirty="0" smtClean="0"/>
              <a:t> (II)</a:t>
            </a:r>
            <a:endParaRPr lang="de-DE" b="1" dirty="0"/>
          </a:p>
        </p:txBody>
      </p:sp>
      <p:sp>
        <p:nvSpPr>
          <p:cNvPr id="4" name="Inhaltsplatzhalter 3"/>
          <p:cNvSpPr>
            <a:spLocks noGrp="1"/>
          </p:cNvSpPr>
          <p:nvPr>
            <p:ph idx="1"/>
          </p:nvPr>
        </p:nvSpPr>
        <p:spPr>
          <a:xfrm>
            <a:off x="933255" y="1602658"/>
            <a:ext cx="10906812" cy="5255342"/>
          </a:xfrm>
        </p:spPr>
        <p:txBody>
          <a:bodyPr>
            <a:normAutofit/>
          </a:bodyPr>
          <a:lstStyle/>
          <a:p>
            <a:r>
              <a:rPr lang="en-US" sz="2400" dirty="0"/>
              <a:t>This lecture proposes and analyses the notion of linguistic pan-Africanism as an important aspect of the general notion of pan-Africanism. </a:t>
            </a:r>
            <a:endParaRPr lang="en-US" sz="2400" dirty="0" smtClean="0"/>
          </a:p>
          <a:p>
            <a:r>
              <a:rPr lang="en-US" sz="2400" b="1" dirty="0" smtClean="0"/>
              <a:t>Linguistic </a:t>
            </a:r>
            <a:r>
              <a:rPr lang="en-US" sz="2400" b="1" dirty="0"/>
              <a:t>pan-Africanism </a:t>
            </a:r>
            <a:r>
              <a:rPr lang="en-US" sz="2400" dirty="0" smtClean="0"/>
              <a:t>is the notion that encourages </a:t>
            </a:r>
            <a:r>
              <a:rPr lang="en-US" sz="2400" dirty="0"/>
              <a:t>the management of Africa's linguistic resources towards better and more efficient communication and cultural development on the African continent. Without linguistic pan-Africanism it would be hard to achieve political, economic, and cultural pan-Africanism</a:t>
            </a:r>
            <a:r>
              <a:rPr lang="en-US" sz="2400" dirty="0" smtClean="0"/>
              <a:t>.</a:t>
            </a:r>
          </a:p>
          <a:p>
            <a:r>
              <a:rPr lang="en-US" sz="2400" dirty="0"/>
              <a:t>Linguistic pan-Africanism encourages the promotion of major indigenous lingua franca in the different regions of Africa. The ultimate aim may be the creation of a pan-African lingua </a:t>
            </a:r>
            <a:r>
              <a:rPr lang="en-US" sz="2400" dirty="0" smtClean="0"/>
              <a:t>franca </a:t>
            </a:r>
            <a:r>
              <a:rPr lang="en-US" sz="2400" dirty="0" smtClean="0">
                <a:sym typeface="Wingdings" panose="05000000000000000000" pitchFamily="2" charset="2"/>
              </a:rPr>
              <a:t> Swahili or </a:t>
            </a:r>
            <a:r>
              <a:rPr lang="en-US" sz="2400" dirty="0" err="1" smtClean="0">
                <a:sym typeface="Wingdings" panose="05000000000000000000" pitchFamily="2" charset="2"/>
              </a:rPr>
              <a:t>Afrihili</a:t>
            </a:r>
            <a:r>
              <a:rPr lang="en-US" sz="2400" dirty="0" smtClean="0">
                <a:sym typeface="Wingdings" panose="05000000000000000000" pitchFamily="2" charset="2"/>
              </a:rPr>
              <a:t> (</a:t>
            </a:r>
            <a:r>
              <a:rPr lang="en-US" sz="2400" dirty="0" err="1" smtClean="0">
                <a:sym typeface="Wingdings" panose="05000000000000000000" pitchFamily="2" charset="2"/>
              </a:rPr>
              <a:t>Afirihili</a:t>
            </a:r>
            <a:r>
              <a:rPr lang="en-US" sz="2400" dirty="0" smtClean="0">
                <a:sym typeface="Wingdings" panose="05000000000000000000" pitchFamily="2" charset="2"/>
              </a:rPr>
              <a:t>)</a:t>
            </a:r>
            <a:endParaRPr lang="en-US" sz="3600" i="0" dirty="0"/>
          </a:p>
        </p:txBody>
      </p:sp>
    </p:spTree>
    <p:extLst>
      <p:ext uri="{BB962C8B-B14F-4D97-AF65-F5344CB8AC3E}">
        <p14:creationId xmlns:p14="http://schemas.microsoft.com/office/powerpoint/2010/main" val="253482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046374" y="428840"/>
            <a:ext cx="10604851" cy="1154153"/>
          </a:xfrm>
        </p:spPr>
        <p:txBody>
          <a:bodyPr>
            <a:noAutofit/>
          </a:bodyPr>
          <a:lstStyle/>
          <a:p>
            <a:r>
              <a:rPr lang="de-DE" b="1" dirty="0" smtClean="0"/>
              <a:t>Global </a:t>
            </a:r>
            <a:r>
              <a:rPr lang="de-DE" b="1" dirty="0"/>
              <a:t>F</a:t>
            </a:r>
            <a:r>
              <a:rPr lang="de-DE" b="1" dirty="0" smtClean="0"/>
              <a:t>uture</a:t>
            </a:r>
            <a:br>
              <a:rPr lang="de-DE" b="1" dirty="0" smtClean="0"/>
            </a:br>
            <a:endParaRPr lang="de-DE" b="1" dirty="0"/>
          </a:p>
        </p:txBody>
      </p:sp>
      <p:sp>
        <p:nvSpPr>
          <p:cNvPr id="4" name="Inhaltsplatzhalter 3"/>
          <p:cNvSpPr>
            <a:spLocks noGrp="1"/>
          </p:cNvSpPr>
          <p:nvPr>
            <p:ph idx="1"/>
          </p:nvPr>
        </p:nvSpPr>
        <p:spPr>
          <a:xfrm>
            <a:off x="933255" y="1455174"/>
            <a:ext cx="10906812" cy="5383161"/>
          </a:xfrm>
        </p:spPr>
        <p:txBody>
          <a:bodyPr>
            <a:normAutofit/>
          </a:bodyPr>
          <a:lstStyle/>
          <a:p>
            <a:r>
              <a:rPr lang="en-GB" sz="2400" dirty="0" smtClean="0"/>
              <a:t>Refers </a:t>
            </a:r>
            <a:r>
              <a:rPr lang="en-GB" sz="2400" dirty="0"/>
              <a:t>to  any major worldwide event that can potentially change some </a:t>
            </a:r>
            <a:r>
              <a:rPr lang="en-GB" sz="2400" dirty="0" smtClean="0"/>
              <a:t>systems</a:t>
            </a:r>
          </a:p>
          <a:p>
            <a:r>
              <a:rPr lang="en-GB" sz="2400" dirty="0" err="1" smtClean="0"/>
              <a:t>Patomaki</a:t>
            </a:r>
            <a:r>
              <a:rPr lang="en-GB" sz="2400" dirty="0" smtClean="0"/>
              <a:t> </a:t>
            </a:r>
            <a:r>
              <a:rPr lang="en-GB" sz="2400" dirty="0"/>
              <a:t>(2016) describes global futures as referring to on-going and emerging planetary-scale processes, and to their efficacy and real effects, rather than to abstract clock-time. She interrogates: What, then, are the relevant global processes which are open towards the future</a:t>
            </a:r>
            <a:r>
              <a:rPr lang="en-GB" sz="2400" dirty="0" smtClean="0"/>
              <a:t>?</a:t>
            </a:r>
          </a:p>
          <a:p>
            <a:r>
              <a:rPr lang="en-GB" sz="2400" dirty="0"/>
              <a:t>Roxburgh et al (2020) talk of global future in terms of how global climatic conservation can be achieved for economic prosperity: “To reverse nature's decline, and for humanity to enjoy a sustainable and prosperous future, we urgently need transformational change across our economic and financial systems, so they are geared towards delivering long term sustainable development, and the protection and restoration of nature. We need to agree a New Deal for Nature and People to reverse the loss of biodiversity by 2030 and put nature on a path to recovery for the benefit of people and planet</a:t>
            </a:r>
            <a:r>
              <a:rPr lang="en-GB" sz="2400" dirty="0" smtClean="0"/>
              <a:t>”.</a:t>
            </a:r>
            <a:endParaRPr lang="de-DE" sz="2400" dirty="0"/>
          </a:p>
        </p:txBody>
      </p:sp>
    </p:spTree>
    <p:extLst>
      <p:ext uri="{BB962C8B-B14F-4D97-AF65-F5344CB8AC3E}">
        <p14:creationId xmlns:p14="http://schemas.microsoft.com/office/powerpoint/2010/main" val="1902045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Ausschnitt</Template>
  <TotalTime>52</TotalTime>
  <Words>10947</Words>
  <Application>Microsoft Office PowerPoint</Application>
  <PresentationFormat>Widescreen</PresentationFormat>
  <Paragraphs>379</Paragraphs>
  <Slides>72</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72</vt:i4>
      </vt:variant>
    </vt:vector>
  </HeadingPairs>
  <TitlesOfParts>
    <vt:vector size="82" baseType="lpstr">
      <vt:lpstr>Calibri</vt:lpstr>
      <vt:lpstr>DengXian</vt:lpstr>
      <vt:lpstr>Franklin Gothic Book</vt:lpstr>
      <vt:lpstr>Nyala</vt:lpstr>
      <vt:lpstr>Source Sans Pro Semibold</vt:lpstr>
      <vt:lpstr>Symbol</vt:lpstr>
      <vt:lpstr>Tahoma</vt:lpstr>
      <vt:lpstr>Times New Roman</vt:lpstr>
      <vt:lpstr>Wingdings</vt:lpstr>
      <vt:lpstr>Crop</vt:lpstr>
      <vt:lpstr>Linguistic Pan-Africanism as a Global Future:  Reflections on the Language Question in Africa</vt:lpstr>
      <vt:lpstr>Outline</vt:lpstr>
      <vt:lpstr>1. Introduction</vt:lpstr>
      <vt:lpstr>Introduction (I)</vt:lpstr>
      <vt:lpstr>Introduction (II)</vt:lpstr>
      <vt:lpstr>PowerPoint Presentation</vt:lpstr>
      <vt:lpstr>Pan-Africanism (I)</vt:lpstr>
      <vt:lpstr>Pan-Africanism (II)</vt:lpstr>
      <vt:lpstr>Global Future </vt:lpstr>
      <vt:lpstr>PowerPoint Presentation</vt:lpstr>
      <vt:lpstr>2. Literature Review on the Language Question: Theoretical and Methodological Underpinnings</vt:lpstr>
      <vt:lpstr>The Nature of Language</vt:lpstr>
      <vt:lpstr>The Issue of Multilingualism</vt:lpstr>
      <vt:lpstr>Languages of the World, 2009</vt:lpstr>
      <vt:lpstr>Language  Families  in Africa</vt:lpstr>
      <vt:lpstr>Worldwide  native languages</vt:lpstr>
      <vt:lpstr>Major Indigenous African Languages</vt:lpstr>
      <vt:lpstr>Language Diversity in Africa</vt:lpstr>
      <vt:lpstr>Afriphone Countries</vt:lpstr>
      <vt:lpstr>Theoretical Underpinnings: A Theory of Linguistic Pan-Africanism</vt:lpstr>
      <vt:lpstr>Methodological Issues</vt:lpstr>
      <vt:lpstr>3. Pan-Africanism and the Language Question</vt:lpstr>
      <vt:lpstr>Pan-Africanism and the Language Question</vt:lpstr>
      <vt:lpstr>Pan-Africanism with a capital „P“</vt:lpstr>
      <vt:lpstr>pan-Africanism with a small „p“</vt:lpstr>
      <vt:lpstr>Definition of Pan-Africanism</vt:lpstr>
      <vt:lpstr>„Africa“</vt:lpstr>
      <vt:lpstr>Major names associated with  Pan-Africanism</vt:lpstr>
      <vt:lpstr>Linguistic  Pan-Africanism</vt:lpstr>
      <vt:lpstr>Linguistic  Pan-Africanism</vt:lpstr>
      <vt:lpstr>What is Mother Tongue?</vt:lpstr>
      <vt:lpstr>Mother Tongue (I)</vt:lpstr>
      <vt:lpstr>Mother Tongue (II)</vt:lpstr>
      <vt:lpstr>Indigenous African Language</vt:lpstr>
      <vt:lpstr>Linguistic  Pan-Africanism</vt:lpstr>
      <vt:lpstr>Regional Lingua Franca</vt:lpstr>
      <vt:lpstr>Linguistic  Pan-Africanism</vt:lpstr>
      <vt:lpstr>Continental Lingua Franca</vt:lpstr>
      <vt:lpstr>Afirihili</vt:lpstr>
      <vt:lpstr>Linguistic  Pan-Africanism</vt:lpstr>
      <vt:lpstr>Foreign Language Education</vt:lpstr>
      <vt:lpstr>4. The Language of Education and Development Discourse: Localized Additive Triangualism</vt:lpstr>
      <vt:lpstr>Summary of Section 4 and 5</vt:lpstr>
      <vt:lpstr>6. From Africa to the World: African Languages in the Global Context</vt:lpstr>
      <vt:lpstr>Linguistic Pan-Africanism and Global Future (I)</vt:lpstr>
      <vt:lpstr>Linguistic Pan-Africanism and Global Future (II)</vt:lpstr>
      <vt:lpstr>Strategies for Promoting African Languages Beyond Africa</vt:lpstr>
      <vt:lpstr>The Mandela Institutes</vt:lpstr>
      <vt:lpstr>Standardized Tests in African Languages</vt:lpstr>
      <vt:lpstr>African Diaspora to the Rescue</vt:lpstr>
      <vt:lpstr>7. Conclusion</vt:lpstr>
      <vt:lpstr>Conclusion (I)</vt:lpstr>
      <vt:lpstr>Conclusion (II)</vt:lpstr>
      <vt:lpstr>Recommendations: Ten Tenets of  Linguistic Pan-Africanism</vt:lpstr>
      <vt:lpstr>Recommendations: Ten Tenets of  Linguistic Pan-Africanism</vt:lpstr>
      <vt:lpstr>Recommendations: Ten Tenets of  Linguistic Pan-Africanism</vt:lpstr>
      <vt:lpstr>Recommendations: Ten Tenets of  Linguistic Pan-Africanism</vt:lpstr>
      <vt:lpstr>Challenges (I)</vt:lpstr>
      <vt:lpstr>Challenges (II)</vt:lpstr>
      <vt:lpstr>Challenges (III)</vt:lpstr>
      <vt:lpstr>Acknowledgements</vt:lpstr>
      <vt:lpstr>Barka, Akpe, Medaase, Nagode, Asante sana, 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Universitaet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Bettina Busch</dc:creator>
  <cp:lastModifiedBy>Adams Bodomo</cp:lastModifiedBy>
  <cp:revision>166</cp:revision>
  <dcterms:created xsi:type="dcterms:W3CDTF">2022-01-18T09:35:22Z</dcterms:created>
  <dcterms:modified xsi:type="dcterms:W3CDTF">2022-02-08T01:24:29Z</dcterms:modified>
</cp:coreProperties>
</file>