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07" r:id="rId2"/>
    <p:sldId id="257" r:id="rId3"/>
    <p:sldId id="271" r:id="rId4"/>
    <p:sldId id="308" r:id="rId5"/>
    <p:sldId id="305" r:id="rId6"/>
    <p:sldId id="306" r:id="rId7"/>
    <p:sldId id="309" r:id="rId8"/>
    <p:sldId id="293" r:id="rId9"/>
    <p:sldId id="326" r:id="rId10"/>
    <p:sldId id="323" r:id="rId11"/>
    <p:sldId id="324" r:id="rId12"/>
    <p:sldId id="327" r:id="rId13"/>
    <p:sldId id="269" r:id="rId14"/>
    <p:sldId id="261" r:id="rId15"/>
    <p:sldId id="310" r:id="rId16"/>
    <p:sldId id="313" r:id="rId17"/>
    <p:sldId id="314" r:id="rId18"/>
    <p:sldId id="328" r:id="rId19"/>
    <p:sldId id="315" r:id="rId20"/>
    <p:sldId id="316" r:id="rId21"/>
    <p:sldId id="317" r:id="rId22"/>
    <p:sldId id="312" r:id="rId23"/>
    <p:sldId id="311" r:id="rId24"/>
    <p:sldId id="318" r:id="rId25"/>
    <p:sldId id="319" r:id="rId26"/>
    <p:sldId id="320" r:id="rId27"/>
    <p:sldId id="298" r:id="rId28"/>
    <p:sldId id="299" r:id="rId29"/>
    <p:sldId id="300" r:id="rId30"/>
    <p:sldId id="288" r:id="rId31"/>
    <p:sldId id="268" r:id="rId32"/>
    <p:sldId id="301" r:id="rId33"/>
    <p:sldId id="287" r:id="rId34"/>
    <p:sldId id="329" r:id="rId35"/>
    <p:sldId id="266" r:id="rId36"/>
    <p:sldId id="302" r:id="rId37"/>
    <p:sldId id="303" r:id="rId38"/>
    <p:sldId id="304" r:id="rId39"/>
    <p:sldId id="32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748F"/>
    <a:srgbClr val="00C282"/>
    <a:srgbClr val="632D09"/>
    <a:srgbClr val="FBE5D6"/>
    <a:srgbClr val="36C5FF"/>
    <a:srgbClr val="2A4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487" autoAdjust="0"/>
  </p:normalViewPr>
  <p:slideViewPr>
    <p:cSldViewPr snapToGrid="0">
      <p:cViewPr varScale="1">
        <p:scale>
          <a:sx n="53" d="100"/>
          <a:sy n="53" d="100"/>
        </p:scale>
        <p:origin x="1176"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2AF1E5-A8F5-452D-A4C8-46B4D7F4FEAA}" type="datetimeFigureOut">
              <a:rPr lang="en-GB" smtClean="0"/>
              <a:t>27/11/2024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DF21B5-60B5-4FC5-9507-3C2CBEBBE4C6}" type="slidenum">
              <a:rPr lang="en-GB" smtClean="0"/>
              <a:t>‹#›</a:t>
            </a:fld>
            <a:endParaRPr lang="en-GB" dirty="0"/>
          </a:p>
        </p:txBody>
      </p:sp>
    </p:spTree>
    <p:extLst>
      <p:ext uri="{BB962C8B-B14F-4D97-AF65-F5344CB8AC3E}">
        <p14:creationId xmlns:p14="http://schemas.microsoft.com/office/powerpoint/2010/main" val="1218461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7DF27-A90F-414E-B56E-7FC733D595D6}" type="datetimeFigureOut">
              <a:rPr lang="en-GB" smtClean="0"/>
              <a:t>27/11/2024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E4FAB-8303-4B09-BC14-5818E4EFB731}" type="slidenum">
              <a:rPr lang="en-GB" smtClean="0"/>
              <a:t>‹#›</a:t>
            </a:fld>
            <a:endParaRPr lang="en-GB" dirty="0"/>
          </a:p>
        </p:txBody>
      </p:sp>
    </p:spTree>
    <p:extLst>
      <p:ext uri="{BB962C8B-B14F-4D97-AF65-F5344CB8AC3E}">
        <p14:creationId xmlns:p14="http://schemas.microsoft.com/office/powerpoint/2010/main" val="2491393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a:t>
            </a:fld>
            <a:endParaRPr lang="en-GB" dirty="0"/>
          </a:p>
        </p:txBody>
      </p:sp>
    </p:spTree>
    <p:extLst>
      <p:ext uri="{BB962C8B-B14F-4D97-AF65-F5344CB8AC3E}">
        <p14:creationId xmlns:p14="http://schemas.microsoft.com/office/powerpoint/2010/main" val="3871478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12</a:t>
            </a:fld>
            <a:endParaRPr lang="en-GB" dirty="0"/>
          </a:p>
        </p:txBody>
      </p:sp>
    </p:spTree>
    <p:extLst>
      <p:ext uri="{BB962C8B-B14F-4D97-AF65-F5344CB8AC3E}">
        <p14:creationId xmlns:p14="http://schemas.microsoft.com/office/powerpoint/2010/main" val="3121177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14</a:t>
            </a:fld>
            <a:endParaRPr lang="en-GB" dirty="0"/>
          </a:p>
        </p:txBody>
      </p:sp>
    </p:spTree>
    <p:extLst>
      <p:ext uri="{BB962C8B-B14F-4D97-AF65-F5344CB8AC3E}">
        <p14:creationId xmlns:p14="http://schemas.microsoft.com/office/powerpoint/2010/main" val="1798495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Ayelazun and</a:t>
            </a:r>
            <a:r>
              <a:rPr lang="en-US" baseline="0" dirty="0"/>
              <a:t> Aziabah (2021) attribute this to the northern-southern equality gap in Ghana. With the regions in the south of Ghana being more economically advanced, private higher education institutions find it more financially sustainable and investment worthy</a:t>
            </a:r>
          </a:p>
          <a:p>
            <a:r>
              <a:rPr lang="en-US" dirty="0"/>
              <a:t>This</a:t>
            </a:r>
            <a:r>
              <a:rPr lang="en-US" baseline="0" dirty="0"/>
              <a:t> trend is similar to public universities with 57% located in the coastal belt, 19% in the middle belts and 24% in the northern belt.</a:t>
            </a:r>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15</a:t>
            </a:fld>
            <a:endParaRPr lang="en-GB" dirty="0"/>
          </a:p>
        </p:txBody>
      </p:sp>
    </p:spTree>
    <p:extLst>
      <p:ext uri="{BB962C8B-B14F-4D97-AF65-F5344CB8AC3E}">
        <p14:creationId xmlns:p14="http://schemas.microsoft.com/office/powerpoint/2010/main" val="3741597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some</a:t>
            </a:r>
            <a:r>
              <a:rPr lang="en-GB" baseline="0" dirty="0" smtClean="0"/>
              <a:t> periods of growth and some periods of decline. </a:t>
            </a:r>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16</a:t>
            </a:fld>
            <a:endParaRPr lang="en-GB" dirty="0"/>
          </a:p>
        </p:txBody>
      </p:sp>
    </p:spTree>
    <p:extLst>
      <p:ext uri="{BB962C8B-B14F-4D97-AF65-F5344CB8AC3E}">
        <p14:creationId xmlns:p14="http://schemas.microsoft.com/office/powerpoint/2010/main" val="123707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trend can be attributed to several factors. Although smaller class sizes and the interactive nature of learning at private HEIs make them an appealing alternative to public institutions, the higher cost of private education compared to public options remains a significant barrier. This financial challenge is a key reason why enrolment has not seen substantial increases and, in some instances, has even declined though the population of graduating students from senior high schools keep increasing.</a:t>
            </a: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17</a:t>
            </a:fld>
            <a:endParaRPr lang="en-GB" dirty="0"/>
          </a:p>
        </p:txBody>
      </p:sp>
    </p:spTree>
    <p:extLst>
      <p:ext uri="{BB962C8B-B14F-4D97-AF65-F5344CB8AC3E}">
        <p14:creationId xmlns:p14="http://schemas.microsoft.com/office/powerpoint/2010/main" val="1671692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Science related including agriculture, science, applied sciences and engineering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Humanities comprising of Arts, Social Sciences,</a:t>
            </a:r>
            <a:r>
              <a:rPr lang="en-GB" sz="1200" kern="1200" baseline="0" dirty="0" smtClean="0">
                <a:solidFill>
                  <a:schemeClr val="tx1"/>
                </a:solidFill>
                <a:effectLst/>
                <a:latin typeface="+mn-lt"/>
                <a:ea typeface="+mn-ea"/>
                <a:cs typeface="+mn-cs"/>
              </a:rPr>
              <a:t> Business and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could be attributed to the lower number of students studying science-related programmes at Senior High School as well as the infrastructural demand and resource intensive nature associated with offering STEM related courses at the tertiary level.</a:t>
            </a:r>
            <a:endParaRPr lang="en-GB"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18</a:t>
            </a:fld>
            <a:endParaRPr lang="en-GB" dirty="0"/>
          </a:p>
        </p:txBody>
      </p:sp>
    </p:spTree>
    <p:extLst>
      <p:ext uri="{BB962C8B-B14F-4D97-AF65-F5344CB8AC3E}">
        <p14:creationId xmlns:p14="http://schemas.microsoft.com/office/powerpoint/2010/main" val="4003444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Although public institutions have larger staff numbers compared to private universities, they too have been unable to meet the academic staffing pyramid requirements set by GTEC.</a:t>
            </a:r>
          </a:p>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19</a:t>
            </a:fld>
            <a:endParaRPr lang="en-GB" dirty="0"/>
          </a:p>
        </p:txBody>
      </p:sp>
    </p:spTree>
    <p:extLst>
      <p:ext uri="{BB962C8B-B14F-4D97-AF65-F5344CB8AC3E}">
        <p14:creationId xmlns:p14="http://schemas.microsoft.com/office/powerpoint/2010/main" val="206306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4E4FAB-8303-4B09-BC14-5818E4EFB731}" type="slidenum">
              <a:rPr lang="en-GB" smtClean="0"/>
              <a:t>21</a:t>
            </a:fld>
            <a:endParaRPr lang="en-GB" dirty="0"/>
          </a:p>
        </p:txBody>
      </p:sp>
    </p:spTree>
    <p:extLst>
      <p:ext uri="{BB962C8B-B14F-4D97-AF65-F5344CB8AC3E}">
        <p14:creationId xmlns:p14="http://schemas.microsoft.com/office/powerpoint/2010/main" val="3256427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marR="0" lvl="0" fontAlgn="base">
              <a:spcBef>
                <a:spcPct val="0"/>
              </a:spcBef>
              <a:spcAft>
                <a:spcPct val="0"/>
              </a:spcAft>
              <a:buClrTx/>
              <a:buSzTx/>
              <a:tabLst/>
            </a:pPr>
            <a:r>
              <a:rPr lang="en-US" altLang="en-US" dirty="0" smtClean="0"/>
              <a:t>Policy Suggestions:</a:t>
            </a:r>
          </a:p>
          <a:p>
            <a:pPr marL="514350" lvl="1" fontAlgn="base">
              <a:spcBef>
                <a:spcPct val="0"/>
              </a:spcBef>
              <a:spcAft>
                <a:spcPct val="0"/>
              </a:spcAft>
            </a:pPr>
            <a:r>
              <a:rPr lang="en-US" altLang="en-US" dirty="0" smtClean="0"/>
              <a:t>Cost-sharing models for highly specialized faculty across institutions.</a:t>
            </a:r>
          </a:p>
          <a:p>
            <a:pPr marL="514350" lvl="1" fontAlgn="base">
              <a:spcBef>
                <a:spcPct val="0"/>
              </a:spcBef>
              <a:spcAft>
                <a:spcPct val="0"/>
              </a:spcAft>
            </a:pPr>
            <a:r>
              <a:rPr lang="en-US" altLang="en-US" dirty="0" smtClean="0"/>
              <a:t>Incentives for diaspora scholars to teach in Ghana, including tax waivers and reduced bureaucracy</a:t>
            </a:r>
          </a:p>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28</a:t>
            </a:fld>
            <a:endParaRPr lang="en-GB" dirty="0"/>
          </a:p>
        </p:txBody>
      </p:sp>
    </p:spTree>
    <p:extLst>
      <p:ext uri="{BB962C8B-B14F-4D97-AF65-F5344CB8AC3E}">
        <p14:creationId xmlns:p14="http://schemas.microsoft.com/office/powerpoint/2010/main" val="1480139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Suggested Image</a:t>
            </a:r>
            <a:r>
              <a:rPr lang="en-US" dirty="0"/>
              <a:t>: Diagram illustrating niche specialization; map indicating potential expansion regions.</a:t>
            </a:r>
          </a:p>
          <a:p>
            <a:endParaRPr lang="en-US" dirty="0"/>
          </a:p>
        </p:txBody>
      </p:sp>
      <p:sp>
        <p:nvSpPr>
          <p:cNvPr id="4" name="Slide Number Placeholder 3"/>
          <p:cNvSpPr>
            <a:spLocks noGrp="1"/>
          </p:cNvSpPr>
          <p:nvPr>
            <p:ph type="sldNum" sz="quarter" idx="5"/>
          </p:nvPr>
        </p:nvSpPr>
        <p:spPr/>
        <p:txBody>
          <a:bodyPr/>
          <a:lstStyle/>
          <a:p>
            <a:fld id="{944E4FAB-8303-4B09-BC14-5818E4EFB731}" type="slidenum">
              <a:rPr lang="en-GB" smtClean="0"/>
              <a:t>30</a:t>
            </a:fld>
            <a:endParaRPr lang="en-GB" dirty="0"/>
          </a:p>
        </p:txBody>
      </p:sp>
    </p:spTree>
    <p:extLst>
      <p:ext uri="{BB962C8B-B14F-4D97-AF65-F5344CB8AC3E}">
        <p14:creationId xmlns:p14="http://schemas.microsoft.com/office/powerpoint/2010/main" val="4276092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2</a:t>
            </a:fld>
            <a:endParaRPr lang="en-GB" dirty="0"/>
          </a:p>
        </p:txBody>
      </p:sp>
    </p:spTree>
    <p:extLst>
      <p:ext uri="{BB962C8B-B14F-4D97-AF65-F5344CB8AC3E}">
        <p14:creationId xmlns:p14="http://schemas.microsoft.com/office/powerpoint/2010/main" val="3273188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39</a:t>
            </a:fld>
            <a:endParaRPr lang="en-GB" dirty="0"/>
          </a:p>
        </p:txBody>
      </p:sp>
    </p:spTree>
    <p:extLst>
      <p:ext uri="{BB962C8B-B14F-4D97-AF65-F5344CB8AC3E}">
        <p14:creationId xmlns:p14="http://schemas.microsoft.com/office/powerpoint/2010/main" val="1404592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a:t>
            </a:r>
            <a:r>
              <a:rPr lang="en-US" baseline="0" dirty="0"/>
              <a:t> demand for tertiary education through population growth an increase in enrollment numbers in tertiary institutions due to the increase in products from basic through senior secondary schools.</a:t>
            </a:r>
          </a:p>
          <a:p>
            <a:endParaRPr lang="en-US" baseline="0" dirty="0"/>
          </a:p>
          <a:p>
            <a:r>
              <a:rPr lang="en-US" baseline="0" dirty="0"/>
              <a:t>And this was welcomed, because private institutions were expected to:</a:t>
            </a:r>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3</a:t>
            </a:fld>
            <a:endParaRPr lang="en-GB" dirty="0"/>
          </a:p>
        </p:txBody>
      </p:sp>
    </p:spTree>
    <p:extLst>
      <p:ext uri="{BB962C8B-B14F-4D97-AF65-F5344CB8AC3E}">
        <p14:creationId xmlns:p14="http://schemas.microsoft.com/office/powerpoint/2010/main" val="2024013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growth in private HEIs was influenced by several factors</a:t>
            </a:r>
            <a:r>
              <a:rPr lang="en-US" baseline="0" dirty="0" smtClean="0"/>
              <a:t>: such as (read from slides)</a:t>
            </a:r>
          </a:p>
          <a:p>
            <a:endParaRPr lang="en-US" baseline="0" dirty="0"/>
          </a:p>
          <a:p>
            <a:r>
              <a:rPr lang="en-US" baseline="0" dirty="0"/>
              <a:t>And this was welcomed, because private institutions were expected to:</a:t>
            </a:r>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4</a:t>
            </a:fld>
            <a:endParaRPr lang="en-GB" dirty="0"/>
          </a:p>
        </p:txBody>
      </p:sp>
    </p:spTree>
    <p:extLst>
      <p:ext uri="{BB962C8B-B14F-4D97-AF65-F5344CB8AC3E}">
        <p14:creationId xmlns:p14="http://schemas.microsoft.com/office/powerpoint/2010/main" val="3531051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5</a:t>
            </a:fld>
            <a:endParaRPr lang="en-GB" dirty="0"/>
          </a:p>
        </p:txBody>
      </p:sp>
    </p:spTree>
    <p:extLst>
      <p:ext uri="{BB962C8B-B14F-4D97-AF65-F5344CB8AC3E}">
        <p14:creationId xmlns:p14="http://schemas.microsoft.com/office/powerpoint/2010/main" val="1198582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6</a:t>
            </a:fld>
            <a:endParaRPr lang="en-GB" dirty="0"/>
          </a:p>
        </p:txBody>
      </p:sp>
    </p:spTree>
    <p:extLst>
      <p:ext uri="{BB962C8B-B14F-4D97-AF65-F5344CB8AC3E}">
        <p14:creationId xmlns:p14="http://schemas.microsoft.com/office/powerpoint/2010/main" val="4057200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Historical</a:t>
            </a:r>
            <a:r>
              <a:rPr lang="en-US" baseline="0" dirty="0"/>
              <a:t> evolution of Private Higher Education can by categories into four distinct key periods:</a:t>
            </a:r>
            <a:endParaRPr lang="en-GB" dirty="0"/>
          </a:p>
        </p:txBody>
      </p:sp>
      <p:sp>
        <p:nvSpPr>
          <p:cNvPr id="4" name="Slide Number Placeholder 3"/>
          <p:cNvSpPr>
            <a:spLocks noGrp="1"/>
          </p:cNvSpPr>
          <p:nvPr>
            <p:ph type="sldNum" sz="quarter" idx="10"/>
          </p:nvPr>
        </p:nvSpPr>
        <p:spPr/>
        <p:txBody>
          <a:bodyPr/>
          <a:lstStyle/>
          <a:p>
            <a:fld id="{944E4FAB-8303-4B09-BC14-5818E4EFB731}" type="slidenum">
              <a:rPr lang="en-GB" smtClean="0"/>
              <a:t>7</a:t>
            </a:fld>
            <a:endParaRPr lang="en-GB" dirty="0"/>
          </a:p>
        </p:txBody>
      </p:sp>
    </p:spTree>
    <p:extLst>
      <p:ext uri="{BB962C8B-B14F-4D97-AF65-F5344CB8AC3E}">
        <p14:creationId xmlns:p14="http://schemas.microsoft.com/office/powerpoint/2010/main" val="810671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and pictures university college of Gold Coast / UG and Kumasi College of Technology (UST) and University of Cape Coast</a:t>
            </a:r>
          </a:p>
          <a:p>
            <a:r>
              <a:rPr lang="en-US" dirty="0"/>
              <a:t>across most of the slides</a:t>
            </a:r>
          </a:p>
        </p:txBody>
      </p:sp>
      <p:sp>
        <p:nvSpPr>
          <p:cNvPr id="4" name="Slide Number Placeholder 3"/>
          <p:cNvSpPr>
            <a:spLocks noGrp="1"/>
          </p:cNvSpPr>
          <p:nvPr>
            <p:ph type="sldNum" sz="quarter" idx="5"/>
          </p:nvPr>
        </p:nvSpPr>
        <p:spPr/>
        <p:txBody>
          <a:bodyPr/>
          <a:lstStyle/>
          <a:p>
            <a:fld id="{944E4FAB-8303-4B09-BC14-5818E4EFB731}" type="slidenum">
              <a:rPr lang="en-GB" smtClean="0"/>
              <a:t>8</a:t>
            </a:fld>
            <a:endParaRPr lang="en-GB" dirty="0"/>
          </a:p>
        </p:txBody>
      </p:sp>
    </p:spTree>
    <p:extLst>
      <p:ext uri="{BB962C8B-B14F-4D97-AF65-F5344CB8AC3E}">
        <p14:creationId xmlns:p14="http://schemas.microsoft.com/office/powerpoint/2010/main" val="2513198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the establishment of University College of Gold Coast through the recommendations of the Elliot and Asquith Commission (</a:t>
            </a:r>
            <a:r>
              <a:rPr lang="en-US" dirty="0" smtClean="0"/>
              <a:t>Images </a:t>
            </a:r>
            <a:r>
              <a:rPr lang="en-US" dirty="0"/>
              <a:t>and pictures university college of Gold Coast / UG and Kumasi College of Technology (UST) and University of Cape </a:t>
            </a:r>
            <a:r>
              <a:rPr lang="en-US" dirty="0" smtClean="0"/>
              <a:t>Coast)</a:t>
            </a:r>
            <a:endParaRPr lang="en-US" dirty="0"/>
          </a:p>
        </p:txBody>
      </p:sp>
      <p:sp>
        <p:nvSpPr>
          <p:cNvPr id="4" name="Slide Number Placeholder 3"/>
          <p:cNvSpPr>
            <a:spLocks noGrp="1"/>
          </p:cNvSpPr>
          <p:nvPr>
            <p:ph type="sldNum" sz="quarter" idx="5"/>
          </p:nvPr>
        </p:nvSpPr>
        <p:spPr/>
        <p:txBody>
          <a:bodyPr/>
          <a:lstStyle/>
          <a:p>
            <a:fld id="{944E4FAB-8303-4B09-BC14-5818E4EFB731}" type="slidenum">
              <a:rPr lang="en-GB" smtClean="0"/>
              <a:t>9</a:t>
            </a:fld>
            <a:endParaRPr lang="en-GB" dirty="0"/>
          </a:p>
        </p:txBody>
      </p:sp>
    </p:spTree>
    <p:extLst>
      <p:ext uri="{BB962C8B-B14F-4D97-AF65-F5344CB8AC3E}">
        <p14:creationId xmlns:p14="http://schemas.microsoft.com/office/powerpoint/2010/main" val="2897549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428825585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87685728"/>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1085059801"/>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92938475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419522283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202802695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16269369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2367189491"/>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47162214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884289961"/>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131856-1E06-4289-A69C-20DA6262907C}" type="datetimeFigureOut">
              <a:rPr lang="en-GB" smtClean="0"/>
              <a:t>27/11/2024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7160BEF-20BD-442E-977C-6333E3D4578A}" type="slidenum">
              <a:rPr lang="en-GB" smtClean="0"/>
              <a:t>‹#›</a:t>
            </a:fld>
            <a:endParaRPr lang="en-GB" dirty="0"/>
          </a:p>
        </p:txBody>
      </p:sp>
    </p:spTree>
    <p:extLst>
      <p:ext uri="{BB962C8B-B14F-4D97-AF65-F5344CB8AC3E}">
        <p14:creationId xmlns:p14="http://schemas.microsoft.com/office/powerpoint/2010/main" val="94007770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31856-1E06-4289-A69C-20DA6262907C}" type="datetimeFigureOut">
              <a:rPr lang="en-GB" smtClean="0"/>
              <a:t>27/11/2024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160BEF-20BD-442E-977C-6333E3D4578A}" type="slidenum">
              <a:rPr lang="en-GB" smtClean="0"/>
              <a:t>‹#›</a:t>
            </a:fld>
            <a:endParaRPr lang="en-GB" dirty="0"/>
          </a:p>
        </p:txBody>
      </p:sp>
    </p:spTree>
    <p:extLst>
      <p:ext uri="{BB962C8B-B14F-4D97-AF65-F5344CB8AC3E}">
        <p14:creationId xmlns:p14="http://schemas.microsoft.com/office/powerpoint/2010/main" val="3789628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6.jpe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9.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20.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2.jp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3.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african university 5 male and female students walking together on an ultra modern university campus">
            <a:extLst>
              <a:ext uri="{FF2B5EF4-FFF2-40B4-BE49-F238E27FC236}">
                <a16:creationId xmlns:a16="http://schemas.microsoft.com/office/drawing/2014/main" id="{6F424679-0D3A-4F1F-BB30-D44D3B8C68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6" t="22256" b="43237"/>
          <a:stretch/>
        </p:blipFill>
        <p:spPr bwMode="auto">
          <a:xfrm>
            <a:off x="0" y="0"/>
            <a:ext cx="12230100" cy="419394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8"/>
          <p:cNvSpPr txBox="1"/>
          <p:nvPr/>
        </p:nvSpPr>
        <p:spPr>
          <a:xfrm>
            <a:off x="685800" y="4417976"/>
            <a:ext cx="6066692" cy="1107996"/>
          </a:xfrm>
          <a:prstGeom prst="rect">
            <a:avLst/>
          </a:prstGeom>
        </p:spPr>
        <p:txBody>
          <a:bodyPr wrap="square" lIns="0" tIns="0" rIns="0" bIns="0" rtlCol="0" anchor="t">
            <a:spAutoFit/>
          </a:bodyPr>
          <a:lstStyle/>
          <a:p>
            <a:r>
              <a:rPr lang="en-US" sz="3600" b="1" dirty="0"/>
              <a:t>Implications for Access, Equity and Sustainability</a:t>
            </a:r>
          </a:p>
        </p:txBody>
      </p:sp>
      <p:sp>
        <p:nvSpPr>
          <p:cNvPr id="9" name="TextBox 9"/>
          <p:cNvSpPr txBox="1"/>
          <p:nvPr/>
        </p:nvSpPr>
        <p:spPr>
          <a:xfrm>
            <a:off x="6550856" y="5377670"/>
            <a:ext cx="3016054" cy="984885"/>
          </a:xfrm>
          <a:prstGeom prst="rect">
            <a:avLst/>
          </a:prstGeom>
        </p:spPr>
        <p:txBody>
          <a:bodyPr wrap="square" lIns="0" tIns="0" rIns="0" bIns="0" rtlCol="0" anchor="t">
            <a:spAutoFit/>
          </a:bodyPr>
          <a:lstStyle/>
          <a:p>
            <a:r>
              <a:rPr lang="en-US" sz="1600" dirty="0" smtClean="0"/>
              <a:t>By:</a:t>
            </a:r>
          </a:p>
          <a:p>
            <a:pPr marL="285750" indent="-285750">
              <a:buFont typeface="Arial" panose="020B0604020202020204" pitchFamily="34" charset="0"/>
              <a:buChar char="•"/>
            </a:pPr>
            <a:r>
              <a:rPr lang="en-US" sz="1600" dirty="0" smtClean="0"/>
              <a:t>Dr</a:t>
            </a:r>
            <a:r>
              <a:rPr lang="en-US" sz="1600" dirty="0"/>
              <a:t>. Lucy Agyepong, </a:t>
            </a:r>
            <a:endParaRPr lang="en-US" sz="1600" dirty="0" smtClean="0"/>
          </a:p>
          <a:p>
            <a:pPr marL="285750" indent="-285750">
              <a:buFont typeface="Arial" panose="020B0604020202020204" pitchFamily="34" charset="0"/>
              <a:buChar char="•"/>
            </a:pPr>
            <a:r>
              <a:rPr lang="en-US" sz="1600" dirty="0" smtClean="0"/>
              <a:t>Dr</a:t>
            </a:r>
            <a:r>
              <a:rPr lang="en-US" sz="1600" dirty="0"/>
              <a:t>. Abena Engmann, </a:t>
            </a:r>
            <a:endParaRPr lang="en-US" sz="1600" dirty="0"/>
          </a:p>
          <a:p>
            <a:pPr marL="285750" indent="-285750">
              <a:buFont typeface="Arial" panose="020B0604020202020204" pitchFamily="34" charset="0"/>
              <a:buChar char="•"/>
            </a:pPr>
            <a:r>
              <a:rPr lang="en-US" sz="1600" dirty="0" smtClean="0"/>
              <a:t>Prof </a:t>
            </a:r>
            <a:r>
              <a:rPr lang="en-US" sz="1600" dirty="0"/>
              <a:t>George </a:t>
            </a:r>
            <a:r>
              <a:rPr lang="en-US" sz="1600" dirty="0" smtClean="0"/>
              <a:t>Bob-Milliar</a:t>
            </a:r>
            <a:endParaRPr lang="en-GB" sz="1600" dirty="0"/>
          </a:p>
        </p:txBody>
      </p:sp>
      <p:sp>
        <p:nvSpPr>
          <p:cNvPr id="10" name="Freeform 3">
            <a:extLst>
              <a:ext uri="{FF2B5EF4-FFF2-40B4-BE49-F238E27FC236}">
                <a16:creationId xmlns:a16="http://schemas.microsoft.com/office/drawing/2014/main" id="{B76455F8-56A4-44A1-BEE0-27BEE5706ED7}"/>
              </a:ext>
            </a:extLst>
          </p:cNvPr>
          <p:cNvSpPr/>
          <p:nvPr/>
        </p:nvSpPr>
        <p:spPr>
          <a:xfrm>
            <a:off x="685800" y="5873364"/>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12" name="Freeform 3">
            <a:extLst>
              <a:ext uri="{FF2B5EF4-FFF2-40B4-BE49-F238E27FC236}">
                <a16:creationId xmlns:a16="http://schemas.microsoft.com/office/drawing/2014/main" id="{F4555329-147A-4682-B63A-E27F0CC64553}"/>
              </a:ext>
            </a:extLst>
          </p:cNvPr>
          <p:cNvSpPr/>
          <p:nvPr/>
        </p:nvSpPr>
        <p:spPr>
          <a:xfrm>
            <a:off x="0" y="1061541"/>
            <a:ext cx="6953458" cy="2684720"/>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sp>
        <p:nvSpPr>
          <p:cNvPr id="6" name="TextBox 6"/>
          <p:cNvSpPr txBox="1"/>
          <p:nvPr/>
        </p:nvSpPr>
        <p:spPr>
          <a:xfrm>
            <a:off x="1029311" y="1226299"/>
            <a:ext cx="5924147" cy="2332177"/>
          </a:xfrm>
          <a:prstGeom prst="rect">
            <a:avLst/>
          </a:prstGeom>
        </p:spPr>
        <p:txBody>
          <a:bodyPr wrap="square" lIns="0" tIns="0" rIns="0" bIns="0" rtlCol="0" anchor="t">
            <a:spAutoFit/>
          </a:bodyPr>
          <a:lstStyle/>
          <a:p>
            <a:pPr>
              <a:lnSpc>
                <a:spcPts val="6178"/>
              </a:lnSpc>
              <a:spcBef>
                <a:spcPct val="0"/>
              </a:spcBef>
            </a:pPr>
            <a:r>
              <a:rPr lang="en-US" sz="4400" dirty="0">
                <a:solidFill>
                  <a:schemeClr val="bg1"/>
                </a:solidFill>
                <a:latin typeface="Open Sans Bold"/>
              </a:rPr>
              <a:t>Development and Growth of Private Universities</a:t>
            </a:r>
          </a:p>
        </p:txBody>
      </p:sp>
      <p:sp>
        <p:nvSpPr>
          <p:cNvPr id="13" name="Freeform 3">
            <a:extLst>
              <a:ext uri="{FF2B5EF4-FFF2-40B4-BE49-F238E27FC236}">
                <a16:creationId xmlns:a16="http://schemas.microsoft.com/office/drawing/2014/main" id="{9E566006-8AB1-44A7-9290-5F06D308CEB1}"/>
              </a:ext>
            </a:extLst>
          </p:cNvPr>
          <p:cNvSpPr/>
          <p:nvPr/>
        </p:nvSpPr>
        <p:spPr>
          <a:xfrm>
            <a:off x="10058400" y="0"/>
            <a:ext cx="2133600" cy="68579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pic>
        <p:nvPicPr>
          <p:cNvPr id="18" name="Picture 17">
            <a:extLst>
              <a:ext uri="{FF2B5EF4-FFF2-40B4-BE49-F238E27FC236}">
                <a16:creationId xmlns:a16="http://schemas.microsoft.com/office/drawing/2014/main" id="{23A9C63A-E256-43F2-83E8-4879EB040DA3}"/>
              </a:ext>
            </a:extLst>
          </p:cNvPr>
          <p:cNvPicPr>
            <a:picLocks noChangeAspect="1"/>
          </p:cNvPicPr>
          <p:nvPr/>
        </p:nvPicPr>
        <p:blipFill rotWithShape="1">
          <a:blip r:embed="rId4">
            <a:extLst>
              <a:ext uri="{28A0092B-C50C-407E-A947-70E740481C1C}">
                <a14:useLocalDpi xmlns:a14="http://schemas.microsoft.com/office/drawing/2010/main" val="0"/>
              </a:ext>
            </a:extLst>
          </a:blip>
          <a:srcRect t="1" r="77046" b="-14160"/>
          <a:stretch/>
        </p:blipFill>
        <p:spPr>
          <a:xfrm>
            <a:off x="1029311" y="174534"/>
            <a:ext cx="749247" cy="813353"/>
          </a:xfrm>
          <a:prstGeom prst="rect">
            <a:avLst/>
          </a:prstGeom>
        </p:spPr>
      </p:pic>
      <p:pic>
        <p:nvPicPr>
          <p:cNvPr id="19" name="Picture 18">
            <a:extLst>
              <a:ext uri="{FF2B5EF4-FFF2-40B4-BE49-F238E27FC236}">
                <a16:creationId xmlns:a16="http://schemas.microsoft.com/office/drawing/2014/main" id="{20E514C9-04F1-4D39-A1F5-119C91FAC9B7}"/>
              </a:ext>
            </a:extLst>
          </p:cNvPr>
          <p:cNvPicPr>
            <a:picLocks noChangeAspect="1"/>
          </p:cNvPicPr>
          <p:nvPr/>
        </p:nvPicPr>
        <p:blipFill rotWithShape="1">
          <a:blip r:embed="rId4">
            <a:extLst>
              <a:ext uri="{28A0092B-C50C-407E-A947-70E740481C1C}">
                <a14:useLocalDpi xmlns:a14="http://schemas.microsoft.com/office/drawing/2010/main" val="0"/>
              </a:ext>
            </a:extLst>
          </a:blip>
          <a:srcRect l="22929"/>
          <a:stretch/>
        </p:blipFill>
        <p:spPr>
          <a:xfrm>
            <a:off x="1989574" y="174534"/>
            <a:ext cx="2515715" cy="712473"/>
          </a:xfrm>
          <a:prstGeom prst="rect">
            <a:avLst/>
          </a:prstGeom>
          <a:effectLst>
            <a:outerShdw blurRad="50800" dist="38100" dir="16200000" rotWithShape="0">
              <a:prstClr val="black">
                <a:alpha val="40000"/>
              </a:prstClr>
            </a:outerShdw>
          </a:effectLst>
        </p:spPr>
      </p:pic>
      <p:sp>
        <p:nvSpPr>
          <p:cNvPr id="20" name="AutoShape 2" descr="african university students walking together">
            <a:extLst>
              <a:ext uri="{FF2B5EF4-FFF2-40B4-BE49-F238E27FC236}">
                <a16:creationId xmlns:a16="http://schemas.microsoft.com/office/drawing/2014/main" id="{3ED998D3-FBFF-494A-9625-41EDFADAF1A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1297F6-954F-43E2-B239-8B3E37706C5C}"/>
              </a:ext>
            </a:extLst>
          </p:cNvPr>
          <p:cNvSpPr/>
          <p:nvPr/>
        </p:nvSpPr>
        <p:spPr>
          <a:xfrm>
            <a:off x="6217919" y="2481551"/>
            <a:ext cx="5398487" cy="360704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C563DD8-0D9F-4B7E-BCA0-8A95220CF8FD}"/>
              </a:ext>
            </a:extLst>
          </p:cNvPr>
          <p:cNvSpPr/>
          <p:nvPr/>
        </p:nvSpPr>
        <p:spPr>
          <a:xfrm>
            <a:off x="575593" y="2481551"/>
            <a:ext cx="5398487" cy="3607048"/>
          </a:xfrm>
          <a:prstGeom prst="rect">
            <a:avLst/>
          </a:prstGeom>
          <a:solidFill>
            <a:srgbClr val="00C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12B4F7D3-D8EA-4DCF-AFF0-6943904E4AF4}"/>
              </a:ext>
            </a:extLst>
          </p:cNvPr>
          <p:cNvSpPr>
            <a:spLocks noGrp="1"/>
          </p:cNvSpPr>
          <p:nvPr>
            <p:ph type="title"/>
          </p:nvPr>
        </p:nvSpPr>
        <p:spPr>
          <a:xfrm>
            <a:off x="627993" y="365125"/>
            <a:ext cx="10515600" cy="1325563"/>
          </a:xfrm>
        </p:spPr>
        <p:txBody>
          <a:bodyPr/>
          <a:lstStyle/>
          <a:p>
            <a:r>
              <a:rPr lang="en-US" b="1" dirty="0"/>
              <a:t>Historical Evolution of </a:t>
            </a:r>
            <a:r>
              <a:rPr lang="en-US" b="1" dirty="0" smtClean="0"/>
              <a:t>Private Higher </a:t>
            </a:r>
            <a:r>
              <a:rPr lang="en-US" b="1" dirty="0"/>
              <a:t>Education</a:t>
            </a:r>
            <a:endParaRPr lang="en-GB" b="1" dirty="0"/>
          </a:p>
        </p:txBody>
      </p:sp>
      <p:sp>
        <p:nvSpPr>
          <p:cNvPr id="5" name="Freeform 3">
            <a:extLst>
              <a:ext uri="{FF2B5EF4-FFF2-40B4-BE49-F238E27FC236}">
                <a16:creationId xmlns:a16="http://schemas.microsoft.com/office/drawing/2014/main" id="{7E5B1BCC-CD36-4DE6-BC72-83C95F3B7CAF}"/>
              </a:ext>
            </a:extLst>
          </p:cNvPr>
          <p:cNvSpPr/>
          <p:nvPr/>
        </p:nvSpPr>
        <p:spPr>
          <a:xfrm>
            <a:off x="780393"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6" name="Rectangle 5">
            <a:extLst>
              <a:ext uri="{FF2B5EF4-FFF2-40B4-BE49-F238E27FC236}">
                <a16:creationId xmlns:a16="http://schemas.microsoft.com/office/drawing/2014/main" id="{5377487B-8C9B-42B1-A29C-4235E7D53470}"/>
              </a:ext>
            </a:extLst>
          </p:cNvPr>
          <p:cNvSpPr/>
          <p:nvPr/>
        </p:nvSpPr>
        <p:spPr>
          <a:xfrm>
            <a:off x="1056343" y="1588314"/>
            <a:ext cx="3121175" cy="461665"/>
          </a:xfrm>
          <a:prstGeom prst="rect">
            <a:avLst/>
          </a:prstGeom>
        </p:spPr>
        <p:txBody>
          <a:bodyPr wrap="none">
            <a:spAutoFit/>
          </a:bodyPr>
          <a:lstStyle/>
          <a:p>
            <a:r>
              <a:rPr lang="en-US" sz="2400" b="1" dirty="0" smtClean="0">
                <a:solidFill>
                  <a:srgbClr val="00C282"/>
                </a:solidFill>
              </a:rPr>
              <a:t>1980s - </a:t>
            </a:r>
            <a:r>
              <a:rPr lang="en-US" sz="2400" b="1" dirty="0" smtClean="0">
                <a:solidFill>
                  <a:schemeClr val="accent6">
                    <a:lumMod val="75000"/>
                  </a:schemeClr>
                </a:solidFill>
              </a:rPr>
              <a:t>1990s Reforms</a:t>
            </a:r>
            <a:r>
              <a:rPr lang="en-US" sz="2400" dirty="0" smtClean="0">
                <a:solidFill>
                  <a:schemeClr val="accent6">
                    <a:lumMod val="75000"/>
                  </a:schemeClr>
                </a:solidFill>
              </a:rPr>
              <a:t>:</a:t>
            </a:r>
            <a:endParaRPr lang="en-US" sz="2400" dirty="0">
              <a:solidFill>
                <a:schemeClr val="accent6">
                  <a:lumMod val="75000"/>
                </a:schemeClr>
              </a:solidFill>
            </a:endParaRPr>
          </a:p>
        </p:txBody>
      </p:sp>
      <p:sp>
        <p:nvSpPr>
          <p:cNvPr id="9" name="Freeform 3">
            <a:extLst>
              <a:ext uri="{FF2B5EF4-FFF2-40B4-BE49-F238E27FC236}">
                <a16:creationId xmlns:a16="http://schemas.microsoft.com/office/drawing/2014/main" id="{5E670C4B-4B44-45E0-8E5A-2886F11FED2F}"/>
              </a:ext>
            </a:extLst>
          </p:cNvPr>
          <p:cNvSpPr/>
          <p:nvPr/>
        </p:nvSpPr>
        <p:spPr>
          <a:xfrm flipH="1">
            <a:off x="0" y="6311900"/>
            <a:ext cx="1219200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514697F8-61AF-427A-87C0-C30F9CBA0419}"/>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148395" y="6062021"/>
            <a:ext cx="733241" cy="795979"/>
          </a:xfrm>
          <a:prstGeom prst="rect">
            <a:avLst/>
          </a:prstGeom>
        </p:spPr>
      </p:pic>
      <p:pic>
        <p:nvPicPr>
          <p:cNvPr id="11" name="Picture 10">
            <a:extLst>
              <a:ext uri="{FF2B5EF4-FFF2-40B4-BE49-F238E27FC236}">
                <a16:creationId xmlns:a16="http://schemas.microsoft.com/office/drawing/2014/main" id="{1619F5F5-2564-4AA7-A637-EBD53248074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660572" y="6377354"/>
            <a:ext cx="2461974" cy="228600"/>
          </a:xfrm>
          <a:prstGeom prst="rect">
            <a:avLst/>
          </a:prstGeom>
          <a:effectLst/>
        </p:spPr>
      </p:pic>
      <p:pic>
        <p:nvPicPr>
          <p:cNvPr id="12" name="Picture 11">
            <a:extLst>
              <a:ext uri="{FF2B5EF4-FFF2-40B4-BE49-F238E27FC236}">
                <a16:creationId xmlns:a16="http://schemas.microsoft.com/office/drawing/2014/main" id="{3B14E174-AD87-412E-B2FC-A25CD3BC1FF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852217" y="6395939"/>
            <a:ext cx="2461974" cy="347539"/>
          </a:xfrm>
          <a:prstGeom prst="rect">
            <a:avLst/>
          </a:prstGeom>
          <a:effectLst/>
        </p:spPr>
      </p:pic>
      <p:sp>
        <p:nvSpPr>
          <p:cNvPr id="15" name="Freeform 13">
            <a:extLst>
              <a:ext uri="{FF2B5EF4-FFF2-40B4-BE49-F238E27FC236}">
                <a16:creationId xmlns:a16="http://schemas.microsoft.com/office/drawing/2014/main" id="{9D01EB12-811F-4488-B432-324E1785317B}"/>
              </a:ext>
            </a:extLst>
          </p:cNvPr>
          <p:cNvSpPr/>
          <p:nvPr/>
        </p:nvSpPr>
        <p:spPr>
          <a:xfrm>
            <a:off x="5624685" y="3807577"/>
            <a:ext cx="856427" cy="749271"/>
          </a:xfrm>
          <a:custGeom>
            <a:avLst/>
            <a:gdLst/>
            <a:ahLst/>
            <a:cxnLst/>
            <a:rect l="l" t="t" r="r" b="b"/>
            <a:pathLst>
              <a:path w="5623239" h="3205480">
                <a:moveTo>
                  <a:pt x="4833298" y="3205480"/>
                </a:moveTo>
                <a:lnTo>
                  <a:pt x="0" y="3205480"/>
                </a:lnTo>
                <a:lnTo>
                  <a:pt x="791210" y="1602740"/>
                </a:lnTo>
                <a:lnTo>
                  <a:pt x="0" y="0"/>
                </a:lnTo>
                <a:lnTo>
                  <a:pt x="4833298" y="0"/>
                </a:lnTo>
                <a:lnTo>
                  <a:pt x="5623238" y="1602740"/>
                </a:lnTo>
                <a:lnTo>
                  <a:pt x="4833298" y="3205480"/>
                </a:lnTo>
                <a:close/>
              </a:path>
            </a:pathLst>
          </a:custGeom>
          <a:solidFill>
            <a:schemeClr val="bg1"/>
          </a:solidFill>
        </p:spPr>
      </p:sp>
      <p:sp>
        <p:nvSpPr>
          <p:cNvPr id="16" name="AutoShape 29">
            <a:extLst>
              <a:ext uri="{FF2B5EF4-FFF2-40B4-BE49-F238E27FC236}">
                <a16:creationId xmlns:a16="http://schemas.microsoft.com/office/drawing/2014/main" id="{AF1E5AA2-FD8C-4C1D-B629-42CEC6D852DF}"/>
              </a:ext>
            </a:extLst>
          </p:cNvPr>
          <p:cNvSpPr/>
          <p:nvPr/>
        </p:nvSpPr>
        <p:spPr>
          <a:xfrm rot="10800000">
            <a:off x="658472" y="2275896"/>
            <a:ext cx="11143593" cy="0"/>
          </a:xfrm>
          <a:prstGeom prst="line">
            <a:avLst/>
          </a:prstGeom>
          <a:ln w="9525" cap="flat">
            <a:solidFill>
              <a:srgbClr val="000000"/>
            </a:solidFill>
            <a:prstDash val="solid"/>
            <a:headEnd type="none" w="sm" len="sm"/>
            <a:tailEnd type="none" w="sm" len="sm"/>
          </a:ln>
        </p:spPr>
        <p:txBody>
          <a:bodyPr/>
          <a:lstStyle/>
          <a:p>
            <a:endParaRPr lang="en-US" dirty="0"/>
          </a:p>
        </p:txBody>
      </p:sp>
      <p:grpSp>
        <p:nvGrpSpPr>
          <p:cNvPr id="17" name="Group 45">
            <a:extLst>
              <a:ext uri="{FF2B5EF4-FFF2-40B4-BE49-F238E27FC236}">
                <a16:creationId xmlns:a16="http://schemas.microsoft.com/office/drawing/2014/main" id="{D5EBA620-79E8-49BD-9A8A-86CF563490D1}"/>
              </a:ext>
            </a:extLst>
          </p:cNvPr>
          <p:cNvGrpSpPr/>
          <p:nvPr/>
        </p:nvGrpSpPr>
        <p:grpSpPr>
          <a:xfrm rot="10800000">
            <a:off x="7766708" y="2137203"/>
            <a:ext cx="1114910" cy="299486"/>
            <a:chOff x="-2289248" y="0"/>
            <a:chExt cx="3025848" cy="812800"/>
          </a:xfrm>
        </p:grpSpPr>
        <p:sp>
          <p:nvSpPr>
            <p:cNvPr id="18" name="Freeform 46">
              <a:extLst>
                <a:ext uri="{FF2B5EF4-FFF2-40B4-BE49-F238E27FC236}">
                  <a16:creationId xmlns:a16="http://schemas.microsoft.com/office/drawing/2014/main" id="{6939EFF3-2BC2-4947-A1CA-CAE210CD366D}"/>
                </a:ext>
              </a:extLst>
            </p:cNvPr>
            <p:cNvSpPr/>
            <p:nvPr/>
          </p:nvSpPr>
          <p:spPr>
            <a:xfrm>
              <a:off x="-2289248" y="0"/>
              <a:ext cx="809175"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lumMod val="75000"/>
              </a:schemeClr>
            </a:solidFill>
          </p:spPr>
          <p:txBody>
            <a:bodyPr/>
            <a:lstStyle/>
            <a:p>
              <a:endParaRPr lang="en-US" dirty="0"/>
            </a:p>
          </p:txBody>
        </p:sp>
        <p:sp>
          <p:nvSpPr>
            <p:cNvPr id="19" name="TextBox 47">
              <a:extLst>
                <a:ext uri="{FF2B5EF4-FFF2-40B4-BE49-F238E27FC236}">
                  <a16:creationId xmlns:a16="http://schemas.microsoft.com/office/drawing/2014/main" id="{FF41FF45-3E9C-480B-8532-BDFC420CEDF4}"/>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grpSp>
        <p:nvGrpSpPr>
          <p:cNvPr id="20" name="Group 48">
            <a:extLst>
              <a:ext uri="{FF2B5EF4-FFF2-40B4-BE49-F238E27FC236}">
                <a16:creationId xmlns:a16="http://schemas.microsoft.com/office/drawing/2014/main" id="{DA63EF2F-373F-4911-A043-889BAEE92DB9}"/>
              </a:ext>
            </a:extLst>
          </p:cNvPr>
          <p:cNvGrpSpPr/>
          <p:nvPr/>
        </p:nvGrpSpPr>
        <p:grpSpPr>
          <a:xfrm rot="10800000">
            <a:off x="3069910" y="2137203"/>
            <a:ext cx="1500785" cy="299486"/>
            <a:chOff x="76200" y="0"/>
            <a:chExt cx="4073109" cy="812800"/>
          </a:xfrm>
        </p:grpSpPr>
        <p:sp>
          <p:nvSpPr>
            <p:cNvPr id="21" name="Freeform 49">
              <a:extLst>
                <a:ext uri="{FF2B5EF4-FFF2-40B4-BE49-F238E27FC236}">
                  <a16:creationId xmlns:a16="http://schemas.microsoft.com/office/drawing/2014/main" id="{AD8D66DE-6FED-4377-A798-68675B3533CF}"/>
                </a:ext>
              </a:extLst>
            </p:cNvPr>
            <p:cNvSpPr/>
            <p:nvPr/>
          </p:nvSpPr>
          <p:spPr>
            <a:xfrm>
              <a:off x="3340135" y="0"/>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txBody>
            <a:bodyPr/>
            <a:lstStyle/>
            <a:p>
              <a:endParaRPr lang="en-US" dirty="0"/>
            </a:p>
          </p:txBody>
        </p:sp>
        <p:sp>
          <p:nvSpPr>
            <p:cNvPr id="22" name="TextBox 50">
              <a:extLst>
                <a:ext uri="{FF2B5EF4-FFF2-40B4-BE49-F238E27FC236}">
                  <a16:creationId xmlns:a16="http://schemas.microsoft.com/office/drawing/2014/main" id="{97530343-F2D7-4F66-B6C3-18A4E9D2A861}"/>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sp>
        <p:nvSpPr>
          <p:cNvPr id="2" name="Rectangle 1">
            <a:extLst>
              <a:ext uri="{FF2B5EF4-FFF2-40B4-BE49-F238E27FC236}">
                <a16:creationId xmlns:a16="http://schemas.microsoft.com/office/drawing/2014/main" id="{B20FCA36-FAEF-49FF-B90D-2BB0A8EBEF95}"/>
              </a:ext>
            </a:extLst>
          </p:cNvPr>
          <p:cNvSpPr/>
          <p:nvPr/>
        </p:nvSpPr>
        <p:spPr>
          <a:xfrm>
            <a:off x="658472" y="2641064"/>
            <a:ext cx="5071769" cy="3354765"/>
          </a:xfrm>
          <a:prstGeom prst="rect">
            <a:avLst/>
          </a:prstGeom>
        </p:spPr>
        <p:txBody>
          <a:bodyPr wrap="square">
            <a:spAutoFit/>
          </a:bodyPr>
          <a:lstStyle/>
          <a:p>
            <a:pPr marL="742950" lvl="1" indent="-285750">
              <a:buFont typeface="Arial" panose="020B0604020202020204" pitchFamily="34" charset="0"/>
              <a:buChar char="•"/>
            </a:pPr>
            <a:r>
              <a:rPr lang="en-US" dirty="0">
                <a:solidFill>
                  <a:schemeClr val="bg1"/>
                </a:solidFill>
              </a:rPr>
              <a:t>Economic challenges led to end of free tuition for the three public universities</a:t>
            </a:r>
          </a:p>
          <a:p>
            <a:pPr marL="742950" lvl="1" indent="-285750">
              <a:buFont typeface="Arial" panose="020B0604020202020204" pitchFamily="34" charset="0"/>
              <a:buChar char="•"/>
            </a:pPr>
            <a:r>
              <a:rPr lang="en-US" dirty="0">
                <a:solidFill>
                  <a:schemeClr val="bg1"/>
                </a:solidFill>
              </a:rPr>
              <a:t>Economic Recovery Program (ERP) under Structural Adjustment Programs (SAPs) opened up higher education sector to private sector participation (in 1987) </a:t>
            </a:r>
            <a:r>
              <a:rPr lang="en-US" dirty="0" smtClean="0">
                <a:solidFill>
                  <a:schemeClr val="bg1"/>
                </a:solidFill>
              </a:rPr>
              <a:t>with the </a:t>
            </a:r>
            <a:r>
              <a:rPr lang="en-US" dirty="0">
                <a:solidFill>
                  <a:schemeClr val="bg1"/>
                </a:solidFill>
              </a:rPr>
              <a:t>gradual deregulation of public higher education.</a:t>
            </a:r>
          </a:p>
          <a:p>
            <a:pPr marL="742950" lvl="1" indent="-285750">
              <a:buFont typeface="Arial" panose="020B0604020202020204" pitchFamily="34" charset="0"/>
              <a:buChar char="•"/>
            </a:pPr>
            <a:r>
              <a:rPr lang="en-US" dirty="0">
                <a:solidFill>
                  <a:schemeClr val="bg1"/>
                </a:solidFill>
              </a:rPr>
              <a:t>Little </a:t>
            </a:r>
            <a:r>
              <a:rPr lang="en-US" dirty="0" smtClean="0">
                <a:solidFill>
                  <a:schemeClr val="bg1"/>
                </a:solidFill>
              </a:rPr>
              <a:t>uptake </a:t>
            </a:r>
            <a:r>
              <a:rPr lang="en-US" dirty="0">
                <a:solidFill>
                  <a:schemeClr val="bg1"/>
                </a:solidFill>
              </a:rPr>
              <a:t>of private participation until the education reforms seen in the </a:t>
            </a:r>
            <a:r>
              <a:rPr lang="en-US" dirty="0" smtClean="0">
                <a:solidFill>
                  <a:schemeClr val="bg1"/>
                </a:solidFill>
              </a:rPr>
              <a:t>early 1990’s</a:t>
            </a:r>
            <a:endParaRPr lang="en-US" dirty="0">
              <a:solidFill>
                <a:schemeClr val="bg1"/>
              </a:solidFill>
            </a:endParaRPr>
          </a:p>
          <a:p>
            <a:endParaRPr lang="en-GB" sz="1400" dirty="0">
              <a:solidFill>
                <a:schemeClr val="bg1"/>
              </a:solidFill>
            </a:endParaRPr>
          </a:p>
        </p:txBody>
      </p:sp>
      <p:sp>
        <p:nvSpPr>
          <p:cNvPr id="24" name="Rectangle 23">
            <a:extLst>
              <a:ext uri="{FF2B5EF4-FFF2-40B4-BE49-F238E27FC236}">
                <a16:creationId xmlns:a16="http://schemas.microsoft.com/office/drawing/2014/main" id="{B20FCA36-FAEF-49FF-B90D-2BB0A8EBEF95}"/>
              </a:ext>
            </a:extLst>
          </p:cNvPr>
          <p:cNvSpPr/>
          <p:nvPr/>
        </p:nvSpPr>
        <p:spPr>
          <a:xfrm>
            <a:off x="5730241" y="2606430"/>
            <a:ext cx="5398487" cy="3385542"/>
          </a:xfrm>
          <a:prstGeom prst="rect">
            <a:avLst/>
          </a:prstGeom>
        </p:spPr>
        <p:txBody>
          <a:bodyPr wrap="square">
            <a:spAutoFit/>
          </a:bodyPr>
          <a:lstStyle/>
          <a:p>
            <a:pPr marL="742950" lvl="1" indent="-285750">
              <a:buFont typeface="Arial" panose="020B0604020202020204" pitchFamily="34" charset="0"/>
              <a:buChar char="•"/>
            </a:pPr>
            <a:r>
              <a:rPr lang="en-US" sz="2000" dirty="0" smtClean="0">
                <a:solidFill>
                  <a:schemeClr val="bg1"/>
                </a:solidFill>
              </a:rPr>
              <a:t>1992 </a:t>
            </a:r>
            <a:r>
              <a:rPr lang="en-US" sz="2000" dirty="0">
                <a:solidFill>
                  <a:schemeClr val="bg1"/>
                </a:solidFill>
              </a:rPr>
              <a:t>Constitution of Ghana created several regulatory bodies for the higher education sector</a:t>
            </a:r>
          </a:p>
          <a:p>
            <a:pPr marL="742950" lvl="1" indent="-285750">
              <a:buFont typeface="Arial" panose="020B0604020202020204" pitchFamily="34" charset="0"/>
              <a:buChar char="•"/>
            </a:pPr>
            <a:r>
              <a:rPr lang="en-US" sz="2000" dirty="0">
                <a:solidFill>
                  <a:schemeClr val="bg1"/>
                </a:solidFill>
              </a:rPr>
              <a:t>1993: Establishment of National Accreditation Board (NAB) to regulate and support private institutions, and National Council for Tertiary Education (NCTE) an advisory body to liaise between government and higher education institutions in Ghana </a:t>
            </a:r>
          </a:p>
          <a:p>
            <a:endParaRPr lang="en-GB" sz="1400" dirty="0">
              <a:solidFill>
                <a:schemeClr val="bg1"/>
              </a:solidFill>
            </a:endParaRPr>
          </a:p>
        </p:txBody>
      </p:sp>
    </p:spTree>
    <p:extLst>
      <p:ext uri="{BB962C8B-B14F-4D97-AF65-F5344CB8AC3E}">
        <p14:creationId xmlns:p14="http://schemas.microsoft.com/office/powerpoint/2010/main" val="359283816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1297F6-954F-43E2-B239-8B3E37706C5C}"/>
              </a:ext>
            </a:extLst>
          </p:cNvPr>
          <p:cNvSpPr/>
          <p:nvPr/>
        </p:nvSpPr>
        <p:spPr>
          <a:xfrm>
            <a:off x="6217919" y="2481551"/>
            <a:ext cx="5398487" cy="3607048"/>
          </a:xfrm>
          <a:prstGeom prst="rect">
            <a:avLst/>
          </a:prstGeom>
          <a:solidFill>
            <a:srgbClr val="597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C563DD8-0D9F-4B7E-BCA0-8A95220CF8FD}"/>
              </a:ext>
            </a:extLst>
          </p:cNvPr>
          <p:cNvSpPr/>
          <p:nvPr/>
        </p:nvSpPr>
        <p:spPr>
          <a:xfrm>
            <a:off x="575593" y="2481551"/>
            <a:ext cx="5398487" cy="360704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12B4F7D3-D8EA-4DCF-AFF0-6943904E4AF4}"/>
              </a:ext>
            </a:extLst>
          </p:cNvPr>
          <p:cNvSpPr>
            <a:spLocks noGrp="1"/>
          </p:cNvSpPr>
          <p:nvPr>
            <p:ph type="title"/>
          </p:nvPr>
        </p:nvSpPr>
        <p:spPr>
          <a:xfrm>
            <a:off x="627993" y="365125"/>
            <a:ext cx="10515600" cy="1325563"/>
          </a:xfrm>
        </p:spPr>
        <p:txBody>
          <a:bodyPr/>
          <a:lstStyle/>
          <a:p>
            <a:r>
              <a:rPr lang="en-US" b="1" dirty="0"/>
              <a:t>Historical Evolution of </a:t>
            </a:r>
            <a:r>
              <a:rPr lang="en-US" b="1" dirty="0" smtClean="0"/>
              <a:t>Private Higher </a:t>
            </a:r>
            <a:r>
              <a:rPr lang="en-US" b="1" dirty="0"/>
              <a:t>Education</a:t>
            </a:r>
            <a:endParaRPr lang="en-GB" b="1" dirty="0"/>
          </a:p>
        </p:txBody>
      </p:sp>
      <p:sp>
        <p:nvSpPr>
          <p:cNvPr id="5" name="Freeform 3">
            <a:extLst>
              <a:ext uri="{FF2B5EF4-FFF2-40B4-BE49-F238E27FC236}">
                <a16:creationId xmlns:a16="http://schemas.microsoft.com/office/drawing/2014/main" id="{7E5B1BCC-CD36-4DE6-BC72-83C95F3B7CAF}"/>
              </a:ext>
            </a:extLst>
          </p:cNvPr>
          <p:cNvSpPr/>
          <p:nvPr/>
        </p:nvSpPr>
        <p:spPr>
          <a:xfrm>
            <a:off x="780393"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7" name="Rectangle 6">
            <a:extLst>
              <a:ext uri="{FF2B5EF4-FFF2-40B4-BE49-F238E27FC236}">
                <a16:creationId xmlns:a16="http://schemas.microsoft.com/office/drawing/2014/main" id="{0385D4CC-10FB-44F3-8967-3A3D8D350C14}"/>
              </a:ext>
            </a:extLst>
          </p:cNvPr>
          <p:cNvSpPr/>
          <p:nvPr/>
        </p:nvSpPr>
        <p:spPr>
          <a:xfrm>
            <a:off x="658472" y="1634345"/>
            <a:ext cx="10606038" cy="461665"/>
          </a:xfrm>
          <a:prstGeom prst="rect">
            <a:avLst/>
          </a:prstGeom>
        </p:spPr>
        <p:txBody>
          <a:bodyPr wrap="square">
            <a:spAutoFit/>
          </a:bodyPr>
          <a:lstStyle/>
          <a:p>
            <a:r>
              <a:rPr lang="en-US" sz="2400" b="1" dirty="0">
                <a:solidFill>
                  <a:schemeClr val="accent1">
                    <a:lumMod val="75000"/>
                  </a:schemeClr>
                </a:solidFill>
              </a:rPr>
              <a:t>Modern Growth of Private Universities (1990s</a:t>
            </a:r>
            <a:r>
              <a:rPr lang="en-US" sz="2400" b="1" dirty="0">
                <a:solidFill>
                  <a:srgbClr val="2A4D70"/>
                </a:solidFill>
              </a:rPr>
              <a:t>-Present)</a:t>
            </a:r>
            <a:r>
              <a:rPr lang="en-US" sz="2400" dirty="0">
                <a:solidFill>
                  <a:srgbClr val="2A4D70"/>
                </a:solidFill>
              </a:rPr>
              <a:t>:</a:t>
            </a:r>
          </a:p>
        </p:txBody>
      </p:sp>
      <p:sp>
        <p:nvSpPr>
          <p:cNvPr id="9" name="Freeform 3">
            <a:extLst>
              <a:ext uri="{FF2B5EF4-FFF2-40B4-BE49-F238E27FC236}">
                <a16:creationId xmlns:a16="http://schemas.microsoft.com/office/drawing/2014/main" id="{5E670C4B-4B44-45E0-8E5A-2886F11FED2F}"/>
              </a:ext>
            </a:extLst>
          </p:cNvPr>
          <p:cNvSpPr/>
          <p:nvPr/>
        </p:nvSpPr>
        <p:spPr>
          <a:xfrm flipH="1">
            <a:off x="0" y="6311900"/>
            <a:ext cx="1219200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514697F8-61AF-427A-87C0-C30F9CBA0419}"/>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148395" y="6062021"/>
            <a:ext cx="733241" cy="795979"/>
          </a:xfrm>
          <a:prstGeom prst="rect">
            <a:avLst/>
          </a:prstGeom>
        </p:spPr>
      </p:pic>
      <p:pic>
        <p:nvPicPr>
          <p:cNvPr id="11" name="Picture 10">
            <a:extLst>
              <a:ext uri="{FF2B5EF4-FFF2-40B4-BE49-F238E27FC236}">
                <a16:creationId xmlns:a16="http://schemas.microsoft.com/office/drawing/2014/main" id="{1619F5F5-2564-4AA7-A637-EBD53248074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660572" y="6377354"/>
            <a:ext cx="2461974" cy="228600"/>
          </a:xfrm>
          <a:prstGeom prst="rect">
            <a:avLst/>
          </a:prstGeom>
          <a:effectLst/>
        </p:spPr>
      </p:pic>
      <p:pic>
        <p:nvPicPr>
          <p:cNvPr id="12" name="Picture 11">
            <a:extLst>
              <a:ext uri="{FF2B5EF4-FFF2-40B4-BE49-F238E27FC236}">
                <a16:creationId xmlns:a16="http://schemas.microsoft.com/office/drawing/2014/main" id="{3B14E174-AD87-412E-B2FC-A25CD3BC1FF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852217" y="6395939"/>
            <a:ext cx="2461974" cy="347539"/>
          </a:xfrm>
          <a:prstGeom prst="rect">
            <a:avLst/>
          </a:prstGeom>
          <a:effectLst/>
        </p:spPr>
      </p:pic>
      <p:sp>
        <p:nvSpPr>
          <p:cNvPr id="15" name="Freeform 13">
            <a:extLst>
              <a:ext uri="{FF2B5EF4-FFF2-40B4-BE49-F238E27FC236}">
                <a16:creationId xmlns:a16="http://schemas.microsoft.com/office/drawing/2014/main" id="{9D01EB12-811F-4488-B432-324E1785317B}"/>
              </a:ext>
            </a:extLst>
          </p:cNvPr>
          <p:cNvSpPr/>
          <p:nvPr/>
        </p:nvSpPr>
        <p:spPr>
          <a:xfrm>
            <a:off x="5624685" y="3807577"/>
            <a:ext cx="856427" cy="749271"/>
          </a:xfrm>
          <a:custGeom>
            <a:avLst/>
            <a:gdLst/>
            <a:ahLst/>
            <a:cxnLst/>
            <a:rect l="l" t="t" r="r" b="b"/>
            <a:pathLst>
              <a:path w="5623239" h="3205480">
                <a:moveTo>
                  <a:pt x="4833298" y="3205480"/>
                </a:moveTo>
                <a:lnTo>
                  <a:pt x="0" y="3205480"/>
                </a:lnTo>
                <a:lnTo>
                  <a:pt x="791210" y="1602740"/>
                </a:lnTo>
                <a:lnTo>
                  <a:pt x="0" y="0"/>
                </a:lnTo>
                <a:lnTo>
                  <a:pt x="4833298" y="0"/>
                </a:lnTo>
                <a:lnTo>
                  <a:pt x="5623238" y="1602740"/>
                </a:lnTo>
                <a:lnTo>
                  <a:pt x="4833298" y="3205480"/>
                </a:lnTo>
                <a:close/>
              </a:path>
            </a:pathLst>
          </a:custGeom>
          <a:solidFill>
            <a:schemeClr val="bg1"/>
          </a:solidFill>
        </p:spPr>
      </p:sp>
      <p:sp>
        <p:nvSpPr>
          <p:cNvPr id="16" name="AutoShape 29">
            <a:extLst>
              <a:ext uri="{FF2B5EF4-FFF2-40B4-BE49-F238E27FC236}">
                <a16:creationId xmlns:a16="http://schemas.microsoft.com/office/drawing/2014/main" id="{AF1E5AA2-FD8C-4C1D-B629-42CEC6D852DF}"/>
              </a:ext>
            </a:extLst>
          </p:cNvPr>
          <p:cNvSpPr/>
          <p:nvPr/>
        </p:nvSpPr>
        <p:spPr>
          <a:xfrm rot="10800000">
            <a:off x="658472" y="2275896"/>
            <a:ext cx="11143593" cy="0"/>
          </a:xfrm>
          <a:prstGeom prst="line">
            <a:avLst/>
          </a:prstGeom>
          <a:ln w="9525" cap="flat">
            <a:solidFill>
              <a:srgbClr val="000000"/>
            </a:solidFill>
            <a:prstDash val="solid"/>
            <a:headEnd type="none" w="sm" len="sm"/>
            <a:tailEnd type="none" w="sm" len="sm"/>
          </a:ln>
        </p:spPr>
        <p:txBody>
          <a:bodyPr/>
          <a:lstStyle/>
          <a:p>
            <a:endParaRPr lang="en-US" dirty="0"/>
          </a:p>
        </p:txBody>
      </p:sp>
      <p:grpSp>
        <p:nvGrpSpPr>
          <p:cNvPr id="17" name="Group 45">
            <a:extLst>
              <a:ext uri="{FF2B5EF4-FFF2-40B4-BE49-F238E27FC236}">
                <a16:creationId xmlns:a16="http://schemas.microsoft.com/office/drawing/2014/main" id="{D5EBA620-79E8-49BD-9A8A-86CF563490D1}"/>
              </a:ext>
            </a:extLst>
          </p:cNvPr>
          <p:cNvGrpSpPr/>
          <p:nvPr/>
        </p:nvGrpSpPr>
        <p:grpSpPr>
          <a:xfrm rot="10800000">
            <a:off x="7766708" y="2137203"/>
            <a:ext cx="1114910" cy="299486"/>
            <a:chOff x="-2289248" y="0"/>
            <a:chExt cx="3025848" cy="812800"/>
          </a:xfrm>
        </p:grpSpPr>
        <p:sp>
          <p:nvSpPr>
            <p:cNvPr id="18" name="Freeform 46">
              <a:extLst>
                <a:ext uri="{FF2B5EF4-FFF2-40B4-BE49-F238E27FC236}">
                  <a16:creationId xmlns:a16="http://schemas.microsoft.com/office/drawing/2014/main" id="{6939EFF3-2BC2-4947-A1CA-CAE210CD366D}"/>
                </a:ext>
              </a:extLst>
            </p:cNvPr>
            <p:cNvSpPr/>
            <p:nvPr/>
          </p:nvSpPr>
          <p:spPr>
            <a:xfrm>
              <a:off x="-2289248" y="0"/>
              <a:ext cx="809175"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A4D70"/>
            </a:solidFill>
          </p:spPr>
          <p:txBody>
            <a:bodyPr/>
            <a:lstStyle/>
            <a:p>
              <a:endParaRPr lang="en-US" dirty="0"/>
            </a:p>
          </p:txBody>
        </p:sp>
        <p:sp>
          <p:nvSpPr>
            <p:cNvPr id="19" name="TextBox 47">
              <a:extLst>
                <a:ext uri="{FF2B5EF4-FFF2-40B4-BE49-F238E27FC236}">
                  <a16:creationId xmlns:a16="http://schemas.microsoft.com/office/drawing/2014/main" id="{FF41FF45-3E9C-480B-8532-BDFC420CEDF4}"/>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grpSp>
        <p:nvGrpSpPr>
          <p:cNvPr id="20" name="Group 48">
            <a:extLst>
              <a:ext uri="{FF2B5EF4-FFF2-40B4-BE49-F238E27FC236}">
                <a16:creationId xmlns:a16="http://schemas.microsoft.com/office/drawing/2014/main" id="{DA63EF2F-373F-4911-A043-889BAEE92DB9}"/>
              </a:ext>
            </a:extLst>
          </p:cNvPr>
          <p:cNvGrpSpPr/>
          <p:nvPr/>
        </p:nvGrpSpPr>
        <p:grpSpPr>
          <a:xfrm rot="10800000">
            <a:off x="3069910" y="2137203"/>
            <a:ext cx="1500785" cy="299486"/>
            <a:chOff x="76200" y="0"/>
            <a:chExt cx="4073109" cy="812800"/>
          </a:xfrm>
        </p:grpSpPr>
        <p:sp>
          <p:nvSpPr>
            <p:cNvPr id="21" name="Freeform 49">
              <a:extLst>
                <a:ext uri="{FF2B5EF4-FFF2-40B4-BE49-F238E27FC236}">
                  <a16:creationId xmlns:a16="http://schemas.microsoft.com/office/drawing/2014/main" id="{AD8D66DE-6FED-4377-A798-68675B3533CF}"/>
                </a:ext>
              </a:extLst>
            </p:cNvPr>
            <p:cNvSpPr/>
            <p:nvPr/>
          </p:nvSpPr>
          <p:spPr>
            <a:xfrm>
              <a:off x="3340135" y="0"/>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1">
                <a:lumMod val="75000"/>
              </a:schemeClr>
            </a:solidFill>
          </p:spPr>
          <p:txBody>
            <a:bodyPr/>
            <a:lstStyle/>
            <a:p>
              <a:endParaRPr lang="en-US" dirty="0"/>
            </a:p>
          </p:txBody>
        </p:sp>
        <p:sp>
          <p:nvSpPr>
            <p:cNvPr id="22" name="TextBox 50">
              <a:extLst>
                <a:ext uri="{FF2B5EF4-FFF2-40B4-BE49-F238E27FC236}">
                  <a16:creationId xmlns:a16="http://schemas.microsoft.com/office/drawing/2014/main" id="{97530343-F2D7-4F66-B6C3-18A4E9D2A861}"/>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sp>
        <p:nvSpPr>
          <p:cNvPr id="23" name="Rectangle 22">
            <a:extLst>
              <a:ext uri="{FF2B5EF4-FFF2-40B4-BE49-F238E27FC236}">
                <a16:creationId xmlns:a16="http://schemas.microsoft.com/office/drawing/2014/main" id="{F2FCB36C-AA2E-48AE-B743-9E45C146A664}"/>
              </a:ext>
            </a:extLst>
          </p:cNvPr>
          <p:cNvSpPr/>
          <p:nvPr/>
        </p:nvSpPr>
        <p:spPr>
          <a:xfrm>
            <a:off x="6096000" y="2679411"/>
            <a:ext cx="5398487" cy="3170099"/>
          </a:xfrm>
          <a:prstGeom prst="rect">
            <a:avLst/>
          </a:prstGeom>
        </p:spPr>
        <p:txBody>
          <a:bodyPr wrap="square">
            <a:spAutoFit/>
          </a:bodyPr>
          <a:lstStyle/>
          <a:p>
            <a:pPr marL="742950" lvl="1" indent="-285750">
              <a:buFont typeface="Arial" panose="020B0604020202020204" pitchFamily="34" charset="0"/>
              <a:buChar char="•"/>
            </a:pPr>
            <a:r>
              <a:rPr lang="en-US" sz="2000" dirty="0" smtClean="0">
                <a:solidFill>
                  <a:schemeClr val="bg1"/>
                </a:solidFill>
              </a:rPr>
              <a:t>As </a:t>
            </a:r>
            <a:r>
              <a:rPr lang="en-US" sz="2000" dirty="0">
                <a:solidFill>
                  <a:schemeClr val="bg1"/>
                </a:solidFill>
              </a:rPr>
              <a:t>of January 2020, NAB had accredited over 70 private universities , including </a:t>
            </a:r>
            <a:endParaRPr lang="en-US" sz="2000" dirty="0" smtClean="0">
              <a:solidFill>
                <a:schemeClr val="bg1"/>
              </a:solidFill>
            </a:endParaRPr>
          </a:p>
          <a:p>
            <a:pPr marL="1200150" lvl="2" indent="-285750">
              <a:buFont typeface="Arial" panose="020B0604020202020204" pitchFamily="34" charset="0"/>
              <a:buChar char="•"/>
            </a:pPr>
            <a:r>
              <a:rPr lang="en-US" sz="2000" dirty="0" smtClean="0">
                <a:solidFill>
                  <a:schemeClr val="bg1"/>
                </a:solidFill>
              </a:rPr>
              <a:t>Central </a:t>
            </a:r>
            <a:r>
              <a:rPr lang="en-US" sz="2000" dirty="0">
                <a:solidFill>
                  <a:schemeClr val="bg1"/>
                </a:solidFill>
              </a:rPr>
              <a:t>University, Methodist University, All Nations University College, Catholic University College of Ghana, Islamic University College, Presbyterian University College, Wisconsin University College, Valley View University College and Ashesi University College among others</a:t>
            </a:r>
            <a:r>
              <a:rPr lang="en-US" sz="1600" dirty="0">
                <a:solidFill>
                  <a:schemeClr val="bg1"/>
                </a:solidFill>
              </a:rPr>
              <a:t>.</a:t>
            </a:r>
          </a:p>
        </p:txBody>
      </p:sp>
      <p:sp>
        <p:nvSpPr>
          <p:cNvPr id="25" name="Rectangle 24">
            <a:extLst>
              <a:ext uri="{FF2B5EF4-FFF2-40B4-BE49-F238E27FC236}">
                <a16:creationId xmlns:a16="http://schemas.microsoft.com/office/drawing/2014/main" id="{F2FCB36C-AA2E-48AE-B743-9E45C146A664}"/>
              </a:ext>
            </a:extLst>
          </p:cNvPr>
          <p:cNvSpPr/>
          <p:nvPr/>
        </p:nvSpPr>
        <p:spPr>
          <a:xfrm>
            <a:off x="165238" y="2659991"/>
            <a:ext cx="5398487" cy="2185214"/>
          </a:xfrm>
          <a:prstGeom prst="rect">
            <a:avLst/>
          </a:prstGeom>
        </p:spPr>
        <p:txBody>
          <a:bodyPr wrap="square">
            <a:spAutoFit/>
          </a:bodyPr>
          <a:lstStyle/>
          <a:p>
            <a:pPr marL="742950" lvl="1" indent="-285750">
              <a:buFont typeface="Arial" panose="020B0604020202020204" pitchFamily="34" charset="0"/>
              <a:buChar char="•"/>
            </a:pPr>
            <a:r>
              <a:rPr lang="en-US" sz="2000" dirty="0">
                <a:solidFill>
                  <a:schemeClr val="bg1"/>
                </a:solidFill>
              </a:rPr>
              <a:t>Enabled by 1992 Constitution and demand for specialized programs, the government established a number of public universities across the nation</a:t>
            </a:r>
          </a:p>
          <a:p>
            <a:pPr marL="742950" lvl="1" indent="-285750">
              <a:buFont typeface="Arial" panose="020B0604020202020204" pitchFamily="34" charset="0"/>
              <a:buChar char="•"/>
            </a:pPr>
            <a:r>
              <a:rPr lang="en-US" sz="2000" dirty="0">
                <a:solidFill>
                  <a:schemeClr val="bg1"/>
                </a:solidFill>
              </a:rPr>
              <a:t>At the same time private institutions increased in numbers</a:t>
            </a:r>
          </a:p>
          <a:p>
            <a:pPr lvl="1"/>
            <a:endParaRPr lang="en-US" sz="1600" dirty="0">
              <a:solidFill>
                <a:schemeClr val="bg1"/>
              </a:solidFill>
            </a:endParaRPr>
          </a:p>
        </p:txBody>
      </p:sp>
    </p:spTree>
    <p:extLst>
      <p:ext uri="{BB962C8B-B14F-4D97-AF65-F5344CB8AC3E}">
        <p14:creationId xmlns:p14="http://schemas.microsoft.com/office/powerpoint/2010/main" val="32059988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B4F7D3-D8EA-4DCF-AFF0-6943904E4AF4}"/>
              </a:ext>
            </a:extLst>
          </p:cNvPr>
          <p:cNvSpPr>
            <a:spLocks noGrp="1"/>
          </p:cNvSpPr>
          <p:nvPr>
            <p:ph type="title"/>
          </p:nvPr>
        </p:nvSpPr>
        <p:spPr>
          <a:xfrm>
            <a:off x="627992" y="365125"/>
            <a:ext cx="11090765" cy="1325563"/>
          </a:xfrm>
        </p:spPr>
        <p:txBody>
          <a:bodyPr/>
          <a:lstStyle/>
          <a:p>
            <a:r>
              <a:rPr lang="en-US" b="1" dirty="0"/>
              <a:t>Historical Evolution of Higher </a:t>
            </a:r>
            <a:r>
              <a:rPr lang="en-US" b="1" dirty="0" smtClean="0"/>
              <a:t>Education in Ghana</a:t>
            </a:r>
            <a:endParaRPr lang="en-GB" b="1" dirty="0"/>
          </a:p>
        </p:txBody>
      </p:sp>
      <p:sp>
        <p:nvSpPr>
          <p:cNvPr id="5" name="Freeform 3">
            <a:extLst>
              <a:ext uri="{FF2B5EF4-FFF2-40B4-BE49-F238E27FC236}">
                <a16:creationId xmlns:a16="http://schemas.microsoft.com/office/drawing/2014/main" id="{7E5B1BCC-CD36-4DE6-BC72-83C95F3B7CAF}"/>
              </a:ext>
            </a:extLst>
          </p:cNvPr>
          <p:cNvSpPr/>
          <p:nvPr/>
        </p:nvSpPr>
        <p:spPr>
          <a:xfrm>
            <a:off x="780393"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7" name="Rectangle 6">
            <a:extLst>
              <a:ext uri="{FF2B5EF4-FFF2-40B4-BE49-F238E27FC236}">
                <a16:creationId xmlns:a16="http://schemas.microsoft.com/office/drawing/2014/main" id="{0385D4CC-10FB-44F3-8967-3A3D8D350C14}"/>
              </a:ext>
            </a:extLst>
          </p:cNvPr>
          <p:cNvSpPr/>
          <p:nvPr/>
        </p:nvSpPr>
        <p:spPr>
          <a:xfrm>
            <a:off x="658472" y="1634345"/>
            <a:ext cx="3642153" cy="461665"/>
          </a:xfrm>
          <a:prstGeom prst="rect">
            <a:avLst/>
          </a:prstGeom>
        </p:spPr>
        <p:txBody>
          <a:bodyPr wrap="square">
            <a:spAutoFit/>
          </a:bodyPr>
          <a:lstStyle/>
          <a:p>
            <a:r>
              <a:rPr lang="en-US" sz="2400" b="1" dirty="0" smtClean="0">
                <a:solidFill>
                  <a:schemeClr val="accent1">
                    <a:lumMod val="75000"/>
                  </a:schemeClr>
                </a:solidFill>
              </a:rPr>
              <a:t>Key Milestones</a:t>
            </a:r>
            <a:endParaRPr lang="en-US" sz="2400" dirty="0">
              <a:solidFill>
                <a:srgbClr val="2A4D70"/>
              </a:solidFill>
            </a:endParaRPr>
          </a:p>
        </p:txBody>
      </p:sp>
      <p:sp>
        <p:nvSpPr>
          <p:cNvPr id="9" name="Freeform 3">
            <a:extLst>
              <a:ext uri="{FF2B5EF4-FFF2-40B4-BE49-F238E27FC236}">
                <a16:creationId xmlns:a16="http://schemas.microsoft.com/office/drawing/2014/main" id="{5E670C4B-4B44-45E0-8E5A-2886F11FED2F}"/>
              </a:ext>
            </a:extLst>
          </p:cNvPr>
          <p:cNvSpPr/>
          <p:nvPr/>
        </p:nvSpPr>
        <p:spPr>
          <a:xfrm flipH="1">
            <a:off x="0" y="6311900"/>
            <a:ext cx="1219200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514697F8-61AF-427A-87C0-C30F9CBA0419}"/>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148395" y="6062021"/>
            <a:ext cx="733241" cy="795979"/>
          </a:xfrm>
          <a:prstGeom prst="rect">
            <a:avLst/>
          </a:prstGeom>
        </p:spPr>
      </p:pic>
      <p:pic>
        <p:nvPicPr>
          <p:cNvPr id="11" name="Picture 10">
            <a:extLst>
              <a:ext uri="{FF2B5EF4-FFF2-40B4-BE49-F238E27FC236}">
                <a16:creationId xmlns:a16="http://schemas.microsoft.com/office/drawing/2014/main" id="{1619F5F5-2564-4AA7-A637-EBD53248074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660572" y="6377354"/>
            <a:ext cx="2461974" cy="228600"/>
          </a:xfrm>
          <a:prstGeom prst="rect">
            <a:avLst/>
          </a:prstGeom>
          <a:effectLst/>
        </p:spPr>
      </p:pic>
      <p:pic>
        <p:nvPicPr>
          <p:cNvPr id="12" name="Picture 11">
            <a:extLst>
              <a:ext uri="{FF2B5EF4-FFF2-40B4-BE49-F238E27FC236}">
                <a16:creationId xmlns:a16="http://schemas.microsoft.com/office/drawing/2014/main" id="{3B14E174-AD87-412E-B2FC-A25CD3BC1FF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852217" y="6395939"/>
            <a:ext cx="2461974" cy="347539"/>
          </a:xfrm>
          <a:prstGeom prst="rect">
            <a:avLst/>
          </a:prstGeom>
          <a:effectLst/>
        </p:spPr>
      </p:pic>
      <p:sp>
        <p:nvSpPr>
          <p:cNvPr id="19" name="TextBox 47">
            <a:extLst>
              <a:ext uri="{FF2B5EF4-FFF2-40B4-BE49-F238E27FC236}">
                <a16:creationId xmlns:a16="http://schemas.microsoft.com/office/drawing/2014/main" id="{FF41FF45-3E9C-480B-8532-BDFC420CEDF4}"/>
              </a:ext>
            </a:extLst>
          </p:cNvPr>
          <p:cNvSpPr txBox="1"/>
          <p:nvPr/>
        </p:nvSpPr>
        <p:spPr>
          <a:xfrm rot="10800000">
            <a:off x="7766708" y="2165280"/>
            <a:ext cx="243332" cy="264390"/>
          </a:xfrm>
          <a:prstGeom prst="rect">
            <a:avLst/>
          </a:prstGeom>
        </p:spPr>
        <p:txBody>
          <a:bodyPr lIns="50800" tIns="50800" rIns="50800" bIns="50800" rtlCol="0" anchor="ctr"/>
          <a:lstStyle/>
          <a:p>
            <a:pPr algn="ctr">
              <a:lnSpc>
                <a:spcPts val="3220"/>
              </a:lnSpc>
            </a:pPr>
            <a:endParaRPr dirty="0"/>
          </a:p>
        </p:txBody>
      </p:sp>
      <p:sp>
        <p:nvSpPr>
          <p:cNvPr id="24" name="Text Box 89"/>
          <p:cNvSpPr txBox="1"/>
          <p:nvPr/>
        </p:nvSpPr>
        <p:spPr>
          <a:xfrm>
            <a:off x="407012" y="2489709"/>
            <a:ext cx="3918821" cy="3707669"/>
          </a:xfrm>
          <a:prstGeom prst="rect">
            <a:avLst/>
          </a:prstGeom>
          <a:solidFill>
            <a:schemeClr val="accent1">
              <a:lumMod val="60000"/>
              <a:lumOff val="40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●1948: Elliot and Asquith Commissions led to the establishment of University of Ghana </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●1951: Accelerated Development Plan of Education </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●1961: Education Act (to ensure compulsory primary and middle school education for all children of school-going age)</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●1973: Dzobo Committee (Reduced pre-university education to 13 years)</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●1980s: Bretton Woods Institutions (Liberalisation of education and economy)</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●1987: PNDC Reform (Reduced pre-university duration to 12 years)</a:t>
            </a:r>
          </a:p>
          <a:p>
            <a:pPr marL="0" marR="0">
              <a:lnSpc>
                <a:spcPct val="115000"/>
              </a:lnSpc>
              <a:spcBef>
                <a:spcPts val="0"/>
              </a:spcBef>
              <a:spcAft>
                <a:spcPts val="0"/>
              </a:spcAft>
            </a:pPr>
            <a:r>
              <a:rPr lang="en-GB" sz="1300" dirty="0">
                <a:effectLst/>
                <a:ea typeface="Calibri" panose="020F0502020204030204" pitchFamily="34" charset="0"/>
                <a:cs typeface="Times New Roman" panose="02020603050405020304" pitchFamily="18" charset="0"/>
              </a:rPr>
              <a:t>●1988: University Rationalisation Committee (Developed a framework for reforming management, academic structure &amp; funding of tertiary education in Ghana.)</a:t>
            </a:r>
            <a:r>
              <a:rPr lang="en-GB" sz="1300" i="1" baseline="30000" dirty="0">
                <a:effectLst/>
                <a:ea typeface="Times New Roman" panose="02020603050405020304" pitchFamily="18" charset="0"/>
                <a:cs typeface="Times New Roman" panose="02020603050405020304" pitchFamily="18" charset="0"/>
              </a:rPr>
              <a:t> </a:t>
            </a:r>
            <a:endParaRPr lang="en-GB" sz="1300" dirty="0">
              <a:effectLst/>
              <a:ea typeface="Calibri" panose="020F0502020204030204" pitchFamily="34" charset="0"/>
              <a:cs typeface="Times New Roman" panose="02020603050405020304" pitchFamily="18" charset="0"/>
            </a:endParaRPr>
          </a:p>
        </p:txBody>
      </p:sp>
      <p:sp>
        <p:nvSpPr>
          <p:cNvPr id="26" name="Text Box 88"/>
          <p:cNvSpPr txBox="1"/>
          <p:nvPr/>
        </p:nvSpPr>
        <p:spPr>
          <a:xfrm>
            <a:off x="407012" y="2096010"/>
            <a:ext cx="3918821" cy="413637"/>
          </a:xfrm>
          <a:prstGeom prst="rect">
            <a:avLst/>
          </a:prstGeom>
          <a:solidFill>
            <a:schemeClr val="accent1">
              <a:lumMod val="75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7000"/>
              </a:lnSpc>
              <a:spcBef>
                <a:spcPts val="0"/>
              </a:spcBef>
              <a:spcAft>
                <a:spcPts val="0"/>
              </a:spcAft>
            </a:pPr>
            <a:r>
              <a:rPr lang="en-GB" sz="2000" b="1" dirty="0">
                <a:solidFill>
                  <a:srgbClr val="FFFFFF"/>
                </a:solidFill>
                <a:effectLst/>
                <a:ea typeface="Calibri" panose="020F0502020204030204" pitchFamily="34" charset="0"/>
                <a:cs typeface="Times New Roman" panose="02020603050405020304" pitchFamily="18" charset="0"/>
              </a:rPr>
              <a:t>Pre-1992</a:t>
            </a:r>
            <a:endParaRPr lang="en-GB" dirty="0">
              <a:effectLst/>
              <a:ea typeface="Calibri" panose="020F0502020204030204" pitchFamily="34" charset="0"/>
              <a:cs typeface="Times New Roman" panose="02020603050405020304" pitchFamily="18" charset="0"/>
            </a:endParaRPr>
          </a:p>
        </p:txBody>
      </p:sp>
      <p:sp>
        <p:nvSpPr>
          <p:cNvPr id="27" name="Text Box 87"/>
          <p:cNvSpPr txBox="1"/>
          <p:nvPr/>
        </p:nvSpPr>
        <p:spPr>
          <a:xfrm>
            <a:off x="4816149" y="1437690"/>
            <a:ext cx="3578243" cy="2690818"/>
          </a:xfrm>
          <a:prstGeom prst="rect">
            <a:avLst/>
          </a:prstGeom>
          <a:solidFill>
            <a:schemeClr val="accent1">
              <a:lumMod val="60000"/>
              <a:lumOff val="40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GB" sz="1300" dirty="0" smtClean="0">
                <a:effectLst/>
                <a:ea typeface="Calibri" panose="020F0502020204030204" pitchFamily="34" charset="0"/>
                <a:cs typeface="Times New Roman" panose="02020603050405020304" pitchFamily="18" charset="0"/>
              </a:rPr>
              <a:t>●</a:t>
            </a:r>
            <a:r>
              <a:rPr lang="en-GB" sz="1300" dirty="0">
                <a:effectLst/>
                <a:ea typeface="Calibri" panose="020F0502020204030204" pitchFamily="34" charset="0"/>
                <a:cs typeface="Times New Roman" panose="02020603050405020304" pitchFamily="18" charset="0"/>
              </a:rPr>
              <a:t>1992: Constitution (Enshrined educational rights)</a:t>
            </a:r>
          </a:p>
          <a:p>
            <a:pPr marL="0" marR="0">
              <a:lnSpc>
                <a:spcPct val="107000"/>
              </a:lnSpc>
              <a:spcBef>
                <a:spcPts val="0"/>
              </a:spcBef>
              <a:spcAft>
                <a:spcPts val="0"/>
              </a:spcAft>
            </a:pPr>
            <a:r>
              <a:rPr lang="en-GB" sz="1300" dirty="0">
                <a:effectLst/>
                <a:ea typeface="Calibri" panose="020F0502020204030204" pitchFamily="34" charset="0"/>
                <a:cs typeface="Times New Roman" panose="02020603050405020304" pitchFamily="18" charset="0"/>
              </a:rPr>
              <a:t>●1993: National Accreditation Board (NAB) &amp; National Council for Tertiary Education (NCTE) formed (NCTE was formed to be a regulatory body to help the government oversee tertiary education while setting guidelines for the institutions. NAB was set up to be an accreditation body that monitored institutions for quality assurance (Utaka, 2008: Armah, 2022))</a:t>
            </a:r>
          </a:p>
        </p:txBody>
      </p:sp>
      <p:sp>
        <p:nvSpPr>
          <p:cNvPr id="28" name="Text Box 86"/>
          <p:cNvSpPr txBox="1"/>
          <p:nvPr/>
        </p:nvSpPr>
        <p:spPr>
          <a:xfrm>
            <a:off x="4805832" y="1443764"/>
            <a:ext cx="3588559" cy="330017"/>
          </a:xfrm>
          <a:prstGeom prst="rect">
            <a:avLst/>
          </a:prstGeom>
          <a:solidFill>
            <a:schemeClr val="accent1">
              <a:lumMod val="75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7000"/>
              </a:lnSpc>
              <a:spcBef>
                <a:spcPts val="0"/>
              </a:spcBef>
              <a:spcAft>
                <a:spcPts val="800"/>
              </a:spcAft>
            </a:pPr>
            <a:r>
              <a:rPr lang="en-GB" sz="2000" b="1" dirty="0">
                <a:solidFill>
                  <a:srgbClr val="FFFFFF"/>
                </a:solidFill>
                <a:effectLst/>
                <a:ea typeface="Calibri" panose="020F0502020204030204" pitchFamily="34" charset="0"/>
                <a:cs typeface="Times New Roman" panose="02020603050405020304" pitchFamily="18" charset="0"/>
              </a:rPr>
              <a:t>Post-1992</a:t>
            </a:r>
            <a:endParaRPr lang="en-GB" sz="2000" dirty="0">
              <a:effectLst/>
              <a:ea typeface="Calibri" panose="020F0502020204030204" pitchFamily="34" charset="0"/>
              <a:cs typeface="Times New Roman" panose="02020603050405020304" pitchFamily="18" charset="0"/>
            </a:endParaRPr>
          </a:p>
        </p:txBody>
      </p:sp>
      <p:sp>
        <p:nvSpPr>
          <p:cNvPr id="29" name="Text Box 78"/>
          <p:cNvSpPr txBox="1"/>
          <p:nvPr/>
        </p:nvSpPr>
        <p:spPr>
          <a:xfrm>
            <a:off x="8922519" y="2323934"/>
            <a:ext cx="3306857" cy="3631096"/>
          </a:xfrm>
          <a:prstGeom prst="rect">
            <a:avLst/>
          </a:prstGeom>
          <a:solidFill>
            <a:schemeClr val="accent1">
              <a:lumMod val="60000"/>
              <a:lumOff val="40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●2000: GETFund established (to provide financial support to education at all levels)</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●2003: Education Strategic Plan (2003 - 2015) </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●2007: National Accreditation Board Act </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●2007: Polytechnics Act (Polytechnics became tertiary institutions with academic autonomy)</a:t>
            </a:r>
            <a:r>
              <a:rPr lang="en-GB" sz="1300" baseline="30000" dirty="0">
                <a:effectLst/>
                <a:ea typeface="Calibri" panose="020F0502020204030204" pitchFamily="34" charset="0"/>
                <a:cs typeface="Times New Roman" panose="02020603050405020304" pitchFamily="18" charset="0"/>
              </a:rPr>
              <a:t>3 </a:t>
            </a:r>
            <a:endParaRPr lang="en-GB" sz="13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●2012: Colleges of Education Act, 2012 (Act 847) (Elevated teacher training colleges to tertiary status, </a:t>
            </a:r>
            <a:r>
              <a:rPr lang="en-GB" sz="1100" dirty="0">
                <a:effectLst/>
                <a:latin typeface="Times New Roman" panose="02020603050405020304" pitchFamily="18" charset="0"/>
                <a:ea typeface="Calibri" panose="020F0502020204030204" pitchFamily="34" charset="0"/>
                <a:cs typeface="Times New Roman" panose="02020603050405020304" pitchFamily="18" charset="0"/>
              </a:rPr>
              <a:t>and designated them as Colleges of Education)</a:t>
            </a:r>
            <a:endParaRPr lang="en-GB" sz="1100" dirty="0">
              <a:effectLst/>
              <a:ea typeface="Calibri" panose="020F0502020204030204" pitchFamily="34" charset="0"/>
              <a:cs typeface="Times New Roman" panose="02020603050405020304" pitchFamily="18" charset="0"/>
            </a:endParaRPr>
          </a:p>
        </p:txBody>
      </p:sp>
      <p:sp>
        <p:nvSpPr>
          <p:cNvPr id="30" name="Text Box 77"/>
          <p:cNvSpPr txBox="1"/>
          <p:nvPr/>
        </p:nvSpPr>
        <p:spPr>
          <a:xfrm>
            <a:off x="8909916" y="2262700"/>
            <a:ext cx="3282084" cy="697208"/>
          </a:xfrm>
          <a:prstGeom prst="rect">
            <a:avLst/>
          </a:prstGeom>
          <a:solidFill>
            <a:schemeClr val="accent1">
              <a:lumMod val="75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7000"/>
              </a:lnSpc>
              <a:spcBef>
                <a:spcPts val="0"/>
              </a:spcBef>
              <a:spcAft>
                <a:spcPts val="800"/>
              </a:spcAft>
            </a:pPr>
            <a:r>
              <a:rPr lang="en-GB" sz="2000" b="1" dirty="0">
                <a:solidFill>
                  <a:srgbClr val="FFFFFF"/>
                </a:solidFill>
                <a:effectLst/>
                <a:ea typeface="Calibri" panose="020F0502020204030204" pitchFamily="34" charset="0"/>
                <a:cs typeface="Times New Roman" panose="02020603050405020304" pitchFamily="18" charset="0"/>
              </a:rPr>
              <a:t>2000-2012: Regulatory Refinements</a:t>
            </a:r>
            <a:endParaRPr lang="en-GB" sz="2000" dirty="0">
              <a:effectLst/>
              <a:ea typeface="Calibri" panose="020F0502020204030204" pitchFamily="34" charset="0"/>
              <a:cs typeface="Times New Roman" panose="02020603050405020304" pitchFamily="18" charset="0"/>
            </a:endParaRPr>
          </a:p>
        </p:txBody>
      </p:sp>
      <p:sp>
        <p:nvSpPr>
          <p:cNvPr id="31" name="Text Box 81"/>
          <p:cNvSpPr txBox="1"/>
          <p:nvPr/>
        </p:nvSpPr>
        <p:spPr>
          <a:xfrm>
            <a:off x="4818437" y="4265663"/>
            <a:ext cx="3588558" cy="2015755"/>
          </a:xfrm>
          <a:prstGeom prst="rect">
            <a:avLst/>
          </a:prstGeom>
          <a:solidFill>
            <a:schemeClr val="accent1">
              <a:lumMod val="60000"/>
              <a:lumOff val="40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just">
              <a:lnSpc>
                <a:spcPct val="107000"/>
              </a:lnSpc>
              <a:spcBef>
                <a:spcPts val="0"/>
              </a:spcBef>
              <a:spcAft>
                <a:spcPts val="800"/>
              </a:spcAft>
            </a:pPr>
            <a:r>
              <a:rPr lang="en-GB" sz="1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3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●2016: Technical Universities Act 2016 (Act 922) (Amended in 2018, the act came to convert qualified polytechnics to Technical Universities)</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●2018: Updated Education Strategic Plan (from 2018-2030) </a:t>
            </a:r>
          </a:p>
          <a:p>
            <a:pPr marL="0" marR="0">
              <a:lnSpc>
                <a:spcPct val="107000"/>
              </a:lnSpc>
              <a:spcBef>
                <a:spcPts val="0"/>
              </a:spcBef>
              <a:spcAft>
                <a:spcPts val="800"/>
              </a:spcAft>
            </a:pPr>
            <a:r>
              <a:rPr lang="en-GB" sz="1300" dirty="0">
                <a:effectLst/>
                <a:ea typeface="Calibri" panose="020F0502020204030204" pitchFamily="34" charset="0"/>
                <a:cs typeface="Times New Roman" panose="02020603050405020304" pitchFamily="18" charset="0"/>
              </a:rPr>
              <a:t>●2020: Education Regulatory Bodies Act (NAB &amp; NCTE merge into GTEC)</a:t>
            </a:r>
          </a:p>
        </p:txBody>
      </p:sp>
      <p:sp>
        <p:nvSpPr>
          <p:cNvPr id="32" name="Text Box 80"/>
          <p:cNvSpPr txBox="1"/>
          <p:nvPr/>
        </p:nvSpPr>
        <p:spPr>
          <a:xfrm>
            <a:off x="4818436" y="4270605"/>
            <a:ext cx="3588559" cy="331917"/>
          </a:xfrm>
          <a:prstGeom prst="rect">
            <a:avLst/>
          </a:prstGeom>
          <a:solidFill>
            <a:schemeClr val="accent1">
              <a:lumMod val="75000"/>
            </a:schemeClr>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7000"/>
              </a:lnSpc>
              <a:spcBef>
                <a:spcPts val="0"/>
              </a:spcBef>
              <a:spcAft>
                <a:spcPts val="800"/>
              </a:spcAft>
            </a:pPr>
            <a:r>
              <a:rPr lang="en-GB" sz="2000" b="1" dirty="0" smtClean="0">
                <a:solidFill>
                  <a:srgbClr val="FFFFFF"/>
                </a:solidFill>
                <a:effectLst/>
                <a:ea typeface="Calibri" panose="020F0502020204030204" pitchFamily="34" charset="0"/>
                <a:cs typeface="Times New Roman" panose="02020603050405020304" pitchFamily="18" charset="0"/>
              </a:rPr>
              <a:t>2012–Present</a:t>
            </a:r>
            <a:endParaRPr lang="en-GB" sz="1200" dirty="0">
              <a:effectLst/>
              <a:ea typeface="Calibri" panose="020F0502020204030204" pitchFamily="34" charset="0"/>
              <a:cs typeface="Times New Roman" panose="02020603050405020304" pitchFamily="18" charset="0"/>
            </a:endParaRPr>
          </a:p>
        </p:txBody>
      </p:sp>
      <p:sp>
        <p:nvSpPr>
          <p:cNvPr id="33" name="Text Box 85"/>
          <p:cNvSpPr txBox="1"/>
          <p:nvPr/>
        </p:nvSpPr>
        <p:spPr>
          <a:xfrm>
            <a:off x="18392" y="2009253"/>
            <a:ext cx="388620" cy="619125"/>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3600" b="1" dirty="0">
                <a:solidFill>
                  <a:srgbClr val="5B9BD5"/>
                </a:solidFill>
                <a:effectLst>
                  <a:outerShdw blurRad="38100" dist="25400" dir="5400000" algn="ctr">
                    <a:srgbClr val="6E747A">
                      <a:alpha val="43000"/>
                    </a:srgbClr>
                  </a:outerShdw>
                </a:effectLst>
                <a:ea typeface="Calibri" panose="020F0502020204030204" pitchFamily="34" charset="0"/>
                <a:cs typeface="Times New Roman" panose="02020603050405020304" pitchFamily="18" charset="0"/>
              </a:rPr>
              <a:t>1</a:t>
            </a:r>
            <a:endParaRPr lang="en-GB" sz="1100" dirty="0">
              <a:effectLst/>
              <a:ea typeface="Calibri" panose="020F0502020204030204" pitchFamily="34" charset="0"/>
              <a:cs typeface="Times New Roman" panose="02020603050405020304" pitchFamily="18" charset="0"/>
            </a:endParaRPr>
          </a:p>
        </p:txBody>
      </p:sp>
      <p:sp>
        <p:nvSpPr>
          <p:cNvPr id="34" name="Text Box 84"/>
          <p:cNvSpPr txBox="1"/>
          <p:nvPr/>
        </p:nvSpPr>
        <p:spPr>
          <a:xfrm>
            <a:off x="4347997" y="1196802"/>
            <a:ext cx="388620" cy="555625"/>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3600" b="1" dirty="0">
                <a:solidFill>
                  <a:srgbClr val="5B9BD5"/>
                </a:solidFill>
                <a:effectLst>
                  <a:outerShdw blurRad="38100" dist="25400" dir="5400000" algn="ctr">
                    <a:srgbClr val="6E747A">
                      <a:alpha val="43000"/>
                    </a:srgbClr>
                  </a:outerShdw>
                </a:effectLst>
                <a:ea typeface="Calibri" panose="020F0502020204030204" pitchFamily="34" charset="0"/>
                <a:cs typeface="Times New Roman" panose="02020603050405020304" pitchFamily="18" charset="0"/>
              </a:rPr>
              <a:t>2</a:t>
            </a:r>
            <a:endParaRPr lang="en-GB" sz="1100" dirty="0">
              <a:effectLst/>
              <a:ea typeface="Calibri" panose="020F0502020204030204" pitchFamily="34" charset="0"/>
              <a:cs typeface="Times New Roman" panose="02020603050405020304" pitchFamily="18" charset="0"/>
            </a:endParaRPr>
          </a:p>
        </p:txBody>
      </p:sp>
      <p:sp>
        <p:nvSpPr>
          <p:cNvPr id="35" name="Text Box 76"/>
          <p:cNvSpPr txBox="1"/>
          <p:nvPr/>
        </p:nvSpPr>
        <p:spPr>
          <a:xfrm>
            <a:off x="8476211" y="2143054"/>
            <a:ext cx="364490" cy="632460"/>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3600" b="1" dirty="0">
                <a:solidFill>
                  <a:srgbClr val="5B9BD5"/>
                </a:solidFill>
                <a:effectLst>
                  <a:outerShdw blurRad="38100" dist="25400" dir="5400000" algn="ctr">
                    <a:srgbClr val="6E747A">
                      <a:alpha val="43000"/>
                    </a:srgbClr>
                  </a:outerShdw>
                </a:effectLst>
                <a:ea typeface="Calibri" panose="020F0502020204030204" pitchFamily="34" charset="0"/>
                <a:cs typeface="Times New Roman" panose="02020603050405020304" pitchFamily="18" charset="0"/>
              </a:rPr>
              <a:t>3</a:t>
            </a:r>
            <a:endParaRPr lang="en-GB" sz="1100" dirty="0">
              <a:effectLst/>
              <a:ea typeface="Calibri" panose="020F0502020204030204" pitchFamily="34" charset="0"/>
              <a:cs typeface="Times New Roman" panose="02020603050405020304" pitchFamily="18" charset="0"/>
            </a:endParaRPr>
          </a:p>
        </p:txBody>
      </p:sp>
      <p:sp>
        <p:nvSpPr>
          <p:cNvPr id="36" name="Text Box 79"/>
          <p:cNvSpPr txBox="1"/>
          <p:nvPr/>
        </p:nvSpPr>
        <p:spPr>
          <a:xfrm>
            <a:off x="4360205" y="4116134"/>
            <a:ext cx="360680" cy="589280"/>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7000"/>
              </a:lnSpc>
              <a:spcBef>
                <a:spcPts val="0"/>
              </a:spcBef>
              <a:spcAft>
                <a:spcPts val="800"/>
              </a:spcAft>
            </a:pPr>
            <a:r>
              <a:rPr lang="en-GB" sz="3600" b="1" dirty="0">
                <a:solidFill>
                  <a:srgbClr val="5B9BD5"/>
                </a:solidFill>
                <a:effectLst>
                  <a:outerShdw blurRad="38100" dist="25400" dir="5400000" algn="ctr">
                    <a:srgbClr val="6E747A">
                      <a:alpha val="43000"/>
                    </a:srgbClr>
                  </a:outerShdw>
                </a:effectLst>
                <a:ea typeface="Calibri" panose="020F0502020204030204" pitchFamily="34" charset="0"/>
                <a:cs typeface="Times New Roman" panose="02020603050405020304" pitchFamily="18" charset="0"/>
              </a:rPr>
              <a:t>4</a:t>
            </a:r>
            <a:endParaRPr lang="en-GB"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25632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Freeform 3">
            <a:extLst>
              <a:ext uri="{FF2B5EF4-FFF2-40B4-BE49-F238E27FC236}">
                <a16:creationId xmlns:a16="http://schemas.microsoft.com/office/drawing/2014/main" id="{4A888071-399B-44E4-ACD6-0437193681BF}"/>
              </a:ext>
            </a:extLst>
          </p:cNvPr>
          <p:cNvSpPr/>
          <p:nvPr/>
        </p:nvSpPr>
        <p:spPr>
          <a:xfrm>
            <a:off x="5616538" y="5085556"/>
            <a:ext cx="5669271" cy="772372"/>
          </a:xfrm>
          <a:custGeom>
            <a:avLst/>
            <a:gdLst/>
            <a:ahLst/>
            <a:cxnLst/>
            <a:rect l="l" t="t" r="r" b="b"/>
            <a:pathLst>
              <a:path w="1176543" h="965032">
                <a:moveTo>
                  <a:pt x="0" y="0"/>
                </a:moveTo>
                <a:lnTo>
                  <a:pt x="1176543" y="0"/>
                </a:lnTo>
                <a:lnTo>
                  <a:pt x="1176543" y="965032"/>
                </a:lnTo>
                <a:lnTo>
                  <a:pt x="0" y="965032"/>
                </a:lnTo>
                <a:close/>
              </a:path>
            </a:pathLst>
          </a:custGeom>
          <a:solidFill>
            <a:srgbClr val="FBE5D6"/>
          </a:solidFill>
        </p:spPr>
        <p:txBody>
          <a:bodyPr/>
          <a:lstStyle/>
          <a:p>
            <a:endParaRPr lang="en-US" dirty="0"/>
          </a:p>
        </p:txBody>
      </p:sp>
      <p:sp>
        <p:nvSpPr>
          <p:cNvPr id="32" name="Title 1">
            <a:extLst>
              <a:ext uri="{FF2B5EF4-FFF2-40B4-BE49-F238E27FC236}">
                <a16:creationId xmlns:a16="http://schemas.microsoft.com/office/drawing/2014/main" id="{F8B1AE6A-DCE3-402C-8C87-62BBE734D6EF}"/>
              </a:ext>
            </a:extLst>
          </p:cNvPr>
          <p:cNvSpPr txBox="1">
            <a:spLocks/>
          </p:cNvSpPr>
          <p:nvPr/>
        </p:nvSpPr>
        <p:spPr>
          <a:xfrm>
            <a:off x="838200" y="365125"/>
            <a:ext cx="4426362" cy="9194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Current Landscape of Private Higher Education</a:t>
            </a:r>
            <a:endParaRPr lang="en-GB" sz="3200" b="1" dirty="0"/>
          </a:p>
        </p:txBody>
      </p:sp>
      <p:sp>
        <p:nvSpPr>
          <p:cNvPr id="33" name="Content Placeholder 2">
            <a:extLst>
              <a:ext uri="{FF2B5EF4-FFF2-40B4-BE49-F238E27FC236}">
                <a16:creationId xmlns:a16="http://schemas.microsoft.com/office/drawing/2014/main" id="{F4A69D0E-6530-45A4-8D8F-887991D68CE0}"/>
              </a:ext>
            </a:extLst>
          </p:cNvPr>
          <p:cNvSpPr txBox="1">
            <a:spLocks/>
          </p:cNvSpPr>
          <p:nvPr/>
        </p:nvSpPr>
        <p:spPr>
          <a:xfrm>
            <a:off x="838200" y="1825625"/>
            <a:ext cx="4156349" cy="28806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As of 2024 GTEC has accredited </a:t>
            </a:r>
            <a:r>
              <a:rPr lang="en-US" dirty="0" smtClean="0"/>
              <a:t>over140 </a:t>
            </a:r>
            <a:r>
              <a:rPr lang="en-US" dirty="0"/>
              <a:t>private tertiary </a:t>
            </a:r>
            <a:r>
              <a:rPr lang="en-US" dirty="0" smtClean="0"/>
              <a:t>institutions, including universities (12 chartered) and university colleges, polytechnics and colleges of education.</a:t>
            </a:r>
            <a:endParaRPr lang="en-US" dirty="0"/>
          </a:p>
        </p:txBody>
      </p:sp>
      <p:sp>
        <p:nvSpPr>
          <p:cNvPr id="34" name="Freeform 3">
            <a:extLst>
              <a:ext uri="{FF2B5EF4-FFF2-40B4-BE49-F238E27FC236}">
                <a16:creationId xmlns:a16="http://schemas.microsoft.com/office/drawing/2014/main" id="{AB0B69F5-816D-4410-AC4D-9D41BC31E3D8}"/>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30" name="Freeform 3">
            <a:extLst>
              <a:ext uri="{FF2B5EF4-FFF2-40B4-BE49-F238E27FC236}">
                <a16:creationId xmlns:a16="http://schemas.microsoft.com/office/drawing/2014/main" id="{3BDF5A72-826F-457A-97B4-7966D673DEED}"/>
              </a:ext>
            </a:extLst>
          </p:cNvPr>
          <p:cNvSpPr/>
          <p:nvPr/>
        </p:nvSpPr>
        <p:spPr>
          <a:xfrm>
            <a:off x="5466303" y="1245231"/>
            <a:ext cx="5819507" cy="831006"/>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grpSp>
        <p:nvGrpSpPr>
          <p:cNvPr id="2" name="Group 2"/>
          <p:cNvGrpSpPr/>
          <p:nvPr/>
        </p:nvGrpSpPr>
        <p:grpSpPr>
          <a:xfrm>
            <a:off x="5647174" y="497378"/>
            <a:ext cx="5638637" cy="772371"/>
            <a:chOff x="0" y="0"/>
            <a:chExt cx="2721977" cy="527359"/>
          </a:xfrm>
        </p:grpSpPr>
        <p:sp>
          <p:nvSpPr>
            <p:cNvPr id="3" name="Freeform 3"/>
            <p:cNvSpPr/>
            <p:nvPr/>
          </p:nvSpPr>
          <p:spPr>
            <a:xfrm>
              <a:off x="0" y="0"/>
              <a:ext cx="2721977" cy="527359"/>
            </a:xfrm>
            <a:custGeom>
              <a:avLst/>
              <a:gdLst/>
              <a:ahLst/>
              <a:cxnLst/>
              <a:rect l="l" t="t" r="r" b="b"/>
              <a:pathLst>
                <a:path w="2721977" h="527359">
                  <a:moveTo>
                    <a:pt x="0" y="0"/>
                  </a:moveTo>
                  <a:lnTo>
                    <a:pt x="2721977" y="0"/>
                  </a:lnTo>
                  <a:lnTo>
                    <a:pt x="2721977" y="527359"/>
                  </a:lnTo>
                  <a:lnTo>
                    <a:pt x="0" y="527359"/>
                  </a:lnTo>
                  <a:close/>
                </a:path>
              </a:pathLst>
            </a:custGeom>
            <a:solidFill>
              <a:schemeClr val="accent2">
                <a:lumMod val="20000"/>
                <a:lumOff val="80000"/>
              </a:schemeClr>
            </a:solidFill>
          </p:spPr>
          <p:txBody>
            <a:bodyPr/>
            <a:lstStyle/>
            <a:p>
              <a:endParaRPr lang="en-US" dirty="0"/>
            </a:p>
          </p:txBody>
        </p:sp>
        <p:sp>
          <p:nvSpPr>
            <p:cNvPr id="4" name="TextBox 4"/>
            <p:cNvSpPr txBox="1"/>
            <p:nvPr/>
          </p:nvSpPr>
          <p:spPr>
            <a:xfrm>
              <a:off x="0" y="-57150"/>
              <a:ext cx="812800" cy="869950"/>
            </a:xfrm>
            <a:prstGeom prst="rect">
              <a:avLst/>
            </a:prstGeom>
          </p:spPr>
          <p:txBody>
            <a:bodyPr lIns="33867" tIns="33867" rIns="33867" bIns="33867" rtlCol="0" anchor="ctr"/>
            <a:lstStyle/>
            <a:p>
              <a:pPr algn="ctr">
                <a:lnSpc>
                  <a:spcPts val="2147"/>
                </a:lnSpc>
              </a:pPr>
              <a:endParaRPr sz="1200" dirty="0"/>
            </a:p>
          </p:txBody>
        </p:sp>
      </p:grpSp>
      <p:sp>
        <p:nvSpPr>
          <p:cNvPr id="15" name="TextBox 15"/>
          <p:cNvSpPr txBox="1"/>
          <p:nvPr/>
        </p:nvSpPr>
        <p:spPr>
          <a:xfrm>
            <a:off x="5897874" y="585655"/>
            <a:ext cx="3788738" cy="543354"/>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Private Tertiary Institutions Offering HND/Degree Programmes</a:t>
            </a:r>
            <a:endParaRPr lang="en-GB" sz="1400" dirty="0">
              <a:latin typeface="Arial" panose="020B0604020202020204" pitchFamily="34" charset="0"/>
              <a:ea typeface="Arial" panose="020B0604020202020204" pitchFamily="34" charset="0"/>
            </a:endParaRPr>
          </a:p>
        </p:txBody>
      </p:sp>
      <p:sp>
        <p:nvSpPr>
          <p:cNvPr id="17" name="TextBox 17"/>
          <p:cNvSpPr txBox="1"/>
          <p:nvPr/>
        </p:nvSpPr>
        <p:spPr>
          <a:xfrm>
            <a:off x="5897874" y="1565958"/>
            <a:ext cx="3631120"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Chartered Private Tertiary Institution</a:t>
            </a:r>
            <a:endParaRPr lang="en-GB" sz="1400" dirty="0">
              <a:latin typeface="Arial" panose="020B0604020202020204" pitchFamily="34" charset="0"/>
              <a:ea typeface="Arial" panose="020B0604020202020204" pitchFamily="34" charset="0"/>
            </a:endParaRPr>
          </a:p>
        </p:txBody>
      </p:sp>
      <p:sp>
        <p:nvSpPr>
          <p:cNvPr id="19" name="TextBox 19"/>
          <p:cNvSpPr txBox="1"/>
          <p:nvPr/>
        </p:nvSpPr>
        <p:spPr>
          <a:xfrm>
            <a:off x="10132853" y="792960"/>
            <a:ext cx="825171"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108</a:t>
            </a:r>
            <a:endParaRPr lang="en-GB" sz="1200" dirty="0">
              <a:latin typeface="Arial" panose="020B0604020202020204" pitchFamily="34" charset="0"/>
              <a:ea typeface="Arial" panose="020B0604020202020204" pitchFamily="34" charset="0"/>
            </a:endParaRPr>
          </a:p>
        </p:txBody>
      </p:sp>
      <p:sp>
        <p:nvSpPr>
          <p:cNvPr id="21" name="TextBox 21"/>
          <p:cNvSpPr txBox="1"/>
          <p:nvPr/>
        </p:nvSpPr>
        <p:spPr>
          <a:xfrm>
            <a:off x="10181619" y="1626168"/>
            <a:ext cx="1289575"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12</a:t>
            </a:r>
            <a:endParaRPr lang="en-GB" sz="1200" dirty="0">
              <a:latin typeface="Arial" panose="020B0604020202020204" pitchFamily="34" charset="0"/>
              <a:ea typeface="Arial" panose="020B0604020202020204" pitchFamily="34" charset="0"/>
            </a:endParaRPr>
          </a:p>
        </p:txBody>
      </p:sp>
      <p:sp>
        <p:nvSpPr>
          <p:cNvPr id="39" name="Freeform 3">
            <a:extLst>
              <a:ext uri="{FF2B5EF4-FFF2-40B4-BE49-F238E27FC236}">
                <a16:creationId xmlns:a16="http://schemas.microsoft.com/office/drawing/2014/main" id="{8599B827-A3C0-47AE-B633-8DE474F6AD4A}"/>
              </a:ext>
            </a:extLst>
          </p:cNvPr>
          <p:cNvSpPr/>
          <p:nvPr/>
        </p:nvSpPr>
        <p:spPr>
          <a:xfrm>
            <a:off x="5466303" y="2785294"/>
            <a:ext cx="5819507" cy="831006"/>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grpSp>
        <p:nvGrpSpPr>
          <p:cNvPr id="40" name="Group 2">
            <a:extLst>
              <a:ext uri="{FF2B5EF4-FFF2-40B4-BE49-F238E27FC236}">
                <a16:creationId xmlns:a16="http://schemas.microsoft.com/office/drawing/2014/main" id="{9B6250B6-3655-4019-9A08-7C6438A3F487}"/>
              </a:ext>
            </a:extLst>
          </p:cNvPr>
          <p:cNvGrpSpPr/>
          <p:nvPr/>
        </p:nvGrpSpPr>
        <p:grpSpPr>
          <a:xfrm>
            <a:off x="5647174" y="2037442"/>
            <a:ext cx="5638637" cy="772371"/>
            <a:chOff x="0" y="0"/>
            <a:chExt cx="2721977" cy="527359"/>
          </a:xfrm>
        </p:grpSpPr>
        <p:sp>
          <p:nvSpPr>
            <p:cNvPr id="41" name="Freeform 3">
              <a:extLst>
                <a:ext uri="{FF2B5EF4-FFF2-40B4-BE49-F238E27FC236}">
                  <a16:creationId xmlns:a16="http://schemas.microsoft.com/office/drawing/2014/main" id="{2165609B-9975-4A40-80D6-36B5A3EA1116}"/>
                </a:ext>
              </a:extLst>
            </p:cNvPr>
            <p:cNvSpPr/>
            <p:nvPr/>
          </p:nvSpPr>
          <p:spPr>
            <a:xfrm>
              <a:off x="0" y="0"/>
              <a:ext cx="2721977" cy="527359"/>
            </a:xfrm>
            <a:custGeom>
              <a:avLst/>
              <a:gdLst/>
              <a:ahLst/>
              <a:cxnLst/>
              <a:rect l="l" t="t" r="r" b="b"/>
              <a:pathLst>
                <a:path w="2721977" h="527359">
                  <a:moveTo>
                    <a:pt x="0" y="0"/>
                  </a:moveTo>
                  <a:lnTo>
                    <a:pt x="2721977" y="0"/>
                  </a:lnTo>
                  <a:lnTo>
                    <a:pt x="2721977" y="527359"/>
                  </a:lnTo>
                  <a:lnTo>
                    <a:pt x="0" y="527359"/>
                  </a:lnTo>
                  <a:close/>
                </a:path>
              </a:pathLst>
            </a:custGeom>
            <a:solidFill>
              <a:schemeClr val="accent2">
                <a:lumMod val="20000"/>
                <a:lumOff val="80000"/>
              </a:schemeClr>
            </a:solidFill>
          </p:spPr>
          <p:txBody>
            <a:bodyPr/>
            <a:lstStyle/>
            <a:p>
              <a:endParaRPr lang="en-US" dirty="0"/>
            </a:p>
          </p:txBody>
        </p:sp>
        <p:sp>
          <p:nvSpPr>
            <p:cNvPr id="42" name="TextBox 4">
              <a:extLst>
                <a:ext uri="{FF2B5EF4-FFF2-40B4-BE49-F238E27FC236}">
                  <a16:creationId xmlns:a16="http://schemas.microsoft.com/office/drawing/2014/main" id="{BE0C08BE-5492-43BB-BF9E-AC130897E007}"/>
                </a:ext>
              </a:extLst>
            </p:cNvPr>
            <p:cNvSpPr txBox="1"/>
            <p:nvPr/>
          </p:nvSpPr>
          <p:spPr>
            <a:xfrm>
              <a:off x="0" y="-57150"/>
              <a:ext cx="812800" cy="869950"/>
            </a:xfrm>
            <a:prstGeom prst="rect">
              <a:avLst/>
            </a:prstGeom>
          </p:spPr>
          <p:txBody>
            <a:bodyPr lIns="33867" tIns="33867" rIns="33867" bIns="33867" rtlCol="0" anchor="ctr"/>
            <a:lstStyle/>
            <a:p>
              <a:pPr algn="ctr">
                <a:lnSpc>
                  <a:spcPts val="2147"/>
                </a:lnSpc>
              </a:pPr>
              <a:endParaRPr sz="1200" dirty="0"/>
            </a:p>
          </p:txBody>
        </p:sp>
      </p:grpSp>
      <p:sp>
        <p:nvSpPr>
          <p:cNvPr id="43" name="TextBox 15">
            <a:extLst>
              <a:ext uri="{FF2B5EF4-FFF2-40B4-BE49-F238E27FC236}">
                <a16:creationId xmlns:a16="http://schemas.microsoft.com/office/drawing/2014/main" id="{C558A08E-5ECA-4993-9E0F-DD557323F388}"/>
              </a:ext>
            </a:extLst>
          </p:cNvPr>
          <p:cNvSpPr txBox="1"/>
          <p:nvPr/>
        </p:nvSpPr>
        <p:spPr>
          <a:xfrm>
            <a:off x="5897874" y="2275015"/>
            <a:ext cx="3788738"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Private Nurses Training College</a:t>
            </a:r>
            <a:endParaRPr lang="en-GB" sz="1400" dirty="0">
              <a:latin typeface="Arial" panose="020B0604020202020204" pitchFamily="34" charset="0"/>
              <a:ea typeface="Arial" panose="020B0604020202020204" pitchFamily="34" charset="0"/>
            </a:endParaRPr>
          </a:p>
        </p:txBody>
      </p:sp>
      <p:sp>
        <p:nvSpPr>
          <p:cNvPr id="44" name="TextBox 17">
            <a:extLst>
              <a:ext uri="{FF2B5EF4-FFF2-40B4-BE49-F238E27FC236}">
                <a16:creationId xmlns:a16="http://schemas.microsoft.com/office/drawing/2014/main" id="{743091E8-32F6-45E5-8C33-7DC782E5132C}"/>
              </a:ext>
            </a:extLst>
          </p:cNvPr>
          <p:cNvSpPr txBox="1"/>
          <p:nvPr/>
        </p:nvSpPr>
        <p:spPr>
          <a:xfrm>
            <a:off x="5897874" y="3036132"/>
            <a:ext cx="3631120"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Private Polytechnic</a:t>
            </a:r>
            <a:endParaRPr lang="en-GB" sz="1400" dirty="0">
              <a:latin typeface="Arial" panose="020B0604020202020204" pitchFamily="34" charset="0"/>
              <a:ea typeface="Arial" panose="020B0604020202020204" pitchFamily="34" charset="0"/>
            </a:endParaRPr>
          </a:p>
        </p:txBody>
      </p:sp>
      <p:sp>
        <p:nvSpPr>
          <p:cNvPr id="45" name="TextBox 19">
            <a:extLst>
              <a:ext uri="{FF2B5EF4-FFF2-40B4-BE49-F238E27FC236}">
                <a16:creationId xmlns:a16="http://schemas.microsoft.com/office/drawing/2014/main" id="{0C8D81D6-6B29-4E52-A58A-15EFBFB61659}"/>
              </a:ext>
            </a:extLst>
          </p:cNvPr>
          <p:cNvSpPr txBox="1"/>
          <p:nvPr/>
        </p:nvSpPr>
        <p:spPr>
          <a:xfrm>
            <a:off x="10132853" y="2333024"/>
            <a:ext cx="825171"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14</a:t>
            </a:r>
            <a:endParaRPr lang="en-GB" sz="1200" dirty="0">
              <a:latin typeface="Arial" panose="020B0604020202020204" pitchFamily="34" charset="0"/>
              <a:ea typeface="Arial" panose="020B0604020202020204" pitchFamily="34" charset="0"/>
            </a:endParaRPr>
          </a:p>
        </p:txBody>
      </p:sp>
      <p:sp>
        <p:nvSpPr>
          <p:cNvPr id="46" name="TextBox 21">
            <a:extLst>
              <a:ext uri="{FF2B5EF4-FFF2-40B4-BE49-F238E27FC236}">
                <a16:creationId xmlns:a16="http://schemas.microsoft.com/office/drawing/2014/main" id="{5BD80F92-38D5-481A-B41E-AF167F798757}"/>
              </a:ext>
            </a:extLst>
          </p:cNvPr>
          <p:cNvSpPr txBox="1"/>
          <p:nvPr/>
        </p:nvSpPr>
        <p:spPr>
          <a:xfrm>
            <a:off x="10181618" y="3166231"/>
            <a:ext cx="1289575"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1</a:t>
            </a:r>
            <a:endParaRPr lang="en-GB" sz="1200" dirty="0">
              <a:latin typeface="Arial" panose="020B0604020202020204" pitchFamily="34" charset="0"/>
              <a:ea typeface="Arial" panose="020B0604020202020204" pitchFamily="34" charset="0"/>
            </a:endParaRPr>
          </a:p>
        </p:txBody>
      </p:sp>
      <p:sp>
        <p:nvSpPr>
          <p:cNvPr id="47" name="Freeform 3">
            <a:extLst>
              <a:ext uri="{FF2B5EF4-FFF2-40B4-BE49-F238E27FC236}">
                <a16:creationId xmlns:a16="http://schemas.microsoft.com/office/drawing/2014/main" id="{A77BD413-FE17-4312-B627-2238DD05E00E}"/>
              </a:ext>
            </a:extLst>
          </p:cNvPr>
          <p:cNvSpPr/>
          <p:nvPr/>
        </p:nvSpPr>
        <p:spPr>
          <a:xfrm>
            <a:off x="5466303" y="4325358"/>
            <a:ext cx="5819507" cy="831006"/>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grpSp>
        <p:nvGrpSpPr>
          <p:cNvPr id="48" name="Group 2">
            <a:extLst>
              <a:ext uri="{FF2B5EF4-FFF2-40B4-BE49-F238E27FC236}">
                <a16:creationId xmlns:a16="http://schemas.microsoft.com/office/drawing/2014/main" id="{7F332FE8-6D6B-4D04-A141-26C7F37575C7}"/>
              </a:ext>
            </a:extLst>
          </p:cNvPr>
          <p:cNvGrpSpPr/>
          <p:nvPr/>
        </p:nvGrpSpPr>
        <p:grpSpPr>
          <a:xfrm>
            <a:off x="5647174" y="3577505"/>
            <a:ext cx="5638637" cy="772371"/>
            <a:chOff x="0" y="0"/>
            <a:chExt cx="2721977" cy="527359"/>
          </a:xfrm>
        </p:grpSpPr>
        <p:sp>
          <p:nvSpPr>
            <p:cNvPr id="49" name="Freeform 3">
              <a:extLst>
                <a:ext uri="{FF2B5EF4-FFF2-40B4-BE49-F238E27FC236}">
                  <a16:creationId xmlns:a16="http://schemas.microsoft.com/office/drawing/2014/main" id="{8D916E85-5251-4718-ABD0-D03AEFBE1071}"/>
                </a:ext>
              </a:extLst>
            </p:cNvPr>
            <p:cNvSpPr/>
            <p:nvPr/>
          </p:nvSpPr>
          <p:spPr>
            <a:xfrm>
              <a:off x="0" y="0"/>
              <a:ext cx="2721977" cy="527359"/>
            </a:xfrm>
            <a:custGeom>
              <a:avLst/>
              <a:gdLst/>
              <a:ahLst/>
              <a:cxnLst/>
              <a:rect l="l" t="t" r="r" b="b"/>
              <a:pathLst>
                <a:path w="2721977" h="527359">
                  <a:moveTo>
                    <a:pt x="0" y="0"/>
                  </a:moveTo>
                  <a:lnTo>
                    <a:pt x="2721977" y="0"/>
                  </a:lnTo>
                  <a:lnTo>
                    <a:pt x="2721977" y="527359"/>
                  </a:lnTo>
                  <a:lnTo>
                    <a:pt x="0" y="527359"/>
                  </a:lnTo>
                  <a:close/>
                </a:path>
              </a:pathLst>
            </a:custGeom>
            <a:solidFill>
              <a:schemeClr val="accent2">
                <a:lumMod val="20000"/>
                <a:lumOff val="80000"/>
              </a:schemeClr>
            </a:solidFill>
          </p:spPr>
          <p:txBody>
            <a:bodyPr/>
            <a:lstStyle/>
            <a:p>
              <a:endParaRPr lang="en-US" dirty="0"/>
            </a:p>
          </p:txBody>
        </p:sp>
        <p:sp>
          <p:nvSpPr>
            <p:cNvPr id="50" name="TextBox 4">
              <a:extLst>
                <a:ext uri="{FF2B5EF4-FFF2-40B4-BE49-F238E27FC236}">
                  <a16:creationId xmlns:a16="http://schemas.microsoft.com/office/drawing/2014/main" id="{4FF9E24D-8DCA-4D78-8139-D90EC098B4C9}"/>
                </a:ext>
              </a:extLst>
            </p:cNvPr>
            <p:cNvSpPr txBox="1"/>
            <p:nvPr/>
          </p:nvSpPr>
          <p:spPr>
            <a:xfrm>
              <a:off x="0" y="-57150"/>
              <a:ext cx="812800" cy="869950"/>
            </a:xfrm>
            <a:prstGeom prst="rect">
              <a:avLst/>
            </a:prstGeom>
          </p:spPr>
          <p:txBody>
            <a:bodyPr lIns="33867" tIns="33867" rIns="33867" bIns="33867" rtlCol="0" anchor="ctr"/>
            <a:lstStyle/>
            <a:p>
              <a:pPr algn="ctr">
                <a:lnSpc>
                  <a:spcPts val="2147"/>
                </a:lnSpc>
              </a:pPr>
              <a:endParaRPr sz="1200" dirty="0"/>
            </a:p>
          </p:txBody>
        </p:sp>
      </p:grpSp>
      <p:sp>
        <p:nvSpPr>
          <p:cNvPr id="51" name="TextBox 15">
            <a:extLst>
              <a:ext uri="{FF2B5EF4-FFF2-40B4-BE49-F238E27FC236}">
                <a16:creationId xmlns:a16="http://schemas.microsoft.com/office/drawing/2014/main" id="{635736C2-C927-4D82-B224-5774791FE1E4}"/>
              </a:ext>
            </a:extLst>
          </p:cNvPr>
          <p:cNvSpPr txBox="1"/>
          <p:nvPr/>
        </p:nvSpPr>
        <p:spPr>
          <a:xfrm>
            <a:off x="5897874" y="3823773"/>
            <a:ext cx="3788738"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Private College of Education</a:t>
            </a:r>
            <a:endParaRPr lang="en-GB" sz="1400" dirty="0">
              <a:latin typeface="Arial" panose="020B0604020202020204" pitchFamily="34" charset="0"/>
              <a:ea typeface="Arial" panose="020B0604020202020204" pitchFamily="34" charset="0"/>
            </a:endParaRPr>
          </a:p>
        </p:txBody>
      </p:sp>
      <p:sp>
        <p:nvSpPr>
          <p:cNvPr id="52" name="TextBox 17">
            <a:extLst>
              <a:ext uri="{FF2B5EF4-FFF2-40B4-BE49-F238E27FC236}">
                <a16:creationId xmlns:a16="http://schemas.microsoft.com/office/drawing/2014/main" id="{EB532E76-6992-46C0-B284-E6874EC58D15}"/>
              </a:ext>
            </a:extLst>
          </p:cNvPr>
          <p:cNvSpPr txBox="1"/>
          <p:nvPr/>
        </p:nvSpPr>
        <p:spPr>
          <a:xfrm>
            <a:off x="5897874" y="4646085"/>
            <a:ext cx="3631120"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Distance Learning Institution</a:t>
            </a:r>
            <a:endParaRPr lang="en-GB" sz="1400" dirty="0">
              <a:latin typeface="Arial" panose="020B0604020202020204" pitchFamily="34" charset="0"/>
              <a:ea typeface="Arial" panose="020B0604020202020204" pitchFamily="34" charset="0"/>
            </a:endParaRPr>
          </a:p>
        </p:txBody>
      </p:sp>
      <p:sp>
        <p:nvSpPr>
          <p:cNvPr id="53" name="TextBox 19">
            <a:extLst>
              <a:ext uri="{FF2B5EF4-FFF2-40B4-BE49-F238E27FC236}">
                <a16:creationId xmlns:a16="http://schemas.microsoft.com/office/drawing/2014/main" id="{0F8F1606-061B-4F95-A788-55009DA89C2A}"/>
              </a:ext>
            </a:extLst>
          </p:cNvPr>
          <p:cNvSpPr txBox="1"/>
          <p:nvPr/>
        </p:nvSpPr>
        <p:spPr>
          <a:xfrm>
            <a:off x="10132853" y="3873088"/>
            <a:ext cx="825171"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4</a:t>
            </a:r>
            <a:endParaRPr lang="en-GB" sz="1200" dirty="0">
              <a:latin typeface="Arial" panose="020B0604020202020204" pitchFamily="34" charset="0"/>
              <a:ea typeface="Arial" panose="020B0604020202020204" pitchFamily="34" charset="0"/>
            </a:endParaRPr>
          </a:p>
        </p:txBody>
      </p:sp>
      <p:sp>
        <p:nvSpPr>
          <p:cNvPr id="54" name="TextBox 21">
            <a:extLst>
              <a:ext uri="{FF2B5EF4-FFF2-40B4-BE49-F238E27FC236}">
                <a16:creationId xmlns:a16="http://schemas.microsoft.com/office/drawing/2014/main" id="{ABB09451-3ECD-4C64-937D-8BB05035520C}"/>
              </a:ext>
            </a:extLst>
          </p:cNvPr>
          <p:cNvSpPr txBox="1"/>
          <p:nvPr/>
        </p:nvSpPr>
        <p:spPr>
          <a:xfrm>
            <a:off x="10181618" y="4706295"/>
            <a:ext cx="1289575" cy="191275"/>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2</a:t>
            </a:r>
            <a:endParaRPr lang="en-GB" sz="1200" dirty="0">
              <a:latin typeface="Arial" panose="020B0604020202020204" pitchFamily="34" charset="0"/>
              <a:ea typeface="Arial" panose="020B0604020202020204" pitchFamily="34" charset="0"/>
            </a:endParaRPr>
          </a:p>
        </p:txBody>
      </p:sp>
      <p:sp>
        <p:nvSpPr>
          <p:cNvPr id="57" name="TextBox 17">
            <a:extLst>
              <a:ext uri="{FF2B5EF4-FFF2-40B4-BE49-F238E27FC236}">
                <a16:creationId xmlns:a16="http://schemas.microsoft.com/office/drawing/2014/main" id="{C6EAE756-0CE4-4E19-81F2-29444D6B4ABA}"/>
              </a:ext>
            </a:extLst>
          </p:cNvPr>
          <p:cNvSpPr txBox="1"/>
          <p:nvPr/>
        </p:nvSpPr>
        <p:spPr>
          <a:xfrm>
            <a:off x="5839130" y="5346889"/>
            <a:ext cx="3631120" cy="260199"/>
          </a:xfrm>
          <a:prstGeom prst="rect">
            <a:avLst/>
          </a:prstGeom>
        </p:spPr>
        <p:txBody>
          <a:bodyPr wrap="square" lIns="0" tIns="0" rIns="0" bIns="0" rtlCol="0" anchor="t">
            <a:spAutoFit/>
          </a:bodyPr>
          <a:lstStyle/>
          <a:p>
            <a:pPr>
              <a:lnSpc>
                <a:spcPct val="115000"/>
              </a:lnSpc>
            </a:pPr>
            <a:r>
              <a:rPr lang="en-GB" sz="1600" dirty="0">
                <a:solidFill>
                  <a:srgbClr val="434343"/>
                </a:solidFill>
                <a:latin typeface="Times New Roman" panose="02020603050405020304" pitchFamily="18" charset="0"/>
                <a:ea typeface="Times New Roman" panose="02020603050405020304" pitchFamily="18" charset="0"/>
              </a:rPr>
              <a:t>Total</a:t>
            </a:r>
            <a:endParaRPr lang="en-GB" sz="1400" dirty="0">
              <a:latin typeface="Arial" panose="020B0604020202020204" pitchFamily="34" charset="0"/>
              <a:ea typeface="Arial" panose="020B0604020202020204" pitchFamily="34" charset="0"/>
            </a:endParaRPr>
          </a:p>
        </p:txBody>
      </p:sp>
      <p:sp>
        <p:nvSpPr>
          <p:cNvPr id="58" name="TextBox 21">
            <a:extLst>
              <a:ext uri="{FF2B5EF4-FFF2-40B4-BE49-F238E27FC236}">
                <a16:creationId xmlns:a16="http://schemas.microsoft.com/office/drawing/2014/main" id="{2C731F3E-011F-4E17-AA27-F3470620890B}"/>
              </a:ext>
            </a:extLst>
          </p:cNvPr>
          <p:cNvSpPr txBox="1"/>
          <p:nvPr/>
        </p:nvSpPr>
        <p:spPr>
          <a:xfrm>
            <a:off x="10201533" y="5381349"/>
            <a:ext cx="1289575" cy="227691"/>
          </a:xfrm>
          <a:prstGeom prst="rect">
            <a:avLst/>
          </a:prstGeom>
        </p:spPr>
        <p:txBody>
          <a:bodyPr wrap="square" lIns="0" tIns="0" rIns="0" bIns="0" rtlCol="0" anchor="t">
            <a:spAutoFit/>
          </a:bodyPr>
          <a:lstStyle/>
          <a:p>
            <a:pPr>
              <a:lnSpc>
                <a:spcPct val="115000"/>
              </a:lnSpc>
            </a:pPr>
            <a:r>
              <a:rPr lang="en-GB" sz="1400" dirty="0">
                <a:solidFill>
                  <a:srgbClr val="434343"/>
                </a:solidFill>
                <a:latin typeface="Times New Roman" panose="02020603050405020304" pitchFamily="18" charset="0"/>
                <a:ea typeface="Times New Roman" panose="02020603050405020304" pitchFamily="18" charset="0"/>
              </a:rPr>
              <a:t>141</a:t>
            </a:r>
            <a:endParaRPr lang="en-GB" sz="1200" dirty="0">
              <a:latin typeface="Arial" panose="020B0604020202020204" pitchFamily="34" charset="0"/>
              <a:ea typeface="Arial" panose="020B0604020202020204" pitchFamily="34" charset="0"/>
            </a:endParaRPr>
          </a:p>
        </p:txBody>
      </p:sp>
      <p:sp>
        <p:nvSpPr>
          <p:cNvPr id="59" name="Freeform 3">
            <a:extLst>
              <a:ext uri="{FF2B5EF4-FFF2-40B4-BE49-F238E27FC236}">
                <a16:creationId xmlns:a16="http://schemas.microsoft.com/office/drawing/2014/main" id="{CF1863DE-268A-485D-BE27-C2654136C486}"/>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0" name="Picture 59">
            <a:extLst>
              <a:ext uri="{FF2B5EF4-FFF2-40B4-BE49-F238E27FC236}">
                <a16:creationId xmlns:a16="http://schemas.microsoft.com/office/drawing/2014/main" id="{EAB7DA81-057B-4411-97E8-56DBBADAEF8B}"/>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1" name="Group 60">
            <a:extLst>
              <a:ext uri="{FF2B5EF4-FFF2-40B4-BE49-F238E27FC236}">
                <a16:creationId xmlns:a16="http://schemas.microsoft.com/office/drawing/2014/main" id="{D280F768-CF79-480D-B0F9-E4AD63FFCDE8}"/>
              </a:ext>
            </a:extLst>
          </p:cNvPr>
          <p:cNvGrpSpPr/>
          <p:nvPr/>
        </p:nvGrpSpPr>
        <p:grpSpPr>
          <a:xfrm>
            <a:off x="1527222" y="6377354"/>
            <a:ext cx="4653619" cy="366124"/>
            <a:chOff x="1748286" y="6377354"/>
            <a:chExt cx="4653619" cy="366124"/>
          </a:xfrm>
        </p:grpSpPr>
        <p:pic>
          <p:nvPicPr>
            <p:cNvPr id="62" name="Picture 61">
              <a:extLst>
                <a:ext uri="{FF2B5EF4-FFF2-40B4-BE49-F238E27FC236}">
                  <a16:creationId xmlns:a16="http://schemas.microsoft.com/office/drawing/2014/main" id="{2F64E59A-2971-4D42-AC04-57EB01FAF38E}"/>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63" name="Picture 62">
              <a:extLst>
                <a:ext uri="{FF2B5EF4-FFF2-40B4-BE49-F238E27FC236}">
                  <a16:creationId xmlns:a16="http://schemas.microsoft.com/office/drawing/2014/main" id="{23B4EA4F-3FCB-49EC-8EF9-8592091EF82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475720" cy="1325563"/>
          </a:xfrm>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838200" y="1756142"/>
            <a:ext cx="10515600" cy="4351338"/>
          </a:xfrm>
        </p:spPr>
        <p:txBody>
          <a:bodyPr>
            <a:normAutofit fontScale="92500" lnSpcReduction="10000"/>
          </a:bodyPr>
          <a:lstStyle/>
          <a:p>
            <a:pPr marL="0" indent="0">
              <a:buNone/>
            </a:pPr>
            <a:r>
              <a:rPr lang="en-US" sz="3000" b="1" dirty="0"/>
              <a:t>Typologies of Private Universities</a:t>
            </a:r>
          </a:p>
          <a:p>
            <a:r>
              <a:rPr lang="en-US" sz="2400" dirty="0" smtClean="0"/>
              <a:t>Classification by Ownership</a:t>
            </a:r>
            <a:endParaRPr lang="en-US" sz="2400" dirty="0"/>
          </a:p>
          <a:p>
            <a:pPr lvl="1"/>
            <a:r>
              <a:rPr lang="en-US" sz="1800" dirty="0"/>
              <a:t>Faith Based Institutions (such as Central University, Pentecostal University, Valley View University, Catholic University, Methodist University, All Nations University among others)</a:t>
            </a:r>
          </a:p>
          <a:p>
            <a:pPr lvl="1"/>
            <a:r>
              <a:rPr lang="en-US" sz="1800" dirty="0"/>
              <a:t>Private Owned Institutions (Ashesi University, Academic City University College, Radford University College, </a:t>
            </a:r>
            <a:r>
              <a:rPr lang="en-US" sz="1800" dirty="0" smtClean="0"/>
              <a:t>et al)</a:t>
            </a:r>
            <a:endParaRPr lang="en-US" sz="1800" dirty="0"/>
          </a:p>
          <a:p>
            <a:r>
              <a:rPr lang="en-US" sz="2400" dirty="0"/>
              <a:t>Classification by Business </a:t>
            </a:r>
            <a:r>
              <a:rPr lang="en-US" sz="2400" dirty="0" smtClean="0"/>
              <a:t>Model</a:t>
            </a:r>
            <a:endParaRPr lang="en-US" sz="2400" dirty="0"/>
          </a:p>
          <a:p>
            <a:pPr lvl="1"/>
            <a:r>
              <a:rPr lang="en-US" sz="1800" dirty="0"/>
              <a:t>For Profit Institutions (e.g. Lancaster University Ghana, Radford University College,  Knutsford University College, Academic City University College, African University College of Communications)</a:t>
            </a:r>
          </a:p>
          <a:p>
            <a:pPr lvl="1"/>
            <a:r>
              <a:rPr lang="en-US" sz="1800" dirty="0"/>
              <a:t>Not for Profit Institutions (e.g. Ashesi University, Central University, </a:t>
            </a:r>
            <a:r>
              <a:rPr lang="en-US" sz="1800" dirty="0" smtClean="0"/>
              <a:t>Pentecost University, faith </a:t>
            </a:r>
            <a:r>
              <a:rPr lang="en-US" sz="1800" dirty="0"/>
              <a:t>based institutions to name a few)</a:t>
            </a:r>
          </a:p>
          <a:p>
            <a:r>
              <a:rPr lang="en-US" sz="2400" dirty="0"/>
              <a:t>Differentiation</a:t>
            </a:r>
          </a:p>
          <a:p>
            <a:pPr lvl="1"/>
            <a:r>
              <a:rPr lang="en-US" sz="1800" dirty="0"/>
              <a:t>Governance and Curriculum often influenced by the founding organization (e.g. religious, private owners)</a:t>
            </a:r>
          </a:p>
          <a:p>
            <a:pPr lvl="1"/>
            <a:r>
              <a:rPr lang="en-US" sz="1800" dirty="0"/>
              <a:t>Interdisciplinary </a:t>
            </a:r>
            <a:r>
              <a:rPr lang="en-GB" sz="1800" dirty="0" smtClean="0"/>
              <a:t>programmes</a:t>
            </a:r>
            <a:r>
              <a:rPr lang="en-US" sz="1800" dirty="0" smtClean="0"/>
              <a:t> </a:t>
            </a:r>
            <a:r>
              <a:rPr lang="en-US" sz="1800" dirty="0"/>
              <a:t>more common in private universities</a:t>
            </a:r>
          </a:p>
          <a:p>
            <a:pPr lvl="1"/>
            <a:r>
              <a:rPr lang="en-US" sz="1800" dirty="0"/>
              <a:t>Contribution to access and filling gaps in public higher education</a:t>
            </a:r>
            <a:endParaRPr lang="en-GB" sz="1800" dirty="0"/>
          </a:p>
        </p:txBody>
      </p:sp>
      <p:sp>
        <p:nvSpPr>
          <p:cNvPr id="4" name="Freeform 3">
            <a:extLst>
              <a:ext uri="{FF2B5EF4-FFF2-40B4-BE49-F238E27FC236}">
                <a16:creationId xmlns:a16="http://schemas.microsoft.com/office/drawing/2014/main" id="{BBEE9D80-9AFE-4593-8E49-3EB292CA5CD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F0A0A30B-E449-4E28-960C-784875DE13E8}"/>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0D2F4C8C-E8AE-4094-B735-B6F9D092D352}"/>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636C8834-4E45-4E3A-87DA-32750D1C466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5095B173-41AA-4E26-9EE7-6FAEABB40BD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65319A90-0ADF-43B5-BF42-F370418E8F44}"/>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268167782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742" y="0"/>
            <a:ext cx="11057797" cy="1325563"/>
          </a:xfrm>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734606" y="1041845"/>
            <a:ext cx="6522720" cy="2702952"/>
          </a:xfrm>
        </p:spPr>
        <p:txBody>
          <a:bodyPr>
            <a:normAutofit/>
          </a:bodyPr>
          <a:lstStyle/>
          <a:p>
            <a:r>
              <a:rPr lang="en-US" b="1" dirty="0"/>
              <a:t>Distribution</a:t>
            </a:r>
            <a:r>
              <a:rPr lang="en-US" dirty="0"/>
              <a:t>: Predominantly in urban areas, with 50% located in Greater Accra and southern Ghana.</a:t>
            </a:r>
          </a:p>
          <a:p>
            <a:pPr lvl="1"/>
            <a:r>
              <a:rPr lang="en-US" dirty="0"/>
              <a:t>Advance Global College (Tamale)</a:t>
            </a:r>
          </a:p>
          <a:p>
            <a:pPr lvl="1"/>
            <a:r>
              <a:rPr lang="en-US" dirty="0"/>
              <a:t>Millar Institute For Transdisciplinary And Development Studies (Bolgatanga)</a:t>
            </a:r>
          </a:p>
          <a:p>
            <a:pPr lvl="1"/>
            <a:endParaRPr lang="en-US" dirty="0"/>
          </a:p>
          <a:p>
            <a:pPr lvl="1" fontAlgn="base">
              <a:spcAft>
                <a:spcPct val="0"/>
              </a:spcAft>
            </a:pPr>
            <a:endParaRPr lang="en-US" altLang="en-US" dirty="0"/>
          </a:p>
          <a:p>
            <a:pPr lvl="2"/>
            <a:endParaRPr lang="en-US" dirty="0"/>
          </a:p>
          <a:p>
            <a:pPr lvl="1"/>
            <a:endParaRPr lang="en-US" dirty="0"/>
          </a:p>
        </p:txBody>
      </p:sp>
      <p:pic>
        <p:nvPicPr>
          <p:cNvPr id="4" name="image6.png"/>
          <p:cNvPicPr/>
          <p:nvPr/>
        </p:nvPicPr>
        <p:blipFill rotWithShape="1">
          <a:blip r:embed="rId3"/>
          <a:srcRect l="31276" t="15896" r="35230" b="4609"/>
          <a:stretch/>
        </p:blipFill>
        <p:spPr>
          <a:xfrm>
            <a:off x="7785121" y="947896"/>
            <a:ext cx="3926801" cy="5114125"/>
          </a:xfrm>
          <a:prstGeom prst="rect">
            <a:avLst/>
          </a:prstGeom>
          <a:ln/>
        </p:spPr>
      </p:pic>
      <p:pic>
        <p:nvPicPr>
          <p:cNvPr id="6" name="image1.png" descr="Chart"/>
          <p:cNvPicPr/>
          <p:nvPr/>
        </p:nvPicPr>
        <p:blipFill>
          <a:blip r:embed="rId4"/>
          <a:srcRect/>
          <a:stretch>
            <a:fillRect/>
          </a:stretch>
        </p:blipFill>
        <p:spPr>
          <a:xfrm>
            <a:off x="1073257" y="3381068"/>
            <a:ext cx="5107583" cy="2793308"/>
          </a:xfrm>
          <a:prstGeom prst="rect">
            <a:avLst/>
          </a:prstGeom>
          <a:ln/>
        </p:spPr>
      </p:pic>
      <p:sp>
        <p:nvSpPr>
          <p:cNvPr id="7" name="TextBox 6"/>
          <p:cNvSpPr txBox="1"/>
          <p:nvPr/>
        </p:nvSpPr>
        <p:spPr>
          <a:xfrm>
            <a:off x="3305678" y="4374003"/>
            <a:ext cx="2556866" cy="923330"/>
          </a:xfrm>
          <a:prstGeom prst="rect">
            <a:avLst/>
          </a:prstGeom>
          <a:noFill/>
        </p:spPr>
        <p:txBody>
          <a:bodyPr wrap="square" rtlCol="0">
            <a:spAutoFit/>
          </a:bodyPr>
          <a:lstStyle/>
          <a:p>
            <a:r>
              <a:rPr lang="en-US" dirty="0"/>
              <a:t>Source: GTEC, Institutions with Active Accreditation, 2024</a:t>
            </a:r>
            <a:endParaRPr lang="en-GB" dirty="0"/>
          </a:p>
        </p:txBody>
      </p:sp>
      <p:sp>
        <p:nvSpPr>
          <p:cNvPr id="8" name="Freeform 3">
            <a:extLst>
              <a:ext uri="{FF2B5EF4-FFF2-40B4-BE49-F238E27FC236}">
                <a16:creationId xmlns:a16="http://schemas.microsoft.com/office/drawing/2014/main" id="{BEA7A5A7-EC3D-4FC7-9646-8564A0E6684F}"/>
              </a:ext>
            </a:extLst>
          </p:cNvPr>
          <p:cNvSpPr/>
          <p:nvPr/>
        </p:nvSpPr>
        <p:spPr>
          <a:xfrm>
            <a:off x="990600" y="968590"/>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9" name="Freeform 3">
            <a:extLst>
              <a:ext uri="{FF2B5EF4-FFF2-40B4-BE49-F238E27FC236}">
                <a16:creationId xmlns:a16="http://schemas.microsoft.com/office/drawing/2014/main" id="{1D4568D0-6AA1-413D-8702-AAD97B441EA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F972637C-F495-4689-87CF-33A348CBA42E}"/>
              </a:ext>
            </a:extLst>
          </p:cNvPr>
          <p:cNvPicPr>
            <a:picLocks noChangeAspect="1"/>
          </p:cNvPicPr>
          <p:nvPr/>
        </p:nvPicPr>
        <p:blipFill rotWithShape="1">
          <a:blip r:embed="rId5">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11" name="Group 10">
            <a:extLst>
              <a:ext uri="{FF2B5EF4-FFF2-40B4-BE49-F238E27FC236}">
                <a16:creationId xmlns:a16="http://schemas.microsoft.com/office/drawing/2014/main" id="{6A05A028-8D39-447D-A137-4CDBA0E134EB}"/>
              </a:ext>
            </a:extLst>
          </p:cNvPr>
          <p:cNvGrpSpPr/>
          <p:nvPr/>
        </p:nvGrpSpPr>
        <p:grpSpPr>
          <a:xfrm>
            <a:off x="1527222" y="6377354"/>
            <a:ext cx="4653619" cy="366124"/>
            <a:chOff x="1748286" y="6377354"/>
            <a:chExt cx="4653619" cy="366124"/>
          </a:xfrm>
        </p:grpSpPr>
        <p:pic>
          <p:nvPicPr>
            <p:cNvPr id="12" name="Picture 11">
              <a:extLst>
                <a:ext uri="{FF2B5EF4-FFF2-40B4-BE49-F238E27FC236}">
                  <a16:creationId xmlns:a16="http://schemas.microsoft.com/office/drawing/2014/main" id="{AB2ADBA2-2378-490A-AB08-B95AC83A705E}"/>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3" name="Picture 12">
              <a:extLst>
                <a:ext uri="{FF2B5EF4-FFF2-40B4-BE49-F238E27FC236}">
                  <a16:creationId xmlns:a16="http://schemas.microsoft.com/office/drawing/2014/main" id="{4BCE4AAC-9552-4F5D-8B21-E8D8C85F7508}"/>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225789879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p:txBody>
          <a:bodyPr>
            <a:normAutofit fontScale="92500"/>
          </a:bodyPr>
          <a:lstStyle/>
          <a:p>
            <a:r>
              <a:rPr lang="en-US" b="1" dirty="0"/>
              <a:t>Enrolment Trends:</a:t>
            </a:r>
          </a:p>
          <a:p>
            <a:pPr lvl="1" eaLnBrk="0" fontAlgn="base" hangingPunct="0">
              <a:lnSpc>
                <a:spcPct val="100000"/>
              </a:lnSpc>
              <a:spcBef>
                <a:spcPct val="0"/>
              </a:spcBef>
              <a:spcAft>
                <a:spcPct val="0"/>
              </a:spcAft>
              <a:buFont typeface="Courier New" panose="02070309020205020404" pitchFamily="49" charset="0"/>
              <a:buChar char="o"/>
            </a:pPr>
            <a:r>
              <a:rPr lang="en-US" dirty="0" smtClean="0"/>
              <a:t>Increase in the number of private HEIs has not translated into increase in student enrollment</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a:t>Apart from the initial uptake in enrollment in 2011/2012, enrollment in private tertiary institutions has been consistent in terms of new entrants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a:t>As of 2023/2024 the total student enrollment for private higher education </a:t>
            </a:r>
            <a:r>
              <a:rPr lang="en-US" altLang="en-US" dirty="0" smtClean="0"/>
              <a:t>was at </a:t>
            </a:r>
            <a:r>
              <a:rPr lang="en-US" altLang="en-US" dirty="0"/>
              <a:t>70,557</a:t>
            </a:r>
          </a:p>
          <a:p>
            <a:pPr lvl="1" eaLnBrk="0" fontAlgn="base" hangingPunct="0">
              <a:lnSpc>
                <a:spcPct val="100000"/>
              </a:lnSpc>
              <a:spcBef>
                <a:spcPct val="0"/>
              </a:spcBef>
              <a:spcAft>
                <a:spcPct val="0"/>
              </a:spcAft>
              <a:buFont typeface="Courier New" panose="02070309020205020404" pitchFamily="49" charset="0"/>
              <a:buChar char="o"/>
            </a:pPr>
            <a:r>
              <a:rPr lang="en-US" dirty="0" smtClean="0"/>
              <a:t>Public institutions have always had higher enrollment numbers </a:t>
            </a:r>
            <a:endParaRPr lang="en-US" dirty="0"/>
          </a:p>
          <a:p>
            <a:pPr lvl="1" eaLnBrk="0" fontAlgn="base" hangingPunct="0">
              <a:lnSpc>
                <a:spcPct val="100000"/>
              </a:lnSpc>
              <a:spcBef>
                <a:spcPct val="0"/>
              </a:spcBef>
              <a:spcAft>
                <a:spcPct val="0"/>
              </a:spcAft>
              <a:buFont typeface="Courier New" panose="02070309020205020404" pitchFamily="49" charset="0"/>
              <a:buChar char="o"/>
            </a:pPr>
            <a:r>
              <a:rPr lang="en-US" dirty="0" smtClean="0"/>
              <a:t>Significant </a:t>
            </a:r>
            <a:r>
              <a:rPr lang="en-US" dirty="0"/>
              <a:t>rise in enrolments, </a:t>
            </a:r>
            <a:r>
              <a:rPr lang="en-US" dirty="0" smtClean="0"/>
              <a:t>following the </a:t>
            </a:r>
            <a:r>
              <a:rPr lang="en-US" dirty="0"/>
              <a:t>graduations of the first beneficiaries of the free SHS </a:t>
            </a:r>
            <a:r>
              <a:rPr lang="en-US" dirty="0" smtClean="0"/>
              <a:t>policy and the expansion of public offerings to distance education, fee paying options for highly subscribed </a:t>
            </a:r>
            <a:r>
              <a:rPr lang="en-GB" dirty="0" smtClean="0"/>
              <a:t>programmes</a:t>
            </a:r>
            <a:r>
              <a:rPr lang="en-US" dirty="0" smtClean="0"/>
              <a:t> and establishment of satellite campuses as part </a:t>
            </a:r>
            <a:r>
              <a:rPr lang="en-US" dirty="0"/>
              <a:t>of their </a:t>
            </a:r>
            <a:r>
              <a:rPr lang="en-US" dirty="0" smtClean="0"/>
              <a:t>postCOVID-19 </a:t>
            </a:r>
            <a:r>
              <a:rPr lang="en-US" dirty="0"/>
              <a:t>impact </a:t>
            </a:r>
            <a:r>
              <a:rPr lang="en-US" dirty="0" smtClean="0"/>
              <a:t>recovery.</a:t>
            </a:r>
            <a:endParaRPr lang="en-US" dirty="0"/>
          </a:p>
          <a:p>
            <a:pPr marL="457200" lvl="1" indent="0" eaLnBrk="0" fontAlgn="base" hangingPunct="0">
              <a:lnSpc>
                <a:spcPct val="100000"/>
              </a:lnSpc>
              <a:spcBef>
                <a:spcPct val="0"/>
              </a:spcBef>
              <a:spcAft>
                <a:spcPct val="0"/>
              </a:spcAft>
              <a:buNone/>
            </a:pPr>
            <a:endParaRPr lang="en-US" altLang="en-US" dirty="0">
              <a:latin typeface="Arial" panose="020B0604020202020204" pitchFamily="34" charset="0"/>
            </a:endParaRPr>
          </a:p>
          <a:p>
            <a:pPr marL="457200" lvl="1" indent="0">
              <a:buNone/>
            </a:pPr>
            <a:endParaRPr lang="en-US" dirty="0"/>
          </a:p>
          <a:p>
            <a:endParaRPr lang="en-US" dirty="0"/>
          </a:p>
        </p:txBody>
      </p:sp>
      <p:sp>
        <p:nvSpPr>
          <p:cNvPr id="4" name="Freeform 3">
            <a:extLst>
              <a:ext uri="{FF2B5EF4-FFF2-40B4-BE49-F238E27FC236}">
                <a16:creationId xmlns:a16="http://schemas.microsoft.com/office/drawing/2014/main" id="{BF4EFF38-9C44-45AA-B23C-9A120A91D038}"/>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66AB612B-54C5-4CD4-82C9-2FED6B33F91F}"/>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A0F406CE-53DB-427E-A264-FC259DDA1BED}"/>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54EE94C2-96CE-4D2D-BDCB-6923725F7B55}"/>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573D4844-1D17-4609-8A2E-2D6E2195690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99CE5882-A0A6-439D-93E2-6CB94123C1CF}"/>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290722646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25563"/>
            <a:ext cx="11266170" cy="4351338"/>
          </a:xfrm>
        </p:spPr>
        <p:txBody>
          <a:bodyPr/>
          <a:lstStyle/>
          <a:p>
            <a:r>
              <a:rPr lang="en-US" dirty="0" smtClean="0"/>
              <a:t>2020/2021 </a:t>
            </a:r>
            <a:r>
              <a:rPr lang="en-US" dirty="0"/>
              <a:t>saw the highest disparity between public universities and private institutions, 88% vs 12% of a total enrollment of 580,751 students</a:t>
            </a:r>
          </a:p>
        </p:txBody>
      </p:sp>
      <p:pic>
        <p:nvPicPr>
          <p:cNvPr id="4" name="image3.png" descr="Chart"/>
          <p:cNvPicPr/>
          <p:nvPr/>
        </p:nvPicPr>
        <p:blipFill rotWithShape="1">
          <a:blip r:embed="rId3"/>
          <a:srcRect l="2587" t="2933" r="1891" b="2667"/>
          <a:stretch/>
        </p:blipFill>
        <p:spPr>
          <a:xfrm>
            <a:off x="1015045" y="2134978"/>
            <a:ext cx="8391833" cy="4167629"/>
          </a:xfrm>
          <a:prstGeom prst="rect">
            <a:avLst/>
          </a:prstGeom>
          <a:ln/>
        </p:spPr>
      </p:pic>
      <p:sp>
        <p:nvSpPr>
          <p:cNvPr id="6" name="Title 1"/>
          <p:cNvSpPr>
            <a:spLocks noGrp="1"/>
          </p:cNvSpPr>
          <p:nvPr>
            <p:ph type="title"/>
          </p:nvPr>
        </p:nvSpPr>
        <p:spPr>
          <a:xfrm>
            <a:off x="1032510" y="144464"/>
            <a:ext cx="10515600" cy="1325563"/>
          </a:xfrm>
        </p:spPr>
        <p:txBody>
          <a:bodyPr/>
          <a:lstStyle/>
          <a:p>
            <a:r>
              <a:rPr lang="en-US" b="1" dirty="0"/>
              <a:t>Current Landscape of Private Higher Education</a:t>
            </a:r>
            <a:endParaRPr lang="en-GB" b="1" dirty="0"/>
          </a:p>
        </p:txBody>
      </p:sp>
      <p:sp>
        <p:nvSpPr>
          <p:cNvPr id="5" name="Freeform 3">
            <a:extLst>
              <a:ext uri="{FF2B5EF4-FFF2-40B4-BE49-F238E27FC236}">
                <a16:creationId xmlns:a16="http://schemas.microsoft.com/office/drawing/2014/main" id="{4FCECB13-6819-454A-A128-F082A5C38896}"/>
              </a:ext>
            </a:extLst>
          </p:cNvPr>
          <p:cNvSpPr/>
          <p:nvPr/>
        </p:nvSpPr>
        <p:spPr>
          <a:xfrm>
            <a:off x="1158240" y="1107844"/>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7" name="Freeform 3">
            <a:extLst>
              <a:ext uri="{FF2B5EF4-FFF2-40B4-BE49-F238E27FC236}">
                <a16:creationId xmlns:a16="http://schemas.microsoft.com/office/drawing/2014/main" id="{64978186-E4E6-473E-8F90-E633019AA42B}"/>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8" name="Picture 7">
            <a:extLst>
              <a:ext uri="{FF2B5EF4-FFF2-40B4-BE49-F238E27FC236}">
                <a16:creationId xmlns:a16="http://schemas.microsoft.com/office/drawing/2014/main" id="{DEE6204E-8FF8-4FC0-BF4F-8245618C1C0E}"/>
              </a:ext>
            </a:extLst>
          </p:cNvPr>
          <p:cNvPicPr>
            <a:picLocks noChangeAspect="1"/>
          </p:cNvPicPr>
          <p:nvPr/>
        </p:nvPicPr>
        <p:blipFill rotWithShape="1">
          <a:blip r:embed="rId4">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9" name="Group 8">
            <a:extLst>
              <a:ext uri="{FF2B5EF4-FFF2-40B4-BE49-F238E27FC236}">
                <a16:creationId xmlns:a16="http://schemas.microsoft.com/office/drawing/2014/main" id="{ED918C34-0395-47D9-840E-93910A1CEADF}"/>
              </a:ext>
            </a:extLst>
          </p:cNvPr>
          <p:cNvGrpSpPr/>
          <p:nvPr/>
        </p:nvGrpSpPr>
        <p:grpSpPr>
          <a:xfrm>
            <a:off x="1527222" y="6377354"/>
            <a:ext cx="4653619" cy="366124"/>
            <a:chOff x="1748286" y="6377354"/>
            <a:chExt cx="4653619" cy="366124"/>
          </a:xfrm>
        </p:grpSpPr>
        <p:pic>
          <p:nvPicPr>
            <p:cNvPr id="10" name="Picture 9">
              <a:extLst>
                <a:ext uri="{FF2B5EF4-FFF2-40B4-BE49-F238E27FC236}">
                  <a16:creationId xmlns:a16="http://schemas.microsoft.com/office/drawing/2014/main" id="{AB817443-58D4-4574-91C3-953849A5C809}"/>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1" name="Picture 10">
              <a:extLst>
                <a:ext uri="{FF2B5EF4-FFF2-40B4-BE49-F238E27FC236}">
                  <a16:creationId xmlns:a16="http://schemas.microsoft.com/office/drawing/2014/main" id="{0AB4DEF6-7365-43EE-8FD0-37762024324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graphicFrame>
        <p:nvGraphicFramePr>
          <p:cNvPr id="2" name="Table 1"/>
          <p:cNvGraphicFramePr>
            <a:graphicFrameLocks noGrp="1"/>
          </p:cNvGraphicFramePr>
          <p:nvPr>
            <p:extLst>
              <p:ext uri="{D42A27DB-BD31-4B8C-83A1-F6EECF244321}">
                <p14:modId xmlns:p14="http://schemas.microsoft.com/office/powerpoint/2010/main" val="3642364367"/>
              </p:ext>
            </p:extLst>
          </p:nvPr>
        </p:nvGraphicFramePr>
        <p:xfrm>
          <a:off x="9406878" y="2518337"/>
          <a:ext cx="2697492" cy="2105710"/>
        </p:xfrm>
        <a:graphic>
          <a:graphicData uri="http://schemas.openxmlformats.org/drawingml/2006/table">
            <a:tbl>
              <a:tblPr firstRow="1" bandRow="1">
                <a:tableStyleId>{5C22544A-7EE6-4342-B048-85BDC9FD1C3A}</a:tableStyleId>
              </a:tblPr>
              <a:tblGrid>
                <a:gridCol w="899164">
                  <a:extLst>
                    <a:ext uri="{9D8B030D-6E8A-4147-A177-3AD203B41FA5}">
                      <a16:colId xmlns:a16="http://schemas.microsoft.com/office/drawing/2014/main" val="789344165"/>
                    </a:ext>
                  </a:extLst>
                </a:gridCol>
                <a:gridCol w="899164">
                  <a:extLst>
                    <a:ext uri="{9D8B030D-6E8A-4147-A177-3AD203B41FA5}">
                      <a16:colId xmlns:a16="http://schemas.microsoft.com/office/drawing/2014/main" val="44997078"/>
                    </a:ext>
                  </a:extLst>
                </a:gridCol>
                <a:gridCol w="899164">
                  <a:extLst>
                    <a:ext uri="{9D8B030D-6E8A-4147-A177-3AD203B41FA5}">
                      <a16:colId xmlns:a16="http://schemas.microsoft.com/office/drawing/2014/main" val="3201183160"/>
                    </a:ext>
                  </a:extLst>
                </a:gridCol>
              </a:tblGrid>
              <a:tr h="695464">
                <a:tc gridSpan="3">
                  <a:txBody>
                    <a:bodyPr/>
                    <a:lstStyle/>
                    <a:p>
                      <a:r>
                        <a:rPr lang="en-GB" dirty="0" smtClean="0"/>
                        <a:t>Enrolment</a:t>
                      </a:r>
                      <a:r>
                        <a:rPr lang="en-GB" baseline="0" dirty="0" smtClean="0"/>
                        <a:t> by Gender (Male to Female ratio)</a:t>
                      </a:r>
                      <a:endParaRPr lang="en-GB" dirty="0"/>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565581076"/>
                  </a:ext>
                </a:extLst>
              </a:tr>
              <a:tr h="705123">
                <a:tc>
                  <a:txBody>
                    <a:bodyPr/>
                    <a:lstStyle/>
                    <a:p>
                      <a:r>
                        <a:rPr lang="en-GB" dirty="0" smtClean="0"/>
                        <a:t>GTEC Norm</a:t>
                      </a:r>
                      <a:endParaRPr lang="en-GB" dirty="0"/>
                    </a:p>
                  </a:txBody>
                  <a:tcPr/>
                </a:tc>
                <a:tc>
                  <a:txBody>
                    <a:bodyPr/>
                    <a:lstStyle/>
                    <a:p>
                      <a:r>
                        <a:rPr lang="en-GB" dirty="0" smtClean="0"/>
                        <a:t>Public</a:t>
                      </a:r>
                      <a:r>
                        <a:rPr lang="en-GB" baseline="0" dirty="0" smtClean="0"/>
                        <a:t> HEIs</a:t>
                      </a:r>
                      <a:endParaRPr lang="en-GB" dirty="0"/>
                    </a:p>
                  </a:txBody>
                  <a:tcPr/>
                </a:tc>
                <a:tc>
                  <a:txBody>
                    <a:bodyPr/>
                    <a:lstStyle/>
                    <a:p>
                      <a:r>
                        <a:rPr lang="en-GB" dirty="0" smtClean="0"/>
                        <a:t>Private HEIs</a:t>
                      </a:r>
                      <a:endParaRPr lang="en-GB" dirty="0"/>
                    </a:p>
                  </a:txBody>
                  <a:tcPr/>
                </a:tc>
                <a:extLst>
                  <a:ext uri="{0D108BD9-81ED-4DB2-BD59-A6C34878D82A}">
                    <a16:rowId xmlns:a16="http://schemas.microsoft.com/office/drawing/2014/main" val="3313355067"/>
                  </a:ext>
                </a:extLst>
              </a:tr>
              <a:tr h="705123">
                <a:tc>
                  <a:txBody>
                    <a:bodyPr/>
                    <a:lstStyle/>
                    <a:p>
                      <a:r>
                        <a:rPr lang="en-GB" dirty="0" smtClean="0"/>
                        <a:t>50:50</a:t>
                      </a:r>
                      <a:endParaRPr lang="en-GB" dirty="0"/>
                    </a:p>
                  </a:txBody>
                  <a:tcPr/>
                </a:tc>
                <a:tc>
                  <a:txBody>
                    <a:bodyPr/>
                    <a:lstStyle/>
                    <a:p>
                      <a:r>
                        <a:rPr lang="en-GB" dirty="0" smtClean="0"/>
                        <a:t>54:46*</a:t>
                      </a:r>
                      <a:endParaRPr lang="en-GB" dirty="0"/>
                    </a:p>
                  </a:txBody>
                  <a:tcPr/>
                </a:tc>
                <a:tc>
                  <a:txBody>
                    <a:bodyPr/>
                    <a:lstStyle/>
                    <a:p>
                      <a:r>
                        <a:rPr lang="en-GB" dirty="0" smtClean="0"/>
                        <a:t>43:57</a:t>
                      </a:r>
                      <a:endParaRPr lang="en-GB" dirty="0"/>
                    </a:p>
                  </a:txBody>
                  <a:tcPr/>
                </a:tc>
                <a:extLst>
                  <a:ext uri="{0D108BD9-81ED-4DB2-BD59-A6C34878D82A}">
                    <a16:rowId xmlns:a16="http://schemas.microsoft.com/office/drawing/2014/main" val="518665318"/>
                  </a:ext>
                </a:extLst>
              </a:tr>
            </a:tbl>
          </a:graphicData>
        </a:graphic>
      </p:graphicFrame>
      <p:sp>
        <p:nvSpPr>
          <p:cNvPr id="12" name="TextBox 11"/>
          <p:cNvSpPr txBox="1"/>
          <p:nvPr/>
        </p:nvSpPr>
        <p:spPr>
          <a:xfrm>
            <a:off x="9406878" y="4638074"/>
            <a:ext cx="2785122" cy="1477328"/>
          </a:xfrm>
          <a:prstGeom prst="rect">
            <a:avLst/>
          </a:prstGeom>
          <a:noFill/>
        </p:spPr>
        <p:txBody>
          <a:bodyPr wrap="square" rtlCol="0">
            <a:spAutoFit/>
          </a:bodyPr>
          <a:lstStyle/>
          <a:p>
            <a:pPr algn="ctr"/>
            <a:r>
              <a:rPr lang="en-GB" dirty="0" smtClean="0"/>
              <a:t>Source: GTEC 2024 for Private HEI and predicted* for Public HEI based on GTEC statistical data 2015-2021</a:t>
            </a:r>
            <a:endParaRPr lang="en-GB" dirty="0"/>
          </a:p>
        </p:txBody>
      </p:sp>
    </p:spTree>
    <p:extLst>
      <p:ext uri="{BB962C8B-B14F-4D97-AF65-F5344CB8AC3E}">
        <p14:creationId xmlns:p14="http://schemas.microsoft.com/office/powerpoint/2010/main" val="412548841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584" y="-187424"/>
            <a:ext cx="10515600" cy="1325563"/>
          </a:xfrm>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870584" y="1103710"/>
            <a:ext cx="10991850" cy="4351338"/>
          </a:xfrm>
        </p:spPr>
        <p:txBody>
          <a:bodyPr>
            <a:normAutofit/>
          </a:bodyPr>
          <a:lstStyle/>
          <a:p>
            <a:pPr fontAlgn="base">
              <a:spcAft>
                <a:spcPct val="0"/>
              </a:spcAft>
            </a:pPr>
            <a:r>
              <a:rPr lang="en-GB" altLang="en-US" b="1" dirty="0" smtClean="0"/>
              <a:t>Programme</a:t>
            </a:r>
            <a:r>
              <a:rPr lang="en-US" altLang="en-US" b="1" dirty="0" smtClean="0"/>
              <a:t> </a:t>
            </a:r>
            <a:r>
              <a:rPr lang="en-US" altLang="en-US" b="1" dirty="0"/>
              <a:t>offerings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Universities offer a diverse range of courses/</a:t>
            </a:r>
            <a:r>
              <a:rPr lang="en-GB" altLang="en-US" dirty="0" smtClean="0">
                <a:latin typeface="Arial" panose="020B0604020202020204" pitchFamily="34" charset="0"/>
              </a:rPr>
              <a:t>programmes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Categories broadly into Science related </a:t>
            </a:r>
            <a:r>
              <a:rPr lang="en-GB" altLang="en-US" dirty="0" smtClean="0">
                <a:latin typeface="Arial" panose="020B0604020202020204" pitchFamily="34" charset="0"/>
              </a:rPr>
              <a:t>programmes</a:t>
            </a:r>
            <a:r>
              <a:rPr lang="en-US" altLang="en-US" dirty="0" smtClean="0">
                <a:latin typeface="Arial" panose="020B0604020202020204" pitchFamily="34" charset="0"/>
              </a:rPr>
              <a:t> and Humanities-related </a:t>
            </a:r>
            <a:r>
              <a:rPr lang="en-GB" altLang="en-US" dirty="0" smtClean="0">
                <a:latin typeface="Arial" panose="020B0604020202020204" pitchFamily="34" charset="0"/>
              </a:rPr>
              <a:t>programmes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Although some institutions have made significant contributions to STEM education</a:t>
            </a:r>
          </a:p>
          <a:p>
            <a:pPr lvl="2"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Academic City’s innovative BSc Artificial Intelligence and Robotics Engineering</a:t>
            </a:r>
          </a:p>
          <a:p>
            <a:pPr lvl="2"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Ashesi University’s BSc Mechatronics and Computer Engineering </a:t>
            </a:r>
            <a:r>
              <a:rPr lang="en-GB" altLang="en-US" dirty="0" smtClean="0">
                <a:latin typeface="Arial" panose="020B0604020202020204" pitchFamily="34" charset="0"/>
              </a:rPr>
              <a:t>programmes</a:t>
            </a:r>
          </a:p>
          <a:p>
            <a:pPr lvl="2"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Central University’s BSc Physician Assistantship and Doctor of Pharmacy</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Both Private and Public HEIs have been unable to achieve the GTEC norm of 60:40 ratio for Science to Humanities related courses.</a:t>
            </a:r>
          </a:p>
          <a:p>
            <a:pPr lvl="1" eaLnBrk="0" fontAlgn="base" hangingPunct="0">
              <a:lnSpc>
                <a:spcPct val="100000"/>
              </a:lnSpc>
              <a:spcBef>
                <a:spcPct val="0"/>
              </a:spcBef>
              <a:spcAft>
                <a:spcPct val="0"/>
              </a:spcAft>
              <a:buFont typeface="Courier New" panose="02070309020205020404" pitchFamily="49" charset="0"/>
              <a:buChar char="o"/>
            </a:pPr>
            <a:endParaRPr lang="en-US" altLang="en-US" dirty="0">
              <a:latin typeface="Arial" panose="020B0604020202020204" pitchFamily="34" charset="0"/>
            </a:endParaRPr>
          </a:p>
          <a:p>
            <a:pPr lvl="1"/>
            <a:endParaRPr lang="en-US" dirty="0"/>
          </a:p>
          <a:p>
            <a:endParaRPr lang="en-US" dirty="0"/>
          </a:p>
        </p:txBody>
      </p:sp>
      <p:sp>
        <p:nvSpPr>
          <p:cNvPr id="7" name="TextBox 6"/>
          <p:cNvSpPr txBox="1"/>
          <p:nvPr/>
        </p:nvSpPr>
        <p:spPr>
          <a:xfrm>
            <a:off x="3794760" y="5892801"/>
            <a:ext cx="5463540" cy="369332"/>
          </a:xfrm>
          <a:prstGeom prst="rect">
            <a:avLst/>
          </a:prstGeom>
          <a:noFill/>
        </p:spPr>
        <p:txBody>
          <a:bodyPr wrap="square" rtlCol="0">
            <a:spAutoFit/>
          </a:bodyPr>
          <a:lstStyle/>
          <a:p>
            <a:r>
              <a:rPr lang="en-US" dirty="0"/>
              <a:t>Source: GTEC </a:t>
            </a:r>
            <a:r>
              <a:rPr lang="en-US" dirty="0" smtClean="0"/>
              <a:t>2018/2019 </a:t>
            </a:r>
            <a:r>
              <a:rPr lang="en-US" dirty="0"/>
              <a:t>Statistical Reports</a:t>
            </a:r>
            <a:endParaRPr lang="en-GB" dirty="0"/>
          </a:p>
        </p:txBody>
      </p:sp>
      <p:sp>
        <p:nvSpPr>
          <p:cNvPr id="8" name="Freeform 3">
            <a:extLst>
              <a:ext uri="{FF2B5EF4-FFF2-40B4-BE49-F238E27FC236}">
                <a16:creationId xmlns:a16="http://schemas.microsoft.com/office/drawing/2014/main" id="{5B0B2695-E531-469C-B0B8-691E02329FB9}"/>
              </a:ext>
            </a:extLst>
          </p:cNvPr>
          <p:cNvSpPr/>
          <p:nvPr/>
        </p:nvSpPr>
        <p:spPr>
          <a:xfrm>
            <a:off x="990600" y="994417"/>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9" name="Freeform 3">
            <a:extLst>
              <a:ext uri="{FF2B5EF4-FFF2-40B4-BE49-F238E27FC236}">
                <a16:creationId xmlns:a16="http://schemas.microsoft.com/office/drawing/2014/main" id="{B93A4B4A-4CBD-43B1-B1B2-CEF4D513CB8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7BFD70D6-D9ED-4681-BC24-4FFF395F87E4}"/>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11" name="Group 10">
            <a:extLst>
              <a:ext uri="{FF2B5EF4-FFF2-40B4-BE49-F238E27FC236}">
                <a16:creationId xmlns:a16="http://schemas.microsoft.com/office/drawing/2014/main" id="{EE4FC0C7-1E8D-4498-AD01-2BDBFA722D19}"/>
              </a:ext>
            </a:extLst>
          </p:cNvPr>
          <p:cNvGrpSpPr/>
          <p:nvPr/>
        </p:nvGrpSpPr>
        <p:grpSpPr>
          <a:xfrm>
            <a:off x="1527222" y="6377354"/>
            <a:ext cx="4653619" cy="366124"/>
            <a:chOff x="1748286" y="6377354"/>
            <a:chExt cx="4653619" cy="366124"/>
          </a:xfrm>
        </p:grpSpPr>
        <p:pic>
          <p:nvPicPr>
            <p:cNvPr id="12" name="Picture 11">
              <a:extLst>
                <a:ext uri="{FF2B5EF4-FFF2-40B4-BE49-F238E27FC236}">
                  <a16:creationId xmlns:a16="http://schemas.microsoft.com/office/drawing/2014/main" id="{A0DDEC8F-B1CD-4EB4-A5D9-0C4F21021BB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3" name="Picture 12">
              <a:extLst>
                <a:ext uri="{FF2B5EF4-FFF2-40B4-BE49-F238E27FC236}">
                  <a16:creationId xmlns:a16="http://schemas.microsoft.com/office/drawing/2014/main" id="{10D5C808-3CC3-4A14-9A85-D8A2CD95C30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1970873807"/>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584" y="-187424"/>
            <a:ext cx="10515600" cy="1325563"/>
          </a:xfrm>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870584" y="1103710"/>
            <a:ext cx="10991850" cy="4351338"/>
          </a:xfrm>
        </p:spPr>
        <p:txBody>
          <a:bodyPr>
            <a:normAutofit/>
          </a:bodyPr>
          <a:lstStyle/>
          <a:p>
            <a:pPr fontAlgn="base">
              <a:spcAft>
                <a:spcPct val="0"/>
              </a:spcAft>
            </a:pPr>
            <a:r>
              <a:rPr lang="en-US" altLang="en-US" b="1" dirty="0"/>
              <a:t>Staffing Statistics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smtClean="0">
                <a:latin typeface="Arial" panose="020B0604020202020204" pitchFamily="34" charset="0"/>
              </a:rPr>
              <a:t>Historically </a:t>
            </a:r>
            <a:r>
              <a:rPr lang="en-US" altLang="en-US" dirty="0">
                <a:latin typeface="Arial" panose="020B0604020202020204" pitchFamily="34" charset="0"/>
              </a:rPr>
              <a:t>private institutions have been heavily reliant on part-time academic staff due to cost constraints</a:t>
            </a:r>
          </a:p>
          <a:p>
            <a:pPr lvl="1" eaLnBrk="0" fontAlgn="base" hangingPunct="0">
              <a:lnSpc>
                <a:spcPct val="100000"/>
              </a:lnSpc>
              <a:spcBef>
                <a:spcPct val="0"/>
              </a:spcBef>
              <a:spcAft>
                <a:spcPct val="0"/>
              </a:spcAft>
              <a:buFont typeface="Courier New" panose="02070309020205020404" pitchFamily="49" charset="0"/>
              <a:buChar char="o"/>
            </a:pPr>
            <a:r>
              <a:rPr lang="en-US" altLang="en-US" dirty="0">
                <a:latin typeface="Arial" panose="020B0604020202020204" pitchFamily="34" charset="0"/>
              </a:rPr>
              <a:t>Challenge in attracting and retaining high ranking full-time academic staff</a:t>
            </a:r>
          </a:p>
          <a:p>
            <a:pPr lvl="1"/>
            <a:endParaRPr lang="en-US" dirty="0"/>
          </a:p>
          <a:p>
            <a:endParaRPr lang="en-US" dirty="0"/>
          </a:p>
        </p:txBody>
      </p:sp>
      <p:sp>
        <p:nvSpPr>
          <p:cNvPr id="8" name="Freeform 3">
            <a:extLst>
              <a:ext uri="{FF2B5EF4-FFF2-40B4-BE49-F238E27FC236}">
                <a16:creationId xmlns:a16="http://schemas.microsoft.com/office/drawing/2014/main" id="{5B0B2695-E531-469C-B0B8-691E02329FB9}"/>
              </a:ext>
            </a:extLst>
          </p:cNvPr>
          <p:cNvSpPr/>
          <p:nvPr/>
        </p:nvSpPr>
        <p:spPr>
          <a:xfrm>
            <a:off x="990600" y="994417"/>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9" name="Freeform 3">
            <a:extLst>
              <a:ext uri="{FF2B5EF4-FFF2-40B4-BE49-F238E27FC236}">
                <a16:creationId xmlns:a16="http://schemas.microsoft.com/office/drawing/2014/main" id="{B93A4B4A-4CBD-43B1-B1B2-CEF4D513CB8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10" name="Picture 9">
            <a:extLst>
              <a:ext uri="{FF2B5EF4-FFF2-40B4-BE49-F238E27FC236}">
                <a16:creationId xmlns:a16="http://schemas.microsoft.com/office/drawing/2014/main" id="{7BFD70D6-D9ED-4681-BC24-4FFF395F87E4}"/>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11" name="Group 10">
            <a:extLst>
              <a:ext uri="{FF2B5EF4-FFF2-40B4-BE49-F238E27FC236}">
                <a16:creationId xmlns:a16="http://schemas.microsoft.com/office/drawing/2014/main" id="{EE4FC0C7-1E8D-4498-AD01-2BDBFA722D19}"/>
              </a:ext>
            </a:extLst>
          </p:cNvPr>
          <p:cNvGrpSpPr/>
          <p:nvPr/>
        </p:nvGrpSpPr>
        <p:grpSpPr>
          <a:xfrm>
            <a:off x="1527222" y="6377354"/>
            <a:ext cx="4653619" cy="366124"/>
            <a:chOff x="1748286" y="6377354"/>
            <a:chExt cx="4653619" cy="366124"/>
          </a:xfrm>
        </p:grpSpPr>
        <p:pic>
          <p:nvPicPr>
            <p:cNvPr id="12" name="Picture 11">
              <a:extLst>
                <a:ext uri="{FF2B5EF4-FFF2-40B4-BE49-F238E27FC236}">
                  <a16:creationId xmlns:a16="http://schemas.microsoft.com/office/drawing/2014/main" id="{A0DDEC8F-B1CD-4EB4-A5D9-0C4F21021BB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3" name="Picture 12">
              <a:extLst>
                <a:ext uri="{FF2B5EF4-FFF2-40B4-BE49-F238E27FC236}">
                  <a16:creationId xmlns:a16="http://schemas.microsoft.com/office/drawing/2014/main" id="{10D5C808-3CC3-4A14-9A85-D8A2CD95C30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pic>
        <p:nvPicPr>
          <p:cNvPr id="14" name="Picture 13"/>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6681" y="2668762"/>
            <a:ext cx="5395904" cy="3594071"/>
          </a:xfrm>
          <a:prstGeom prst="rect">
            <a:avLst/>
          </a:prstGeom>
          <a:noFill/>
        </p:spPr>
      </p:pic>
      <p:sp>
        <p:nvSpPr>
          <p:cNvPr id="15" name="TextBox 14"/>
          <p:cNvSpPr txBox="1"/>
          <p:nvPr/>
        </p:nvSpPr>
        <p:spPr>
          <a:xfrm>
            <a:off x="8292585" y="5296870"/>
            <a:ext cx="2106590" cy="923330"/>
          </a:xfrm>
          <a:prstGeom prst="rect">
            <a:avLst/>
          </a:prstGeom>
          <a:noFill/>
        </p:spPr>
        <p:txBody>
          <a:bodyPr wrap="square" rtlCol="0">
            <a:spAutoFit/>
          </a:bodyPr>
          <a:lstStyle/>
          <a:p>
            <a:r>
              <a:rPr lang="en-US" dirty="0"/>
              <a:t>Source: GTEC </a:t>
            </a:r>
            <a:r>
              <a:rPr lang="en-US" dirty="0" smtClean="0"/>
              <a:t>2018/2019 </a:t>
            </a:r>
            <a:r>
              <a:rPr lang="en-US" dirty="0"/>
              <a:t>Statistical Reports</a:t>
            </a:r>
            <a:endParaRPr lang="en-GB" dirty="0"/>
          </a:p>
        </p:txBody>
      </p:sp>
    </p:spTree>
    <p:extLst>
      <p:ext uri="{BB962C8B-B14F-4D97-AF65-F5344CB8AC3E}">
        <p14:creationId xmlns:p14="http://schemas.microsoft.com/office/powerpoint/2010/main" val="149508698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0F375B91-B207-48BE-A330-C05E4281B412}"/>
              </a:ext>
            </a:extLst>
          </p:cNvPr>
          <p:cNvSpPr/>
          <p:nvPr/>
        </p:nvSpPr>
        <p:spPr>
          <a:xfrm>
            <a:off x="9532684" y="0"/>
            <a:ext cx="2659316" cy="6858000"/>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75000"/>
              <a:alpha val="43000"/>
            </a:schemeClr>
          </a:solidFill>
          <a:ln>
            <a:noFill/>
          </a:ln>
        </p:spPr>
        <p:txBody>
          <a:bodyPr/>
          <a:lstStyle/>
          <a:p>
            <a:endParaRPr lang="en-US" dirty="0"/>
          </a:p>
        </p:txBody>
      </p:sp>
      <p:sp>
        <p:nvSpPr>
          <p:cNvPr id="2" name="Title 1"/>
          <p:cNvSpPr>
            <a:spLocks noGrp="1"/>
          </p:cNvSpPr>
          <p:nvPr>
            <p:ph type="title"/>
          </p:nvPr>
        </p:nvSpPr>
        <p:spPr>
          <a:xfrm>
            <a:off x="838200" y="365126"/>
            <a:ext cx="2175446" cy="560518"/>
          </a:xfrm>
        </p:spPr>
        <p:txBody>
          <a:bodyPr>
            <a:normAutofit fontScale="90000"/>
          </a:bodyPr>
          <a:lstStyle/>
          <a:p>
            <a:r>
              <a:rPr lang="en-US" b="1" dirty="0"/>
              <a:t>Outline</a:t>
            </a:r>
            <a:endParaRPr lang="en-GB" b="1" dirty="0"/>
          </a:p>
        </p:txBody>
      </p:sp>
      <p:sp>
        <p:nvSpPr>
          <p:cNvPr id="3" name="Content Placeholder 2"/>
          <p:cNvSpPr>
            <a:spLocks noGrp="1"/>
          </p:cNvSpPr>
          <p:nvPr>
            <p:ph idx="1"/>
          </p:nvPr>
        </p:nvSpPr>
        <p:spPr>
          <a:xfrm>
            <a:off x="838200" y="1431236"/>
            <a:ext cx="8058150" cy="4988384"/>
          </a:xfrm>
        </p:spPr>
        <p:txBody>
          <a:bodyPr>
            <a:normAutofit/>
          </a:bodyPr>
          <a:lstStyle/>
          <a:p>
            <a:r>
              <a:rPr lang="en-US" sz="2400" dirty="0"/>
              <a:t>Introduction and Background</a:t>
            </a:r>
          </a:p>
          <a:p>
            <a:r>
              <a:rPr lang="en-US" sz="2400" dirty="0"/>
              <a:t>Historical Development and Growth in Private Universities</a:t>
            </a:r>
          </a:p>
          <a:p>
            <a:r>
              <a:rPr lang="en-US" sz="2400" dirty="0"/>
              <a:t>Current Landscape in Private Higher Education </a:t>
            </a:r>
            <a:r>
              <a:rPr lang="en-US" sz="2400" dirty="0" smtClean="0"/>
              <a:t>Institutions</a:t>
            </a:r>
          </a:p>
          <a:p>
            <a:r>
              <a:rPr lang="en-US" sz="2400" dirty="0"/>
              <a:t>Role in Expanding Access and Promoting Equity and </a:t>
            </a:r>
            <a:r>
              <a:rPr lang="en-US" sz="2400" dirty="0"/>
              <a:t>Sustainability</a:t>
            </a:r>
          </a:p>
          <a:p>
            <a:r>
              <a:rPr lang="en-US" sz="2400" dirty="0"/>
              <a:t>Role in Contributing to Economic and Social </a:t>
            </a:r>
            <a:r>
              <a:rPr lang="en-US" sz="2400" dirty="0" smtClean="0"/>
              <a:t>Development</a:t>
            </a:r>
          </a:p>
          <a:p>
            <a:r>
              <a:rPr lang="en-US" sz="2400" dirty="0" smtClean="0"/>
              <a:t>Challenges</a:t>
            </a:r>
            <a:endParaRPr lang="en-US" sz="2400" dirty="0"/>
          </a:p>
          <a:p>
            <a:r>
              <a:rPr lang="en-US" sz="2400" dirty="0"/>
              <a:t>Future Prospects of Private Institutions</a:t>
            </a:r>
          </a:p>
          <a:p>
            <a:r>
              <a:rPr lang="en-US" sz="2400" dirty="0" smtClean="0"/>
              <a:t>Key </a:t>
            </a:r>
            <a:r>
              <a:rPr lang="en-US" sz="2400" dirty="0"/>
              <a:t>Recommendations for Policy and Practice</a:t>
            </a:r>
          </a:p>
          <a:p>
            <a:r>
              <a:rPr lang="en-US" sz="2400" dirty="0"/>
              <a:t>Conclusion</a:t>
            </a:r>
            <a:endParaRPr lang="en-GB" sz="2400" dirty="0"/>
          </a:p>
        </p:txBody>
      </p:sp>
      <p:sp>
        <p:nvSpPr>
          <p:cNvPr id="4" name="Freeform 3">
            <a:extLst>
              <a:ext uri="{FF2B5EF4-FFF2-40B4-BE49-F238E27FC236}">
                <a16:creationId xmlns:a16="http://schemas.microsoft.com/office/drawing/2014/main" id="{1CC17498-887E-4618-BF5C-C9037FCDEBA0}"/>
              </a:ext>
            </a:extLst>
          </p:cNvPr>
          <p:cNvSpPr/>
          <p:nvPr/>
        </p:nvSpPr>
        <p:spPr>
          <a:xfrm>
            <a:off x="990600" y="1121557"/>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grpSp>
        <p:nvGrpSpPr>
          <p:cNvPr id="8" name="Group 7">
            <a:extLst>
              <a:ext uri="{FF2B5EF4-FFF2-40B4-BE49-F238E27FC236}">
                <a16:creationId xmlns:a16="http://schemas.microsoft.com/office/drawing/2014/main" id="{8646B63D-C616-4CE3-AD89-B9F5DF6F8E79}"/>
              </a:ext>
            </a:extLst>
          </p:cNvPr>
          <p:cNvGrpSpPr/>
          <p:nvPr/>
        </p:nvGrpSpPr>
        <p:grpSpPr>
          <a:xfrm>
            <a:off x="5913392" y="112291"/>
            <a:ext cx="3264962" cy="813353"/>
            <a:chOff x="5913392" y="112291"/>
            <a:chExt cx="3264962" cy="813353"/>
          </a:xfrm>
        </p:grpSpPr>
        <p:pic>
          <p:nvPicPr>
            <p:cNvPr id="5" name="Picture 4">
              <a:extLst>
                <a:ext uri="{FF2B5EF4-FFF2-40B4-BE49-F238E27FC236}">
                  <a16:creationId xmlns:a16="http://schemas.microsoft.com/office/drawing/2014/main" id="{77F2ED0F-0E8F-4E8A-9F7B-F8855A5ECA23}"/>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5913392" y="112291"/>
              <a:ext cx="749247" cy="813353"/>
            </a:xfrm>
            <a:prstGeom prst="rect">
              <a:avLst/>
            </a:prstGeom>
          </p:spPr>
        </p:pic>
        <p:pic>
          <p:nvPicPr>
            <p:cNvPr id="6" name="Picture 5">
              <a:extLst>
                <a:ext uri="{FF2B5EF4-FFF2-40B4-BE49-F238E27FC236}">
                  <a16:creationId xmlns:a16="http://schemas.microsoft.com/office/drawing/2014/main" id="{68484400-B3B6-4F30-BD8E-D68E67460D3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a:stretch/>
          </p:blipFill>
          <p:spPr>
            <a:xfrm>
              <a:off x="6662639" y="112291"/>
              <a:ext cx="2515715" cy="712473"/>
            </a:xfrm>
            <a:prstGeom prst="rect">
              <a:avLst/>
            </a:prstGeom>
            <a:effectLst/>
          </p:spPr>
        </p:pic>
      </p:grpSp>
      <p:pic>
        <p:nvPicPr>
          <p:cNvPr id="10" name="Picture 9">
            <a:extLst>
              <a:ext uri="{FF2B5EF4-FFF2-40B4-BE49-F238E27FC236}">
                <a16:creationId xmlns:a16="http://schemas.microsoft.com/office/drawing/2014/main" id="{D79F1FA7-D908-4420-A06B-22B3666C1095}"/>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6000"/>
                    </a14:imgEffect>
                  </a14:imgLayer>
                </a14:imgProps>
              </a:ext>
            </a:extLst>
          </a:blip>
          <a:stretch>
            <a:fillRect/>
          </a:stretch>
        </p:blipFill>
        <p:spPr>
          <a:xfrm>
            <a:off x="9532684" y="1702776"/>
            <a:ext cx="2678305" cy="2678305"/>
          </a:xfrm>
          <a:prstGeom prst="rect">
            <a:avLst/>
          </a:prstGeom>
        </p:spPr>
      </p:pic>
    </p:spTree>
    <p:extLst>
      <p:ext uri="{BB962C8B-B14F-4D97-AF65-F5344CB8AC3E}">
        <p14:creationId xmlns:p14="http://schemas.microsoft.com/office/powerpoint/2010/main" val="585427367"/>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838200" y="1517015"/>
            <a:ext cx="10957560" cy="4351338"/>
          </a:xfrm>
        </p:spPr>
        <p:txBody>
          <a:bodyPr>
            <a:normAutofit/>
          </a:bodyPr>
          <a:lstStyle/>
          <a:p>
            <a:r>
              <a:rPr lang="en-US" b="1" dirty="0" smtClean="0"/>
              <a:t>Governance Structure</a:t>
            </a:r>
          </a:p>
          <a:p>
            <a:pPr lvl="1"/>
            <a:r>
              <a:rPr lang="en-US" dirty="0" smtClean="0"/>
              <a:t>Internal </a:t>
            </a:r>
            <a:r>
              <a:rPr lang="en-US" dirty="0"/>
              <a:t>governance structure of private universities (particularly chartered ones) are similar in structure to the governance structure of public universities, but with a higher percentage representation of the institution’s founders or owners on the Governing Council or Boards</a:t>
            </a:r>
          </a:p>
          <a:p>
            <a:pPr lvl="1"/>
            <a:r>
              <a:rPr lang="en-US" dirty="0"/>
              <a:t>Faith based institutions (such as Valley View University, Methodist University and Pentecost University) have several of the council members representing the church or religious body</a:t>
            </a:r>
          </a:p>
          <a:p>
            <a:pPr lvl="1"/>
            <a:r>
              <a:rPr lang="en-US" dirty="0"/>
              <a:t>There is a strong external representation (from both academic and industrial backgrounds) appointed in partnerships with the founders</a:t>
            </a:r>
          </a:p>
          <a:p>
            <a:endParaRPr lang="en-US" dirty="0"/>
          </a:p>
          <a:p>
            <a:endParaRPr lang="en-US" dirty="0"/>
          </a:p>
        </p:txBody>
      </p:sp>
      <p:sp>
        <p:nvSpPr>
          <p:cNvPr id="4" name="Freeform 3">
            <a:extLst>
              <a:ext uri="{FF2B5EF4-FFF2-40B4-BE49-F238E27FC236}">
                <a16:creationId xmlns:a16="http://schemas.microsoft.com/office/drawing/2014/main" id="{47D2B201-B90D-49A5-9D36-7C43BC4164C6}"/>
              </a:ext>
            </a:extLst>
          </p:cNvPr>
          <p:cNvSpPr/>
          <p:nvPr/>
        </p:nvSpPr>
        <p:spPr>
          <a:xfrm>
            <a:off x="990600" y="1436775"/>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EFABB90E-E6AE-47CC-A9BE-42292FA84C17}"/>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97F49375-2CE1-4ACB-B5D2-A84527993C01}"/>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1845256D-FC33-4015-942E-4A3F2C44EB7D}"/>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22735BBF-30EF-400B-97C9-A57FE4BEE98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EA72DDC8-C67D-4079-BD43-FCBE50C495C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243889411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5.png"/>
          <p:cNvPicPr/>
          <p:nvPr/>
        </p:nvPicPr>
        <p:blipFill rotWithShape="1">
          <a:blip r:embed="rId3"/>
          <a:srcRect l="12790" t="1414" r="9290"/>
          <a:stretch/>
        </p:blipFill>
        <p:spPr>
          <a:xfrm>
            <a:off x="5252085" y="1345929"/>
            <a:ext cx="6960870" cy="4529264"/>
          </a:xfrm>
          <a:prstGeom prst="rect">
            <a:avLst/>
          </a:prstGeom>
          <a:ln/>
        </p:spPr>
      </p:pic>
      <p:sp>
        <p:nvSpPr>
          <p:cNvPr id="5" name="TextBox 4"/>
          <p:cNvSpPr txBox="1"/>
          <p:nvPr/>
        </p:nvSpPr>
        <p:spPr>
          <a:xfrm>
            <a:off x="4924425" y="5942567"/>
            <a:ext cx="7406640" cy="369332"/>
          </a:xfrm>
          <a:prstGeom prst="rect">
            <a:avLst/>
          </a:prstGeom>
          <a:noFill/>
        </p:spPr>
        <p:txBody>
          <a:bodyPr wrap="square" rtlCol="0">
            <a:spAutoFit/>
          </a:bodyPr>
          <a:lstStyle/>
          <a:p>
            <a:r>
              <a:rPr lang="en-US" dirty="0"/>
              <a:t>Hierarchical Structure of Leadership in private Higher Education Institutions</a:t>
            </a:r>
            <a:endParaRPr lang="en-GB" dirty="0"/>
          </a:p>
        </p:txBody>
      </p:sp>
      <p:sp>
        <p:nvSpPr>
          <p:cNvPr id="2" name="Title 1"/>
          <p:cNvSpPr>
            <a:spLocks noGrp="1"/>
          </p:cNvSpPr>
          <p:nvPr>
            <p:ph type="title"/>
          </p:nvPr>
        </p:nvSpPr>
        <p:spPr/>
        <p:txBody>
          <a:bodyPr/>
          <a:lstStyle/>
          <a:p>
            <a:r>
              <a:rPr lang="en-US" b="1" dirty="0"/>
              <a:t>Current Landscape of Private Higher Education</a:t>
            </a:r>
            <a:endParaRPr lang="en-GB" b="1" dirty="0"/>
          </a:p>
        </p:txBody>
      </p:sp>
      <p:sp>
        <p:nvSpPr>
          <p:cNvPr id="3" name="Content Placeholder 2"/>
          <p:cNvSpPr>
            <a:spLocks noGrp="1"/>
          </p:cNvSpPr>
          <p:nvPr>
            <p:ph idx="1"/>
          </p:nvPr>
        </p:nvSpPr>
        <p:spPr>
          <a:xfrm>
            <a:off x="506730" y="1603850"/>
            <a:ext cx="4556760" cy="4819809"/>
          </a:xfrm>
        </p:spPr>
        <p:txBody>
          <a:bodyPr>
            <a:normAutofit lnSpcReduction="10000"/>
          </a:bodyPr>
          <a:lstStyle/>
          <a:p>
            <a:r>
              <a:rPr lang="en-US" b="1" dirty="0" smtClean="0"/>
              <a:t>Governance Structure</a:t>
            </a:r>
          </a:p>
          <a:p>
            <a:pPr lvl="1"/>
            <a:r>
              <a:rPr lang="en-US" dirty="0" smtClean="0"/>
              <a:t>Similar </a:t>
            </a:r>
            <a:r>
              <a:rPr lang="en-US" dirty="0"/>
              <a:t>to public higher educations, the functions of the governing council are similar</a:t>
            </a:r>
          </a:p>
          <a:p>
            <a:pPr lvl="1"/>
            <a:r>
              <a:rPr lang="en-US" dirty="0"/>
              <a:t>Unlike public higher education systems some private institutions have no student representation while others do (e.g. Ashesi Board of Directors with no student representatives, Academic City’s Governing Council with Student representatives) </a:t>
            </a:r>
          </a:p>
        </p:txBody>
      </p:sp>
      <p:sp>
        <p:nvSpPr>
          <p:cNvPr id="6" name="Freeform 3">
            <a:extLst>
              <a:ext uri="{FF2B5EF4-FFF2-40B4-BE49-F238E27FC236}">
                <a16:creationId xmlns:a16="http://schemas.microsoft.com/office/drawing/2014/main" id="{26909163-F615-49AB-A0BF-050EC8120E01}"/>
              </a:ext>
            </a:extLst>
          </p:cNvPr>
          <p:cNvSpPr/>
          <p:nvPr/>
        </p:nvSpPr>
        <p:spPr>
          <a:xfrm>
            <a:off x="990600" y="1345929"/>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7" name="Freeform 3">
            <a:extLst>
              <a:ext uri="{FF2B5EF4-FFF2-40B4-BE49-F238E27FC236}">
                <a16:creationId xmlns:a16="http://schemas.microsoft.com/office/drawing/2014/main" id="{E01D7C43-97B1-42C4-B35F-E7AF34ABA957}"/>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8" name="Picture 7">
            <a:extLst>
              <a:ext uri="{FF2B5EF4-FFF2-40B4-BE49-F238E27FC236}">
                <a16:creationId xmlns:a16="http://schemas.microsoft.com/office/drawing/2014/main" id="{E1F6CD4E-5F64-42D2-838A-8E6B2C608BDA}"/>
              </a:ext>
            </a:extLst>
          </p:cNvPr>
          <p:cNvPicPr>
            <a:picLocks noChangeAspect="1"/>
          </p:cNvPicPr>
          <p:nvPr/>
        </p:nvPicPr>
        <p:blipFill rotWithShape="1">
          <a:blip r:embed="rId4">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9" name="Group 8">
            <a:extLst>
              <a:ext uri="{FF2B5EF4-FFF2-40B4-BE49-F238E27FC236}">
                <a16:creationId xmlns:a16="http://schemas.microsoft.com/office/drawing/2014/main" id="{C2180CB0-52C8-411D-9BCF-C298009BF9B3}"/>
              </a:ext>
            </a:extLst>
          </p:cNvPr>
          <p:cNvGrpSpPr/>
          <p:nvPr/>
        </p:nvGrpSpPr>
        <p:grpSpPr>
          <a:xfrm>
            <a:off x="1527222" y="6377354"/>
            <a:ext cx="4653619" cy="366124"/>
            <a:chOff x="1748286" y="6377354"/>
            <a:chExt cx="4653619" cy="366124"/>
          </a:xfrm>
        </p:grpSpPr>
        <p:pic>
          <p:nvPicPr>
            <p:cNvPr id="10" name="Picture 9">
              <a:extLst>
                <a:ext uri="{FF2B5EF4-FFF2-40B4-BE49-F238E27FC236}">
                  <a16:creationId xmlns:a16="http://schemas.microsoft.com/office/drawing/2014/main" id="{0EA3EDF9-D20B-45D7-ADF4-4CA5A281E1DF}"/>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1" name="Picture 10">
              <a:extLst>
                <a:ext uri="{FF2B5EF4-FFF2-40B4-BE49-F238E27FC236}">
                  <a16:creationId xmlns:a16="http://schemas.microsoft.com/office/drawing/2014/main" id="{246DE262-B68F-44AB-83BE-18D08C4587C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347357942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AFE6805-AEA5-48AE-8C16-A739B4E8D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2" y="2539"/>
            <a:ext cx="12325352" cy="6309360"/>
          </a:xfrm>
          <a:prstGeom prst="rect">
            <a:avLst/>
          </a:prstGeom>
        </p:spPr>
      </p:pic>
      <p:sp>
        <p:nvSpPr>
          <p:cNvPr id="11" name="Freeform 3">
            <a:extLst>
              <a:ext uri="{FF2B5EF4-FFF2-40B4-BE49-F238E27FC236}">
                <a16:creationId xmlns:a16="http://schemas.microsoft.com/office/drawing/2014/main" id="{1EE2CAD9-F921-438F-A48D-C69D8CCA9EFD}"/>
              </a:ext>
            </a:extLst>
          </p:cNvPr>
          <p:cNvSpPr/>
          <p:nvPr/>
        </p:nvSpPr>
        <p:spPr>
          <a:xfrm flipH="1">
            <a:off x="-133352" y="0"/>
            <a:ext cx="12325351" cy="6344627"/>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78000"/>
            </a:schemeClr>
          </a:solidFill>
          <a:ln>
            <a:noFill/>
          </a:ln>
        </p:spPr>
        <p:txBody>
          <a:bodyPr/>
          <a:lstStyle/>
          <a:p>
            <a:endParaRPr lang="en-US" dirty="0"/>
          </a:p>
        </p:txBody>
      </p:sp>
      <p:sp>
        <p:nvSpPr>
          <p:cNvPr id="2" name="Title 1"/>
          <p:cNvSpPr>
            <a:spLocks noGrp="1"/>
          </p:cNvSpPr>
          <p:nvPr>
            <p:ph type="title"/>
          </p:nvPr>
        </p:nvSpPr>
        <p:spPr/>
        <p:txBody>
          <a:bodyPr/>
          <a:lstStyle/>
          <a:p>
            <a:r>
              <a:rPr lang="en-US" b="1" dirty="0">
                <a:solidFill>
                  <a:schemeClr val="bg1"/>
                </a:solidFill>
              </a:rPr>
              <a:t>Current Landscape of Private Higher Education</a:t>
            </a:r>
            <a:endParaRPr lang="en-GB" b="1" dirty="0">
              <a:solidFill>
                <a:schemeClr val="bg1"/>
              </a:solidFill>
            </a:endParaRPr>
          </a:p>
        </p:txBody>
      </p:sp>
      <p:sp>
        <p:nvSpPr>
          <p:cNvPr id="3" name="Content Placeholder 2"/>
          <p:cNvSpPr>
            <a:spLocks noGrp="1"/>
          </p:cNvSpPr>
          <p:nvPr>
            <p:ph idx="1"/>
          </p:nvPr>
        </p:nvSpPr>
        <p:spPr>
          <a:xfrm>
            <a:off x="838200" y="1670440"/>
            <a:ext cx="10515600" cy="4725498"/>
          </a:xfrm>
        </p:spPr>
        <p:txBody>
          <a:bodyPr>
            <a:normAutofit fontScale="85000" lnSpcReduction="20000"/>
          </a:bodyPr>
          <a:lstStyle/>
          <a:p>
            <a:pPr marL="0" indent="0">
              <a:buNone/>
            </a:pPr>
            <a:r>
              <a:rPr lang="en-US" sz="3300" b="1" dirty="0" smtClean="0">
                <a:solidFill>
                  <a:schemeClr val="bg1"/>
                </a:solidFill>
              </a:rPr>
              <a:t>Business Models and Financial Sustainability</a:t>
            </a:r>
          </a:p>
          <a:p>
            <a:r>
              <a:rPr lang="en-US" dirty="0" smtClean="0">
                <a:solidFill>
                  <a:schemeClr val="bg1"/>
                </a:solidFill>
              </a:rPr>
              <a:t>Primarily </a:t>
            </a:r>
            <a:r>
              <a:rPr lang="en-US" dirty="0">
                <a:solidFill>
                  <a:schemeClr val="bg1"/>
                </a:solidFill>
              </a:rPr>
              <a:t>tuition-dependent; </a:t>
            </a:r>
          </a:p>
          <a:p>
            <a:pPr lvl="1"/>
            <a:r>
              <a:rPr lang="en-US" dirty="0">
                <a:solidFill>
                  <a:schemeClr val="bg1"/>
                </a:solidFill>
              </a:rPr>
              <a:t>Limited access to government support means tuition is the primary revenue source, making private institutions financially vulnerable. (e.g. Catholic University 95% funding from tuition)</a:t>
            </a:r>
          </a:p>
          <a:p>
            <a:pPr lvl="1"/>
            <a:r>
              <a:rPr lang="en-US" dirty="0">
                <a:solidFill>
                  <a:schemeClr val="bg1"/>
                </a:solidFill>
              </a:rPr>
              <a:t>Declines in enrolment due to competition directly impacts financial stability.</a:t>
            </a:r>
            <a:endParaRPr lang="en-GB" dirty="0">
              <a:solidFill>
                <a:schemeClr val="bg1"/>
              </a:solidFill>
            </a:endParaRPr>
          </a:p>
          <a:p>
            <a:r>
              <a:rPr lang="en-GB" dirty="0">
                <a:solidFill>
                  <a:schemeClr val="bg1"/>
                </a:solidFill>
              </a:rPr>
              <a:t>Most faith-based private higher education institutions also 0receive support from their parent organisations. </a:t>
            </a:r>
          </a:p>
          <a:p>
            <a:pPr lvl="1"/>
            <a:r>
              <a:rPr lang="en-GB" dirty="0">
                <a:solidFill>
                  <a:schemeClr val="bg1"/>
                </a:solidFill>
              </a:rPr>
              <a:t>Others like the Islamic University College Ghana and All Nations University receive donations and grants from abroad to cover close to 50 - 70% of operation costs (Varghese, N.V. et al, 2006). </a:t>
            </a:r>
          </a:p>
          <a:p>
            <a:r>
              <a:rPr lang="en-GB" dirty="0">
                <a:solidFill>
                  <a:schemeClr val="bg1"/>
                </a:solidFill>
              </a:rPr>
              <a:t>Ashesi University has the Ashesi University Foundation, a registered non-profit that spearheads its fundraising to support the school’s mission. </a:t>
            </a:r>
          </a:p>
          <a:p>
            <a:r>
              <a:rPr lang="en-GB" dirty="0">
                <a:solidFill>
                  <a:schemeClr val="bg1"/>
                </a:solidFill>
              </a:rPr>
              <a:t>Further, international partnerships with funding agencies and charities such as MasterCard Foundation also support and fund the needs of some private higher education institutions e.g. Ashesi. </a:t>
            </a:r>
          </a:p>
        </p:txBody>
      </p:sp>
      <p:sp>
        <p:nvSpPr>
          <p:cNvPr id="4" name="Freeform 3">
            <a:extLst>
              <a:ext uri="{FF2B5EF4-FFF2-40B4-BE49-F238E27FC236}">
                <a16:creationId xmlns:a16="http://schemas.microsoft.com/office/drawing/2014/main" id="{8D1F4F20-0EAF-4BF4-98BA-0303FF39701B}"/>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BE611DD4-29BD-4E62-951C-B9D5C4C27CF8}"/>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9B963216-B1EE-400B-BCFC-E165047CDB73}"/>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D2C74F7F-A15D-4E63-9213-782C8948B5ED}"/>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438565F8-08B1-4098-A5D6-7E2E2D88BCC1}"/>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8D31AB6F-DF5E-4299-9C33-B9DF560B734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73327908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250" y="1325563"/>
            <a:ext cx="11068050" cy="4734292"/>
          </a:xfrm>
        </p:spPr>
        <p:txBody>
          <a:bodyPr>
            <a:normAutofit fontScale="92500" lnSpcReduction="20000"/>
          </a:bodyPr>
          <a:lstStyle/>
          <a:p>
            <a:pPr marL="0" indent="0">
              <a:buNone/>
            </a:pPr>
            <a:r>
              <a:rPr lang="en-US" b="1" dirty="0"/>
              <a:t>Sources of Funding</a:t>
            </a:r>
            <a:endParaRPr lang="en-GB" b="1" dirty="0"/>
          </a:p>
          <a:p>
            <a:r>
              <a:rPr lang="en-GB" dirty="0"/>
              <a:t>In Ghana, the main sources of funding for public higher education institutions include Government grants, GETFund, development and donor partners, internally generated funds and private sector support, (Awotwe et al, 2020).  </a:t>
            </a:r>
          </a:p>
          <a:p>
            <a:pPr lvl="1"/>
            <a:r>
              <a:rPr lang="en-GB" dirty="0"/>
              <a:t>The cost and funding for public higher education institutions is regulated by the Ghana Tertiary Education Commission, who advises the Ministry of Education on issues of finance. </a:t>
            </a:r>
          </a:p>
          <a:p>
            <a:r>
              <a:rPr lang="en-GB" dirty="0"/>
              <a:t>Private institutions are heavily reliant tuition and academic user fees.</a:t>
            </a:r>
          </a:p>
          <a:p>
            <a:r>
              <a:rPr lang="en-GB" dirty="0"/>
              <a:t>Some private higher education institutions receive research funding and participate in donor-funded projects by regional and international organisations as a source of funding beyond tuition revenue. </a:t>
            </a:r>
          </a:p>
          <a:p>
            <a:r>
              <a:rPr lang="en-GB" dirty="0"/>
              <a:t>Partnerships with industry on multiple projects are also a source of funding for private higher education institutions in Ghana. Some of these partnerships come in terms of scholarships, projects.</a:t>
            </a:r>
          </a:p>
        </p:txBody>
      </p:sp>
      <p:sp>
        <p:nvSpPr>
          <p:cNvPr id="6" name="Title 1"/>
          <p:cNvSpPr>
            <a:spLocks noGrp="1"/>
          </p:cNvSpPr>
          <p:nvPr>
            <p:ph type="title"/>
          </p:nvPr>
        </p:nvSpPr>
        <p:spPr>
          <a:xfrm>
            <a:off x="838200" y="0"/>
            <a:ext cx="10877550" cy="1325563"/>
          </a:xfrm>
        </p:spPr>
        <p:txBody>
          <a:bodyPr/>
          <a:lstStyle/>
          <a:p>
            <a:r>
              <a:rPr lang="en-US" b="1" dirty="0"/>
              <a:t>Current Landscape of Private Higher Education</a:t>
            </a:r>
            <a:endParaRPr lang="en-GB" b="1" dirty="0"/>
          </a:p>
        </p:txBody>
      </p:sp>
      <p:sp>
        <p:nvSpPr>
          <p:cNvPr id="4" name="Freeform 3">
            <a:extLst>
              <a:ext uri="{FF2B5EF4-FFF2-40B4-BE49-F238E27FC236}">
                <a16:creationId xmlns:a16="http://schemas.microsoft.com/office/drawing/2014/main" id="{8A4FEA00-90B2-4CC7-ADEB-C1D8C5F5265F}"/>
              </a:ext>
            </a:extLst>
          </p:cNvPr>
          <p:cNvSpPr/>
          <p:nvPr/>
        </p:nvSpPr>
        <p:spPr>
          <a:xfrm>
            <a:off x="990600" y="1113757"/>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0283FDB5-1F3B-4357-898D-35A4867EC324}"/>
              </a:ext>
            </a:extLst>
          </p:cNvPr>
          <p:cNvSpPr/>
          <p:nvPr/>
        </p:nvSpPr>
        <p:spPr>
          <a:xfrm flipH="1">
            <a:off x="0" y="6311900"/>
            <a:ext cx="1219200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7" name="Picture 6">
            <a:extLst>
              <a:ext uri="{FF2B5EF4-FFF2-40B4-BE49-F238E27FC236}">
                <a16:creationId xmlns:a16="http://schemas.microsoft.com/office/drawing/2014/main" id="{01AF509A-92C9-4EFD-8F48-D2D13BE396D3}"/>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8" name="Group 7">
            <a:extLst>
              <a:ext uri="{FF2B5EF4-FFF2-40B4-BE49-F238E27FC236}">
                <a16:creationId xmlns:a16="http://schemas.microsoft.com/office/drawing/2014/main" id="{7C9CBB1B-3D92-4D2F-846B-E5FD054FBF37}"/>
              </a:ext>
            </a:extLst>
          </p:cNvPr>
          <p:cNvGrpSpPr/>
          <p:nvPr/>
        </p:nvGrpSpPr>
        <p:grpSpPr>
          <a:xfrm>
            <a:off x="1527222" y="6377354"/>
            <a:ext cx="4653619" cy="366124"/>
            <a:chOff x="1748286" y="6377354"/>
            <a:chExt cx="4653619" cy="366124"/>
          </a:xfrm>
        </p:grpSpPr>
        <p:pic>
          <p:nvPicPr>
            <p:cNvPr id="9" name="Picture 8">
              <a:extLst>
                <a:ext uri="{FF2B5EF4-FFF2-40B4-BE49-F238E27FC236}">
                  <a16:creationId xmlns:a16="http://schemas.microsoft.com/office/drawing/2014/main" id="{717ED357-7930-46E6-967C-B5F29F206DD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0" name="Picture 9">
              <a:extLst>
                <a:ext uri="{FF2B5EF4-FFF2-40B4-BE49-F238E27FC236}">
                  <a16:creationId xmlns:a16="http://schemas.microsoft.com/office/drawing/2014/main" id="{FC415D18-D5BC-4DEF-AF71-A4AF35B5FC1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403265898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621"/>
            <a:ext cx="8427720" cy="1325563"/>
          </a:xfrm>
        </p:spPr>
        <p:txBody>
          <a:bodyPr/>
          <a:lstStyle/>
          <a:p>
            <a:r>
              <a:rPr lang="en-US" b="1" dirty="0"/>
              <a:t>Role in Expanding Access and Promoting Equity and Sustainability</a:t>
            </a:r>
            <a:endParaRPr lang="en-GB" b="1" dirty="0"/>
          </a:p>
        </p:txBody>
      </p:sp>
      <p:sp>
        <p:nvSpPr>
          <p:cNvPr id="3" name="Content Placeholder 2"/>
          <p:cNvSpPr>
            <a:spLocks noGrp="1"/>
          </p:cNvSpPr>
          <p:nvPr>
            <p:ph idx="1"/>
          </p:nvPr>
        </p:nvSpPr>
        <p:spPr>
          <a:xfrm>
            <a:off x="663897" y="1665493"/>
            <a:ext cx="8070536" cy="2627646"/>
          </a:xfrm>
        </p:spPr>
        <p:txBody>
          <a:bodyPr>
            <a:normAutofit lnSpcReduction="10000"/>
          </a:bodyPr>
          <a:lstStyle/>
          <a:p>
            <a:r>
              <a:rPr lang="en-US" dirty="0"/>
              <a:t>Private universities serve as alternative pathways</a:t>
            </a:r>
          </a:p>
          <a:p>
            <a:pPr lvl="1"/>
            <a:r>
              <a:rPr lang="en-US" dirty="0"/>
              <a:t>Increased access for people who otherwise would not have gained admission to public universities, due to limited admissions quota by public universities</a:t>
            </a:r>
          </a:p>
          <a:p>
            <a:pPr lvl="1"/>
            <a:r>
              <a:rPr lang="en-US" dirty="0"/>
              <a:t>Evening and weekend classes provide flexibility, supporting working adults and non-traditional students</a:t>
            </a:r>
          </a:p>
          <a:p>
            <a:pPr lvl="1"/>
            <a:r>
              <a:rPr lang="en-US" dirty="0"/>
              <a:t>Smaller student to staff ratios</a:t>
            </a:r>
          </a:p>
        </p:txBody>
      </p:sp>
      <p:sp>
        <p:nvSpPr>
          <p:cNvPr id="4" name="Freeform 3">
            <a:extLst>
              <a:ext uri="{FF2B5EF4-FFF2-40B4-BE49-F238E27FC236}">
                <a16:creationId xmlns:a16="http://schemas.microsoft.com/office/drawing/2014/main" id="{4B6D89BD-2BE3-4726-9CFF-6ED8FDE6F3F5}"/>
              </a:ext>
            </a:extLst>
          </p:cNvPr>
          <p:cNvSpPr/>
          <p:nvPr/>
        </p:nvSpPr>
        <p:spPr>
          <a:xfrm>
            <a:off x="1015045" y="1451528"/>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6CE22813-85C3-466E-A23D-811E56689282}"/>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AE36CB6C-DFD4-4FAE-B031-FD0D88F0710B}"/>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4951CAF9-47CD-4BBB-9893-12DFD373DD8D}"/>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EB07BC09-135B-4533-9B58-3E5C73EC19EE}"/>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1FE03550-054C-4570-B472-8FF4FBD50A5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pic>
        <p:nvPicPr>
          <p:cNvPr id="4098" name="Picture 2" descr="Your input">
            <a:extLst>
              <a:ext uri="{FF2B5EF4-FFF2-40B4-BE49-F238E27FC236}">
                <a16:creationId xmlns:a16="http://schemas.microsoft.com/office/drawing/2014/main" id="{1C9171B8-3816-44A5-BB6B-97D9AC724E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4433" y="1345929"/>
            <a:ext cx="3020465" cy="302046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2763F127-876B-45FE-8DD2-97525B4F6DF3}"/>
              </a:ext>
            </a:extLst>
          </p:cNvPr>
          <p:cNvSpPr txBox="1">
            <a:spLocks/>
          </p:cNvSpPr>
          <p:nvPr/>
        </p:nvSpPr>
        <p:spPr>
          <a:xfrm>
            <a:off x="663896" y="4072736"/>
            <a:ext cx="10689903" cy="26276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Impact on Marginalized Groups</a:t>
            </a:r>
          </a:p>
          <a:p>
            <a:pPr lvl="1" fontAlgn="base">
              <a:spcAft>
                <a:spcPct val="0"/>
              </a:spcAft>
            </a:pPr>
            <a:r>
              <a:rPr lang="en-US" altLang="en-US" dirty="0"/>
              <a:t>Private universities see higher enrolment among female students, helping improve gender parity.</a:t>
            </a:r>
          </a:p>
          <a:p>
            <a:pPr lvl="1" fontAlgn="base">
              <a:spcAft>
                <a:spcPct val="0"/>
              </a:spcAft>
            </a:pPr>
            <a:r>
              <a:rPr lang="en-US" altLang="en-US" dirty="0"/>
              <a:t>Targeted scholarship programs for low-income students and female students, though limited in scope. </a:t>
            </a:r>
            <a:endParaRPr lang="en-US" dirty="0"/>
          </a:p>
        </p:txBody>
      </p:sp>
    </p:spTree>
    <p:extLst>
      <p:ext uri="{BB962C8B-B14F-4D97-AF65-F5344CB8AC3E}">
        <p14:creationId xmlns:p14="http://schemas.microsoft.com/office/powerpoint/2010/main" val="121253645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9477"/>
            <a:ext cx="8321040" cy="1325563"/>
          </a:xfrm>
        </p:spPr>
        <p:txBody>
          <a:bodyPr/>
          <a:lstStyle/>
          <a:p>
            <a:r>
              <a:rPr lang="en-US" b="1" dirty="0"/>
              <a:t>Role in Expanding Access and Promoting Equity and Sustainability</a:t>
            </a:r>
            <a:endParaRPr lang="en-GB" b="1" dirty="0"/>
          </a:p>
        </p:txBody>
      </p:sp>
      <p:sp>
        <p:nvSpPr>
          <p:cNvPr id="3" name="Content Placeholder 2"/>
          <p:cNvSpPr>
            <a:spLocks noGrp="1"/>
          </p:cNvSpPr>
          <p:nvPr>
            <p:ph idx="1"/>
          </p:nvPr>
        </p:nvSpPr>
        <p:spPr>
          <a:xfrm>
            <a:off x="838200" y="1825624"/>
            <a:ext cx="11064240" cy="4746625"/>
          </a:xfrm>
        </p:spPr>
        <p:txBody>
          <a:bodyPr>
            <a:normAutofit/>
          </a:bodyPr>
          <a:lstStyle/>
          <a:p>
            <a:r>
              <a:rPr lang="en-US" dirty="0"/>
              <a:t>Curriculum Innovation</a:t>
            </a:r>
          </a:p>
          <a:p>
            <a:pPr lvl="1"/>
            <a:r>
              <a:rPr lang="en-US" dirty="0"/>
              <a:t>More market oriented and future ready programs (e.g. Industrial and Systems Engineering, Artificial Intelligence and Robotics Engineering by Academic City, 1</a:t>
            </a:r>
            <a:r>
              <a:rPr lang="en-US" baseline="30000" dirty="0"/>
              <a:t>st</a:t>
            </a:r>
            <a:r>
              <a:rPr lang="en-US" dirty="0"/>
              <a:t> in sub-Saharan Africa)</a:t>
            </a:r>
          </a:p>
          <a:p>
            <a:pPr lvl="1"/>
            <a:r>
              <a:rPr lang="en-US" dirty="0"/>
              <a:t>Strong focus on entrepreneurship training at the core of their curriculum.</a:t>
            </a:r>
            <a:endParaRPr lang="en-US" b="1" dirty="0"/>
          </a:p>
          <a:p>
            <a:r>
              <a:rPr lang="en-US" dirty="0"/>
              <a:t>Equity Challenges:</a:t>
            </a:r>
          </a:p>
          <a:p>
            <a:pPr lvl="1"/>
            <a:r>
              <a:rPr lang="en-US" dirty="0"/>
              <a:t>The concentration of institutions in urban areas limits access for rural populations. </a:t>
            </a:r>
          </a:p>
          <a:p>
            <a:pPr lvl="1"/>
            <a:r>
              <a:rPr lang="en-US" dirty="0"/>
              <a:t>Institutions concentrated in economically advanced southern regions, limiting access for those located in the northern areas</a:t>
            </a:r>
          </a:p>
          <a:p>
            <a:pPr lvl="1"/>
            <a:r>
              <a:rPr lang="en-US" dirty="0"/>
              <a:t>High tuition costs present affordability barriers, particularly for lower-income families​</a:t>
            </a:r>
          </a:p>
          <a:p>
            <a:pPr marL="0" indent="0">
              <a:buNone/>
            </a:pPr>
            <a:endParaRPr lang="en-GB" dirty="0"/>
          </a:p>
        </p:txBody>
      </p:sp>
      <p:sp>
        <p:nvSpPr>
          <p:cNvPr id="4" name="Freeform 3">
            <a:extLst>
              <a:ext uri="{FF2B5EF4-FFF2-40B4-BE49-F238E27FC236}">
                <a16:creationId xmlns:a16="http://schemas.microsoft.com/office/drawing/2014/main" id="{227348A1-3254-42C7-8001-D343C2F204FA}"/>
              </a:ext>
            </a:extLst>
          </p:cNvPr>
          <p:cNvSpPr/>
          <p:nvPr/>
        </p:nvSpPr>
        <p:spPr>
          <a:xfrm>
            <a:off x="1015045" y="1617767"/>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FEBD2F76-AE01-4B02-BFC0-3C703379D0A6}"/>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2076BB71-7BE7-4892-A2DB-2FF99A7E8036}"/>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81B99166-C329-46D7-9B26-35FE8BF934AF}"/>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3986EEB7-DA21-4354-B788-FC1C6689B9D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C47E1121-C5B4-4238-AFDB-E80EA20F2A6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270025370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993"/>
            <a:ext cx="7924800" cy="1325563"/>
          </a:xfrm>
        </p:spPr>
        <p:txBody>
          <a:bodyPr/>
          <a:lstStyle/>
          <a:p>
            <a:r>
              <a:rPr lang="en-US" b="1" dirty="0"/>
              <a:t>Role in Contributing to Economic and Social Development</a:t>
            </a:r>
            <a:endParaRPr lang="en-GB" b="1" dirty="0"/>
          </a:p>
        </p:txBody>
      </p:sp>
      <p:sp>
        <p:nvSpPr>
          <p:cNvPr id="3" name="Content Placeholder 2"/>
          <p:cNvSpPr>
            <a:spLocks noGrp="1"/>
          </p:cNvSpPr>
          <p:nvPr>
            <p:ph idx="1"/>
          </p:nvPr>
        </p:nvSpPr>
        <p:spPr>
          <a:xfrm>
            <a:off x="838200" y="1669063"/>
            <a:ext cx="10789920" cy="4507900"/>
          </a:xfrm>
        </p:spPr>
        <p:txBody>
          <a:bodyPr>
            <a:normAutofit fontScale="85000" lnSpcReduction="20000"/>
          </a:bodyPr>
          <a:lstStyle/>
          <a:p>
            <a:r>
              <a:rPr lang="en-US" dirty="0"/>
              <a:t>Economic Impact: </a:t>
            </a:r>
          </a:p>
          <a:p>
            <a:pPr lvl="1"/>
            <a:r>
              <a:rPr lang="en-US" dirty="0"/>
              <a:t>More access to higher education through private institutions means young people get the requisite skills join active workforces.</a:t>
            </a:r>
          </a:p>
          <a:p>
            <a:pPr lvl="1"/>
            <a:r>
              <a:rPr lang="en-US" dirty="0"/>
              <a:t>Job creation within universities, through faculty and staff roles, and indirectly in the surrounding communities</a:t>
            </a:r>
          </a:p>
          <a:p>
            <a:pPr lvl="1"/>
            <a:r>
              <a:rPr lang="en-US" dirty="0"/>
              <a:t>Partnerships with industry for internships and applied training to meet labor market needs.</a:t>
            </a:r>
          </a:p>
          <a:p>
            <a:pPr lvl="1"/>
            <a:r>
              <a:rPr lang="en-US" dirty="0"/>
              <a:t>Employment creation through the practical teaching and training in entrepreneurship hubs and innovation </a:t>
            </a:r>
            <a:r>
              <a:rPr lang="en-GB" dirty="0"/>
              <a:t>centres</a:t>
            </a:r>
            <a:r>
              <a:rPr lang="en-US" dirty="0"/>
              <a:t> (e.g., Academic City’s innovation centers).</a:t>
            </a:r>
          </a:p>
          <a:p>
            <a:r>
              <a:rPr lang="en-US" dirty="0"/>
              <a:t>Social Impact: </a:t>
            </a:r>
          </a:p>
          <a:p>
            <a:pPr lvl="1"/>
            <a:r>
              <a:rPr lang="en-US" dirty="0"/>
              <a:t>Programs focused on ethics, entrepreneurship, and social responsibility. (e.g. Academic City and Ashesi university promotes leaderships and Ethics)</a:t>
            </a:r>
          </a:p>
          <a:p>
            <a:pPr lvl="1"/>
            <a:r>
              <a:rPr lang="en-US" dirty="0"/>
              <a:t>Enhanced opportunities for disadvantaged groups, and increase in local community projects and engagement. </a:t>
            </a:r>
          </a:p>
          <a:p>
            <a:pPr lvl="2"/>
            <a:r>
              <a:rPr lang="en-US" dirty="0"/>
              <a:t>E.g. Ashesi University’s alumni projects impacting local communities (e.g., WACCE, community libraries). Academic City’s partnership with Vodafone Foundation to train 50girls (some with disabilities) in STEM and Waste Recycling</a:t>
            </a:r>
          </a:p>
          <a:p>
            <a:endParaRPr lang="en-GB" dirty="0"/>
          </a:p>
        </p:txBody>
      </p:sp>
      <p:sp>
        <p:nvSpPr>
          <p:cNvPr id="4" name="Freeform 3">
            <a:extLst>
              <a:ext uri="{FF2B5EF4-FFF2-40B4-BE49-F238E27FC236}">
                <a16:creationId xmlns:a16="http://schemas.microsoft.com/office/drawing/2014/main" id="{C3A1061D-1041-4FA8-B3E1-CD7CC44569F0}"/>
              </a:ext>
            </a:extLst>
          </p:cNvPr>
          <p:cNvSpPr/>
          <p:nvPr/>
        </p:nvSpPr>
        <p:spPr>
          <a:xfrm>
            <a:off x="990600" y="1345929"/>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5" name="Freeform 3">
            <a:extLst>
              <a:ext uri="{FF2B5EF4-FFF2-40B4-BE49-F238E27FC236}">
                <a16:creationId xmlns:a16="http://schemas.microsoft.com/office/drawing/2014/main" id="{3A8D69C0-8F8C-4594-9502-353E7EF595E7}"/>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5C1C5DB7-6BBC-4857-B86E-8A5EE6AFC969}"/>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24D95747-F705-4333-8ABF-6B235EDD7E77}"/>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5062CF4F-AF9B-4389-92AB-5954E8EDD98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4B123D79-EC59-412B-9908-90F239D8C43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45022341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Your input">
            <a:extLst>
              <a:ext uri="{FF2B5EF4-FFF2-40B4-BE49-F238E27FC236}">
                <a16:creationId xmlns:a16="http://schemas.microsoft.com/office/drawing/2014/main" id="{181E2C43-492C-40F9-9B37-3055E4B28E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243" b="39815"/>
          <a:stretch/>
        </p:blipFill>
        <p:spPr bwMode="auto">
          <a:xfrm>
            <a:off x="-133350" y="-14153"/>
            <a:ext cx="12325350" cy="19648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5"/>
            <a:ext cx="6675120" cy="1325563"/>
          </a:xfrm>
        </p:spPr>
        <p:txBody>
          <a:bodyPr/>
          <a:lstStyle/>
          <a:p>
            <a:r>
              <a:rPr lang="en-US" b="1" dirty="0">
                <a:solidFill>
                  <a:schemeClr val="bg1"/>
                </a:solidFill>
              </a:rPr>
              <a:t>Financial Sustainability and Funding Challenges</a:t>
            </a:r>
            <a:endParaRPr lang="en-GB" b="1" dirty="0">
              <a:solidFill>
                <a:schemeClr val="bg1"/>
              </a:solidFill>
            </a:endParaRPr>
          </a:p>
        </p:txBody>
      </p:sp>
      <p:sp>
        <p:nvSpPr>
          <p:cNvPr id="3" name="Content Placeholder 2"/>
          <p:cNvSpPr>
            <a:spLocks noGrp="1"/>
          </p:cNvSpPr>
          <p:nvPr>
            <p:ph idx="1"/>
          </p:nvPr>
        </p:nvSpPr>
        <p:spPr>
          <a:xfrm>
            <a:off x="838200" y="2238281"/>
            <a:ext cx="10515600" cy="3765640"/>
          </a:xfrm>
        </p:spPr>
        <p:txBody>
          <a:bodyPr>
            <a:normAutofit fontScale="92500" lnSpcReduction="20000"/>
          </a:bodyPr>
          <a:lstStyle/>
          <a:p>
            <a:r>
              <a:rPr lang="en-US" dirty="0"/>
              <a:t>Sustainability Challenges: </a:t>
            </a:r>
          </a:p>
          <a:p>
            <a:pPr lvl="1"/>
            <a:r>
              <a:rPr lang="en-US" dirty="0"/>
              <a:t>Competition with public universities for the same crop of students, </a:t>
            </a:r>
          </a:p>
          <a:p>
            <a:pPr lvl="1"/>
            <a:r>
              <a:rPr lang="en-US" dirty="0"/>
              <a:t>Higher operation costs due to investment in state of the art laboratories for small class sizes and regulatory costs </a:t>
            </a:r>
          </a:p>
          <a:p>
            <a:pPr lvl="1"/>
            <a:r>
              <a:rPr lang="en-US" dirty="0"/>
              <a:t>Economic instability have a direct impact tuition costs</a:t>
            </a:r>
          </a:p>
          <a:p>
            <a:pPr lvl="1"/>
            <a:r>
              <a:rPr lang="en-US" dirty="0"/>
              <a:t>Limited scholarship funding restricts access for students without financial means (i.e. low income students), hindering local equity efforts, therefore attracting more and more student from international communities</a:t>
            </a:r>
          </a:p>
          <a:p>
            <a:pPr lvl="1"/>
            <a:r>
              <a:rPr lang="en-US" dirty="0"/>
              <a:t>Tuition reliance limits resources for research and faculty development, affecting institutional growth and graduate quality Opportunities: </a:t>
            </a:r>
          </a:p>
          <a:p>
            <a:r>
              <a:rPr lang="en-US" dirty="0"/>
              <a:t>Opportunities</a:t>
            </a:r>
          </a:p>
          <a:p>
            <a:pPr lvl="1"/>
            <a:r>
              <a:rPr lang="en-US" dirty="0"/>
              <a:t>Diversification of revenue through alumni donations, partnerships, grants and university-led ventures</a:t>
            </a:r>
            <a:endParaRPr lang="en-GB" dirty="0"/>
          </a:p>
        </p:txBody>
      </p:sp>
      <p:sp>
        <p:nvSpPr>
          <p:cNvPr id="4" name="Freeform 3">
            <a:extLst>
              <a:ext uri="{FF2B5EF4-FFF2-40B4-BE49-F238E27FC236}">
                <a16:creationId xmlns:a16="http://schemas.microsoft.com/office/drawing/2014/main" id="{47357978-039C-453C-92FF-3C53188591F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88361706-D870-4686-AB20-DAD586A0059F}"/>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D8ED75B6-954B-4A0A-8A63-3A9ED5AD0D15}"/>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BA10675F-9B26-4682-AB30-9017C783F24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84C46D42-9D35-4419-94EE-C37D0F16F03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F1D4AA7C-858C-4D72-9847-279EB01A01B5}"/>
              </a:ext>
            </a:extLst>
          </p:cNvPr>
          <p:cNvSpPr/>
          <p:nvPr/>
        </p:nvSpPr>
        <p:spPr>
          <a:xfrm>
            <a:off x="990600" y="1648274"/>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91872618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Staffing and Faculty Challenges</a:t>
            </a:r>
            <a:endParaRPr lang="en-GB" b="1" dirty="0"/>
          </a:p>
        </p:txBody>
      </p:sp>
      <p:sp>
        <p:nvSpPr>
          <p:cNvPr id="4" name="Rectangle 1"/>
          <p:cNvSpPr>
            <a:spLocks noGrp="1" noChangeArrowheads="1"/>
          </p:cNvSpPr>
          <p:nvPr>
            <p:ph idx="1"/>
          </p:nvPr>
        </p:nvSpPr>
        <p:spPr bwMode="auto">
          <a:xfrm>
            <a:off x="838200" y="1572939"/>
            <a:ext cx="10714703" cy="485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7150" marR="0" lvl="0" fontAlgn="base">
              <a:spcBef>
                <a:spcPct val="0"/>
              </a:spcBef>
              <a:spcAft>
                <a:spcPct val="0"/>
              </a:spcAft>
              <a:buClrTx/>
              <a:buSzTx/>
              <a:tabLst/>
            </a:pPr>
            <a:r>
              <a:rPr lang="en-US" altLang="en-US" dirty="0"/>
              <a:t>Recruitment Challenges:</a:t>
            </a:r>
          </a:p>
          <a:p>
            <a:pPr marL="514350" lvl="1" fontAlgn="base">
              <a:spcBef>
                <a:spcPct val="0"/>
              </a:spcBef>
              <a:spcAft>
                <a:spcPct val="0"/>
              </a:spcAft>
            </a:pPr>
            <a:r>
              <a:rPr lang="en-US" altLang="en-US" dirty="0"/>
              <a:t>Financial limitations hinder the recruitment of qualified PhD holders; salaries are often uncompetitive.</a:t>
            </a:r>
          </a:p>
          <a:p>
            <a:pPr marL="514350" lvl="1" fontAlgn="base">
              <a:spcBef>
                <a:spcPct val="0"/>
              </a:spcBef>
              <a:spcAft>
                <a:spcPct val="0"/>
              </a:spcAft>
            </a:pPr>
            <a:r>
              <a:rPr lang="en-US" altLang="en-US" dirty="0"/>
              <a:t>Heavy reliance on part-time and adjunct faculty, affecting teaching consistency and quality.</a:t>
            </a:r>
          </a:p>
          <a:p>
            <a:pPr marL="57150" marR="0" lvl="0" fontAlgn="base">
              <a:spcBef>
                <a:spcPct val="0"/>
              </a:spcBef>
              <a:spcAft>
                <a:spcPct val="0"/>
              </a:spcAft>
              <a:buClrTx/>
              <a:buSzTx/>
              <a:tabLst/>
            </a:pPr>
            <a:r>
              <a:rPr lang="en-US" altLang="en-US" dirty="0"/>
              <a:t>Workload and Quality:</a:t>
            </a:r>
          </a:p>
          <a:p>
            <a:pPr marL="514350" lvl="1" fontAlgn="base">
              <a:spcBef>
                <a:spcPct val="0"/>
              </a:spcBef>
              <a:spcAft>
                <a:spcPct val="0"/>
              </a:spcAft>
            </a:pPr>
            <a:r>
              <a:rPr lang="en-US" altLang="en-US" dirty="0"/>
              <a:t>Over-reliance on part-time staff can negatively impact teaching quality, particularly in research and supervision-heavy courses</a:t>
            </a:r>
            <a:r>
              <a:rPr lang="en-US" altLang="en-US" dirty="0" smtClean="0"/>
              <a:t>.</a:t>
            </a:r>
          </a:p>
          <a:p>
            <a:pPr marL="514350" lvl="1" fontAlgn="base">
              <a:spcBef>
                <a:spcPct val="0"/>
              </a:spcBef>
              <a:spcAft>
                <a:spcPct val="0"/>
              </a:spcAft>
            </a:pPr>
            <a:endParaRPr lang="en-US" altLang="en-US" dirty="0" smtClean="0"/>
          </a:p>
          <a:p>
            <a:pPr marL="57150" fontAlgn="base">
              <a:spcBef>
                <a:spcPct val="0"/>
              </a:spcBef>
              <a:spcAft>
                <a:spcPct val="0"/>
              </a:spcAft>
            </a:pPr>
            <a:r>
              <a:rPr lang="en-US" altLang="en-US" dirty="0" smtClean="0"/>
              <a:t>Opportunities</a:t>
            </a:r>
          </a:p>
          <a:p>
            <a:pPr marL="514350" lvl="1" fontAlgn="base">
              <a:spcBef>
                <a:spcPct val="0"/>
              </a:spcBef>
              <a:spcAft>
                <a:spcPct val="0"/>
              </a:spcAft>
            </a:pPr>
            <a:r>
              <a:rPr lang="en-US" altLang="en-US" dirty="0"/>
              <a:t>Cost-sharing models for highly specialized faculty across institutions.</a:t>
            </a:r>
          </a:p>
          <a:p>
            <a:pPr marL="514350" lvl="1" fontAlgn="base">
              <a:spcBef>
                <a:spcPct val="0"/>
              </a:spcBef>
              <a:spcAft>
                <a:spcPct val="0"/>
              </a:spcAft>
            </a:pPr>
            <a:r>
              <a:rPr lang="en-US" altLang="en-US" dirty="0"/>
              <a:t>Incentives for diaspora scholars to teach in Ghana, including tax waivers and reduced </a:t>
            </a:r>
            <a:r>
              <a:rPr lang="en-US" altLang="en-US" dirty="0" smtClean="0"/>
              <a:t>bureaucracy</a:t>
            </a:r>
            <a:endParaRPr lang="en-US" altLang="en-US"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Freeform 3">
            <a:extLst>
              <a:ext uri="{FF2B5EF4-FFF2-40B4-BE49-F238E27FC236}">
                <a16:creationId xmlns:a16="http://schemas.microsoft.com/office/drawing/2014/main" id="{D48EEC7B-1D1A-4020-986A-CEC4FAFB3092}"/>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8609644C-AF3A-4388-901B-4C0B8E801B0E}"/>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2E34A024-038A-4953-8509-F6EB406E21F6}"/>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0CD8AF6F-545F-4B4E-A12B-50DDC0DD15E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C256B78C-ED0E-420F-80D8-4F5187764D2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10" name="Freeform 3">
            <a:extLst>
              <a:ext uri="{FF2B5EF4-FFF2-40B4-BE49-F238E27FC236}">
                <a16:creationId xmlns:a16="http://schemas.microsoft.com/office/drawing/2014/main" id="{12F8E570-3AC5-400F-AA8B-FF711367EBF0}"/>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33267016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97126" cy="1325563"/>
          </a:xfrm>
        </p:spPr>
        <p:txBody>
          <a:bodyPr/>
          <a:lstStyle/>
          <a:p>
            <a:r>
              <a:rPr lang="en-US" dirty="0" smtClean="0"/>
              <a:t>Policy </a:t>
            </a:r>
            <a:r>
              <a:rPr lang="en-US" dirty="0"/>
              <a:t>and Regulatory </a:t>
            </a:r>
            <a:r>
              <a:rPr lang="en-US" dirty="0" smtClean="0"/>
              <a:t>Landscape and Challenges</a:t>
            </a:r>
            <a:endParaRPr lang="en-GB" dirty="0"/>
          </a:p>
        </p:txBody>
      </p:sp>
      <p:sp>
        <p:nvSpPr>
          <p:cNvPr id="3" name="Content Placeholder 2"/>
          <p:cNvSpPr>
            <a:spLocks noGrp="1"/>
          </p:cNvSpPr>
          <p:nvPr>
            <p:ph idx="1"/>
          </p:nvPr>
        </p:nvSpPr>
        <p:spPr/>
        <p:txBody>
          <a:bodyPr>
            <a:normAutofit fontScale="92500" lnSpcReduction="20000"/>
          </a:bodyPr>
          <a:lstStyle/>
          <a:p>
            <a:pPr lvl="0" fontAlgn="base">
              <a:lnSpc>
                <a:spcPct val="100000"/>
              </a:lnSpc>
              <a:spcAft>
                <a:spcPct val="0"/>
              </a:spcAft>
            </a:pPr>
            <a:r>
              <a:rPr lang="en-US" altLang="en-US" sz="2400" dirty="0"/>
              <a:t>Accreditation and Quality Assurance:</a:t>
            </a:r>
          </a:p>
          <a:p>
            <a:pPr lvl="1" fontAlgn="base">
              <a:lnSpc>
                <a:spcPct val="100000"/>
              </a:lnSpc>
              <a:spcAft>
                <a:spcPct val="0"/>
              </a:spcAft>
            </a:pPr>
            <a:r>
              <a:rPr lang="en-US" dirty="0"/>
              <a:t>GTEC oversees quality and accreditation of all private institutions</a:t>
            </a:r>
          </a:p>
          <a:p>
            <a:pPr lvl="1" fontAlgn="base">
              <a:lnSpc>
                <a:spcPct val="100000"/>
              </a:lnSpc>
              <a:spcAft>
                <a:spcPct val="0"/>
              </a:spcAft>
            </a:pPr>
            <a:r>
              <a:rPr lang="en-US" altLang="en-US" sz="2000" dirty="0"/>
              <a:t>NAB/GTEC mandates affiliation with chartered public institutions before granting full accreditation to private universities. (which comes with its associated affiliation and regulatory fees)</a:t>
            </a:r>
          </a:p>
          <a:p>
            <a:pPr lvl="0" fontAlgn="base">
              <a:lnSpc>
                <a:spcPct val="100000"/>
              </a:lnSpc>
              <a:spcAft>
                <a:spcPct val="0"/>
              </a:spcAft>
            </a:pPr>
            <a:r>
              <a:rPr lang="en-US" altLang="en-US" sz="2400" dirty="0"/>
              <a:t>COVID-19 and Hybrid Learning:</a:t>
            </a:r>
          </a:p>
          <a:p>
            <a:pPr lvl="1" fontAlgn="base">
              <a:lnSpc>
                <a:spcPct val="100000"/>
              </a:lnSpc>
              <a:spcAft>
                <a:spcPct val="0"/>
              </a:spcAft>
            </a:pPr>
            <a:r>
              <a:rPr lang="en-US" altLang="en-US" sz="2000" dirty="0"/>
              <a:t>Increased hybrid learning demands oversight and quality control to ensure consistency.</a:t>
            </a:r>
          </a:p>
          <a:p>
            <a:pPr fontAlgn="base">
              <a:lnSpc>
                <a:spcPct val="100000"/>
              </a:lnSpc>
              <a:spcAft>
                <a:spcPct val="0"/>
              </a:spcAft>
            </a:pPr>
            <a:r>
              <a:rPr lang="en-US" sz="2400" dirty="0"/>
              <a:t>Challenges with Mentorship:</a:t>
            </a:r>
          </a:p>
          <a:p>
            <a:pPr lvl="1" fontAlgn="base">
              <a:lnSpc>
                <a:spcPct val="100000"/>
              </a:lnSpc>
              <a:spcAft>
                <a:spcPct val="0"/>
              </a:spcAft>
            </a:pPr>
            <a:r>
              <a:rPr lang="en-US" dirty="0"/>
              <a:t>Limited capacity of public institutions to provide mentorship to growing numbers of private institutions.</a:t>
            </a:r>
          </a:p>
          <a:p>
            <a:pPr lvl="1" fontAlgn="base">
              <a:lnSpc>
                <a:spcPct val="100000"/>
              </a:lnSpc>
              <a:spcAft>
                <a:spcPct val="0"/>
              </a:spcAft>
            </a:pPr>
            <a:r>
              <a:rPr lang="en-US" dirty="0"/>
              <a:t>Tensions with GTEC over accreditation, disparities between private and public institutions.</a:t>
            </a:r>
          </a:p>
          <a:p>
            <a:pPr lvl="2" fontAlgn="base">
              <a:lnSpc>
                <a:spcPct val="100000"/>
              </a:lnSpc>
              <a:spcAft>
                <a:spcPct val="0"/>
              </a:spcAft>
            </a:pPr>
            <a:r>
              <a:rPr lang="en-US" altLang="en-US" sz="1800" dirty="0" smtClean="0"/>
              <a:t>Perceived stricter </a:t>
            </a:r>
            <a:r>
              <a:rPr lang="en-US" altLang="en-US" sz="1800" dirty="0"/>
              <a:t>enforcement of accreditation requirements on private universities compared to public universities</a:t>
            </a:r>
            <a:r>
              <a:rPr lang="en-US" altLang="en-US" sz="1600" dirty="0"/>
              <a:t> </a:t>
            </a:r>
            <a:endParaRPr lang="en-GB" sz="1600" dirty="0"/>
          </a:p>
        </p:txBody>
      </p:sp>
      <p:sp>
        <p:nvSpPr>
          <p:cNvPr id="4" name="Freeform 3">
            <a:extLst>
              <a:ext uri="{FF2B5EF4-FFF2-40B4-BE49-F238E27FC236}">
                <a16:creationId xmlns:a16="http://schemas.microsoft.com/office/drawing/2014/main" id="{AD0794B3-C7FB-433A-A5E2-3CD282E47739}"/>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F289DF4E-D3C9-4204-81CC-305C49BE2B38}"/>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CD2490F4-5860-4F01-A6EF-ED6A3A7239D3}"/>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ADB2496E-727E-40DB-9AEE-9B8555E06A3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D2C0C70A-1EC4-477F-A96E-32A59CE87B8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4FD192FB-9B6A-4856-A174-9045329A9129}"/>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375408647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AD1EC70-B661-4C38-89A4-A22EB203C02C}"/>
              </a:ext>
            </a:extLst>
          </p:cNvPr>
          <p:cNvPicPr>
            <a:picLocks noChangeAspect="1"/>
          </p:cNvPicPr>
          <p:nvPr/>
        </p:nvPicPr>
        <p:blipFill>
          <a:blip r:embed="rId3"/>
          <a:stretch>
            <a:fillRect/>
          </a:stretch>
        </p:blipFill>
        <p:spPr>
          <a:xfrm>
            <a:off x="0" y="-905345"/>
            <a:ext cx="12228060" cy="7145810"/>
          </a:xfrm>
          <a:prstGeom prst="rect">
            <a:avLst/>
          </a:prstGeom>
        </p:spPr>
      </p:pic>
      <p:sp>
        <p:nvSpPr>
          <p:cNvPr id="14" name="Freeform 3">
            <a:extLst>
              <a:ext uri="{FF2B5EF4-FFF2-40B4-BE49-F238E27FC236}">
                <a16:creationId xmlns:a16="http://schemas.microsoft.com/office/drawing/2014/main" id="{2A5408E1-78AE-4C18-9319-933D44C20B08}"/>
              </a:ext>
            </a:extLst>
          </p:cNvPr>
          <p:cNvSpPr/>
          <p:nvPr/>
        </p:nvSpPr>
        <p:spPr>
          <a:xfrm flipH="1">
            <a:off x="0" y="-915271"/>
            <a:ext cx="12228058" cy="7145810"/>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78000"/>
            </a:schemeClr>
          </a:solidFill>
          <a:ln>
            <a:noFill/>
          </a:ln>
        </p:spPr>
        <p:txBody>
          <a:bodyPr/>
          <a:lstStyle/>
          <a:p>
            <a:endParaRPr lang="en-US" dirty="0"/>
          </a:p>
        </p:txBody>
      </p:sp>
      <p:sp>
        <p:nvSpPr>
          <p:cNvPr id="2" name="Title 1"/>
          <p:cNvSpPr>
            <a:spLocks noGrp="1"/>
          </p:cNvSpPr>
          <p:nvPr>
            <p:ph type="title"/>
          </p:nvPr>
        </p:nvSpPr>
        <p:spPr/>
        <p:txBody>
          <a:bodyPr/>
          <a:lstStyle/>
          <a:p>
            <a:r>
              <a:rPr lang="en-US" b="1" dirty="0">
                <a:solidFill>
                  <a:schemeClr val="bg1"/>
                </a:solidFill>
              </a:rPr>
              <a:t>Introduction and Background</a:t>
            </a:r>
            <a:endParaRPr lang="en-GB" b="1" dirty="0">
              <a:solidFill>
                <a:schemeClr val="bg1"/>
              </a:solidFill>
            </a:endParaRPr>
          </a:p>
        </p:txBody>
      </p:sp>
      <p:sp>
        <p:nvSpPr>
          <p:cNvPr id="3" name="Content Placeholder 2"/>
          <p:cNvSpPr>
            <a:spLocks noGrp="1"/>
          </p:cNvSpPr>
          <p:nvPr>
            <p:ph idx="1"/>
          </p:nvPr>
        </p:nvSpPr>
        <p:spPr>
          <a:xfrm>
            <a:off x="838200" y="1825625"/>
            <a:ext cx="5745480" cy="4234230"/>
          </a:xfrm>
        </p:spPr>
        <p:txBody>
          <a:bodyPr>
            <a:normAutofit/>
          </a:bodyPr>
          <a:lstStyle/>
          <a:p>
            <a:r>
              <a:rPr lang="en-US" dirty="0" smtClean="0">
                <a:solidFill>
                  <a:schemeClr val="bg1"/>
                </a:solidFill>
              </a:rPr>
              <a:t>The introduction of private universities in the late 20</a:t>
            </a:r>
            <a:r>
              <a:rPr lang="en-US" baseline="30000" dirty="0" smtClean="0">
                <a:solidFill>
                  <a:schemeClr val="bg1"/>
                </a:solidFill>
              </a:rPr>
              <a:t>th</a:t>
            </a:r>
            <a:r>
              <a:rPr lang="en-US" dirty="0" smtClean="0">
                <a:solidFill>
                  <a:schemeClr val="bg1"/>
                </a:solidFill>
              </a:rPr>
              <a:t> century saw the most noteworthy changes in higher education in Ghana</a:t>
            </a:r>
            <a:endParaRPr lang="en-US" dirty="0">
              <a:solidFill>
                <a:schemeClr val="bg1"/>
              </a:solidFill>
            </a:endParaRPr>
          </a:p>
          <a:p>
            <a:pPr lvl="1"/>
            <a:r>
              <a:rPr lang="en-US" dirty="0" smtClean="0">
                <a:solidFill>
                  <a:schemeClr val="bg1"/>
                </a:solidFill>
              </a:rPr>
              <a:t>1979 </a:t>
            </a:r>
            <a:r>
              <a:rPr lang="en-US" dirty="0">
                <a:solidFill>
                  <a:schemeClr val="bg1"/>
                </a:solidFill>
              </a:rPr>
              <a:t>– establishment of </a:t>
            </a:r>
            <a:r>
              <a:rPr lang="en-US" dirty="0" smtClean="0">
                <a:solidFill>
                  <a:schemeClr val="bg1"/>
                </a:solidFill>
              </a:rPr>
              <a:t>Valley View University</a:t>
            </a:r>
          </a:p>
          <a:p>
            <a:pPr lvl="1"/>
            <a:r>
              <a:rPr lang="en-US" dirty="0" smtClean="0">
                <a:solidFill>
                  <a:schemeClr val="bg1"/>
                </a:solidFill>
              </a:rPr>
              <a:t>To the surge in private Higher Educations Institutes (HEIs) in the late 1990s to early 2000s.</a:t>
            </a:r>
            <a:endParaRPr lang="en-US" dirty="0">
              <a:solidFill>
                <a:schemeClr val="bg1"/>
              </a:solidFill>
            </a:endParaRPr>
          </a:p>
        </p:txBody>
      </p:sp>
      <p:sp>
        <p:nvSpPr>
          <p:cNvPr id="4" name="Freeform 3">
            <a:extLst>
              <a:ext uri="{FF2B5EF4-FFF2-40B4-BE49-F238E27FC236}">
                <a16:creationId xmlns:a16="http://schemas.microsoft.com/office/drawing/2014/main" id="{801769F8-69B8-4BEE-A3A7-346C5107E360}"/>
              </a:ext>
            </a:extLst>
          </p:cNvPr>
          <p:cNvSpPr/>
          <p:nvPr/>
        </p:nvSpPr>
        <p:spPr>
          <a:xfrm flipH="1">
            <a:off x="0" y="6239831"/>
            <a:ext cx="12228056" cy="61816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grpSp>
        <p:nvGrpSpPr>
          <p:cNvPr id="10" name="Group 9">
            <a:extLst>
              <a:ext uri="{FF2B5EF4-FFF2-40B4-BE49-F238E27FC236}">
                <a16:creationId xmlns:a16="http://schemas.microsoft.com/office/drawing/2014/main" id="{955D379F-F4F6-4EE7-836C-3921EE2C3F71}"/>
              </a:ext>
            </a:extLst>
          </p:cNvPr>
          <p:cNvGrpSpPr/>
          <p:nvPr/>
        </p:nvGrpSpPr>
        <p:grpSpPr>
          <a:xfrm>
            <a:off x="1930061" y="6377354"/>
            <a:ext cx="4653619" cy="366124"/>
            <a:chOff x="1748286" y="6377354"/>
            <a:chExt cx="4653619" cy="366124"/>
          </a:xfrm>
        </p:grpSpPr>
        <p:pic>
          <p:nvPicPr>
            <p:cNvPr id="8" name="Picture 7">
              <a:extLst>
                <a:ext uri="{FF2B5EF4-FFF2-40B4-BE49-F238E27FC236}">
                  <a16:creationId xmlns:a16="http://schemas.microsoft.com/office/drawing/2014/main" id="{1479DF64-9D20-4945-AB4E-8AAD2FCD3D9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E6BB404B-1463-4259-9995-A64C452A0F2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11" name="Freeform 3">
            <a:extLst>
              <a:ext uri="{FF2B5EF4-FFF2-40B4-BE49-F238E27FC236}">
                <a16:creationId xmlns:a16="http://schemas.microsoft.com/office/drawing/2014/main" id="{3D2D8EAF-8F23-44F7-85F6-B898A535DC4D}"/>
              </a:ext>
            </a:extLst>
          </p:cNvPr>
          <p:cNvSpPr/>
          <p:nvPr/>
        </p:nvSpPr>
        <p:spPr>
          <a:xfrm>
            <a:off x="990600" y="1500325"/>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5" name="Picture 14">
            <a:extLst>
              <a:ext uri="{FF2B5EF4-FFF2-40B4-BE49-F238E27FC236}">
                <a16:creationId xmlns:a16="http://schemas.microsoft.com/office/drawing/2014/main" id="{CA046694-E568-4B74-8182-089BAA15BEBD}"/>
              </a:ext>
            </a:extLst>
          </p:cNvPr>
          <p:cNvPicPr>
            <a:picLocks noChangeAspect="1"/>
          </p:cNvPicPr>
          <p:nvPr/>
        </p:nvPicPr>
        <p:blipFill rotWithShape="1">
          <a:blip r:embed="rId6">
            <a:extLst>
              <a:ext uri="{28A0092B-C50C-407E-A947-70E740481C1C}">
                <a14:useLocalDpi xmlns:a14="http://schemas.microsoft.com/office/drawing/2010/main" val="0"/>
              </a:ext>
            </a:extLst>
          </a:blip>
          <a:srcRect t="1" r="77046" b="-14160"/>
          <a:stretch/>
        </p:blipFill>
        <p:spPr>
          <a:xfrm>
            <a:off x="1015045" y="5693371"/>
            <a:ext cx="1072835" cy="116463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1021" y="1699980"/>
            <a:ext cx="3712779" cy="3198608"/>
          </a:xfrm>
          <a:prstGeom prst="rect">
            <a:avLst/>
          </a:prstGeom>
        </p:spPr>
      </p:pic>
    </p:spTree>
    <p:extLst>
      <p:ext uri="{BB962C8B-B14F-4D97-AF65-F5344CB8AC3E}">
        <p14:creationId xmlns:p14="http://schemas.microsoft.com/office/powerpoint/2010/main" val="175039803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Future Prospects for Private Universities</a:t>
            </a:r>
            <a:endParaRPr lang="en-GB" b="1" dirty="0"/>
          </a:p>
        </p:txBody>
      </p:sp>
      <p:sp>
        <p:nvSpPr>
          <p:cNvPr id="3" name="Content Placeholder 2"/>
          <p:cNvSpPr>
            <a:spLocks noGrp="1"/>
          </p:cNvSpPr>
          <p:nvPr>
            <p:ph idx="1"/>
          </p:nvPr>
        </p:nvSpPr>
        <p:spPr/>
        <p:txBody>
          <a:bodyPr>
            <a:normAutofit lnSpcReduction="10000"/>
          </a:bodyPr>
          <a:lstStyle/>
          <a:p>
            <a:r>
              <a:rPr lang="en-US" b="1" dirty="0"/>
              <a:t>Creating Niches</a:t>
            </a:r>
            <a:r>
              <a:rPr lang="en-US" dirty="0"/>
              <a:t>: Focus on specialized programs and emerging fields such as AI, cybersecurity and sustainable business practices to meet labor market demands  </a:t>
            </a:r>
          </a:p>
          <a:p>
            <a:r>
              <a:rPr lang="en-US" b="1" dirty="0"/>
              <a:t>Collaboration Potential</a:t>
            </a:r>
            <a:r>
              <a:rPr lang="en-US" dirty="0"/>
              <a:t>: Opportunities for partnerships with international institutions, industry collaborations for research and funding.</a:t>
            </a:r>
          </a:p>
          <a:p>
            <a:r>
              <a:rPr lang="en-US" b="1" dirty="0"/>
              <a:t>Improving Equity</a:t>
            </a:r>
            <a:r>
              <a:rPr lang="en-US" dirty="0"/>
              <a:t>: Expanding regional access through satellite campuses or scholarships targeting underserved regions to improve access.</a:t>
            </a:r>
          </a:p>
          <a:p>
            <a:r>
              <a:rPr lang="en-US" b="1" dirty="0"/>
              <a:t>Increase potential to rival top public institutions </a:t>
            </a:r>
            <a:r>
              <a:rPr lang="en-US" dirty="0"/>
              <a:t>with strategic investment in faculty and research capacity</a:t>
            </a:r>
          </a:p>
          <a:p>
            <a:endParaRPr lang="en-GB" dirty="0"/>
          </a:p>
        </p:txBody>
      </p:sp>
      <p:sp>
        <p:nvSpPr>
          <p:cNvPr id="4" name="Freeform 3">
            <a:extLst>
              <a:ext uri="{FF2B5EF4-FFF2-40B4-BE49-F238E27FC236}">
                <a16:creationId xmlns:a16="http://schemas.microsoft.com/office/drawing/2014/main" id="{B9559E43-9087-4D6C-9222-1EAF5172B651}"/>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57044280-B3FB-4F7F-BA88-2C25803428B5}"/>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9FBF2AA6-F05E-41DA-862E-53264D06A0CD}"/>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523A2A72-244B-4B77-BF3B-7F10A2C7D37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279BA1E2-E6E6-408D-BB04-EF0EF41EB8C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0F37732D-A2E5-4710-9CE0-49924DEE6A6A}"/>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3189671274"/>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Recommendations for Policy and Practice</a:t>
            </a:r>
            <a:endParaRPr lang="en-GB" b="1" dirty="0"/>
          </a:p>
        </p:txBody>
      </p:sp>
      <p:sp>
        <p:nvSpPr>
          <p:cNvPr id="3" name="Content Placeholder 2"/>
          <p:cNvSpPr>
            <a:spLocks noGrp="1"/>
          </p:cNvSpPr>
          <p:nvPr>
            <p:ph idx="1"/>
          </p:nvPr>
        </p:nvSpPr>
        <p:spPr>
          <a:xfrm>
            <a:off x="838200" y="1825625"/>
            <a:ext cx="6598920" cy="4351338"/>
          </a:xfrm>
        </p:spPr>
        <p:txBody>
          <a:bodyPr>
            <a:normAutofit lnSpcReduction="10000"/>
          </a:bodyPr>
          <a:lstStyle/>
          <a:p>
            <a:r>
              <a:rPr lang="en-US" b="1" dirty="0" smtClean="0"/>
              <a:t>Enhanced Funding Opportunities:</a:t>
            </a:r>
            <a:endParaRPr lang="en-US" b="1" dirty="0"/>
          </a:p>
          <a:p>
            <a:pPr lvl="1"/>
            <a:r>
              <a:rPr lang="en-US" dirty="0"/>
              <a:t>Policies to incentivize private sector investments in education, including tax breaks for donations.</a:t>
            </a:r>
          </a:p>
          <a:p>
            <a:pPr lvl="1"/>
            <a:r>
              <a:rPr lang="en-US" dirty="0"/>
              <a:t>Funding framework Reform: </a:t>
            </a:r>
          </a:p>
          <a:p>
            <a:pPr lvl="2"/>
            <a:r>
              <a:rPr lang="en-US" dirty="0"/>
              <a:t>expand access to public funds (GETFund) or similar grants for private institutions with accountability metrics</a:t>
            </a:r>
          </a:p>
          <a:p>
            <a:pPr lvl="1"/>
            <a:r>
              <a:rPr lang="en-US" dirty="0"/>
              <a:t>Developing a stronger financial aid system (student loans options) for students in private institutions to enhance </a:t>
            </a:r>
            <a:r>
              <a:rPr lang="en-US" dirty="0" smtClean="0"/>
              <a:t>equity</a:t>
            </a:r>
          </a:p>
          <a:p>
            <a:pPr lvl="1"/>
            <a:r>
              <a:rPr lang="en-US" dirty="0" smtClean="0"/>
              <a:t>Promote </a:t>
            </a:r>
            <a:r>
              <a:rPr lang="en-US" dirty="0"/>
              <a:t>income diversification through alumni engagement and external partnerships</a:t>
            </a:r>
          </a:p>
          <a:p>
            <a:pPr lvl="1"/>
            <a:endParaRPr lang="en-US" dirty="0"/>
          </a:p>
        </p:txBody>
      </p:sp>
      <p:sp>
        <p:nvSpPr>
          <p:cNvPr id="4" name="Freeform 3">
            <a:extLst>
              <a:ext uri="{FF2B5EF4-FFF2-40B4-BE49-F238E27FC236}">
                <a16:creationId xmlns:a16="http://schemas.microsoft.com/office/drawing/2014/main" id="{3641F1C5-0A58-4789-BA0E-94892EB14EF3}"/>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74CE8C54-28E7-4D0E-80A0-1F8FAEB85C2F}"/>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325C5F7C-61A7-4113-91FB-4CF25BE989C0}"/>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052A6E03-0D10-4E6D-8A36-090BBEF561D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E76EE723-7718-477F-875A-B77DF1A7AF9E}"/>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53B272E1-64C4-489B-98CA-22880EB1879D}"/>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6146" name="Picture 2" descr="Your input">
            <a:extLst>
              <a:ext uri="{FF2B5EF4-FFF2-40B4-BE49-F238E27FC236}">
                <a16:creationId xmlns:a16="http://schemas.microsoft.com/office/drawing/2014/main" id="{BDA7115F-4404-4BA2-9D58-3AE7888A2E0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14000"/>
                    </a14:imgEffect>
                  </a14:imgLayer>
                </a14:imgProps>
              </a:ext>
              <a:ext uri="{28A0092B-C50C-407E-A947-70E740481C1C}">
                <a14:useLocalDpi xmlns:a14="http://schemas.microsoft.com/office/drawing/2010/main" val="0"/>
              </a:ext>
            </a:extLst>
          </a:blip>
          <a:srcRect/>
          <a:stretch>
            <a:fillRect/>
          </a:stretch>
        </p:blipFill>
        <p:spPr bwMode="auto">
          <a:xfrm>
            <a:off x="7875905" y="1825624"/>
            <a:ext cx="3660775" cy="366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65688"/>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Recommendations for Policy and Practice</a:t>
            </a:r>
            <a:endParaRPr lang="en-GB" b="1" dirty="0"/>
          </a:p>
        </p:txBody>
      </p:sp>
      <p:sp>
        <p:nvSpPr>
          <p:cNvPr id="3" name="Content Placeholder 2"/>
          <p:cNvSpPr>
            <a:spLocks noGrp="1"/>
          </p:cNvSpPr>
          <p:nvPr>
            <p:ph idx="1"/>
          </p:nvPr>
        </p:nvSpPr>
        <p:spPr>
          <a:xfrm>
            <a:off x="838200" y="1596161"/>
            <a:ext cx="7101840" cy="4799777"/>
          </a:xfrm>
        </p:spPr>
        <p:txBody>
          <a:bodyPr>
            <a:normAutofit lnSpcReduction="10000"/>
          </a:bodyPr>
          <a:lstStyle/>
          <a:p>
            <a:r>
              <a:rPr lang="en-US" b="1" dirty="0" smtClean="0"/>
              <a:t>Research and Development Support</a:t>
            </a:r>
          </a:p>
          <a:p>
            <a:pPr lvl="1"/>
            <a:r>
              <a:rPr lang="en-US" dirty="0" smtClean="0"/>
              <a:t>Providing government-backed grants for research and infrastructure projects</a:t>
            </a:r>
          </a:p>
          <a:p>
            <a:pPr lvl="1"/>
            <a:r>
              <a:rPr lang="en-US" dirty="0" smtClean="0"/>
              <a:t>Partnerships with international </a:t>
            </a:r>
            <a:r>
              <a:rPr lang="en-GB" dirty="0" smtClean="0"/>
              <a:t>organisations</a:t>
            </a:r>
            <a:r>
              <a:rPr lang="en-US" dirty="0" smtClean="0"/>
              <a:t> to expand research </a:t>
            </a:r>
            <a:r>
              <a:rPr lang="en-GB" dirty="0" smtClean="0"/>
              <a:t>opportunities</a:t>
            </a:r>
            <a:r>
              <a:rPr lang="en-US" dirty="0" smtClean="0"/>
              <a:t> and facilitate capacitate building</a:t>
            </a:r>
          </a:p>
          <a:p>
            <a:pPr lvl="1"/>
            <a:r>
              <a:rPr lang="en-US" dirty="0"/>
              <a:t>Encourage government-industry partnerships to support specialized programs and </a:t>
            </a:r>
            <a:r>
              <a:rPr lang="en-US" dirty="0" smtClean="0"/>
              <a:t>research</a:t>
            </a:r>
            <a:endParaRPr lang="en-US" dirty="0" smtClean="0"/>
          </a:p>
          <a:p>
            <a:r>
              <a:rPr lang="en-US" b="1" dirty="0" smtClean="0"/>
              <a:t>Faculty Recruitment and Development </a:t>
            </a:r>
            <a:endParaRPr lang="en-US" b="1" dirty="0"/>
          </a:p>
          <a:p>
            <a:pPr lvl="1"/>
            <a:r>
              <a:rPr lang="en-US" dirty="0" smtClean="0"/>
              <a:t>Implement shared staffing models </a:t>
            </a:r>
          </a:p>
          <a:p>
            <a:pPr lvl="1"/>
            <a:r>
              <a:rPr lang="en-US" dirty="0" smtClean="0"/>
              <a:t>Create incentives for diaspora scholars</a:t>
            </a:r>
          </a:p>
          <a:p>
            <a:pPr lvl="1"/>
            <a:r>
              <a:rPr lang="en-US" dirty="0" smtClean="0"/>
              <a:t>Provide training and development </a:t>
            </a:r>
            <a:r>
              <a:rPr lang="en-US" dirty="0" err="1" smtClean="0"/>
              <a:t>programmes</a:t>
            </a:r>
            <a:r>
              <a:rPr lang="en-US" dirty="0" smtClean="0"/>
              <a:t> to enhance teaching quality and assist with retention</a:t>
            </a:r>
            <a:endParaRPr lang="en-US" dirty="0" smtClean="0"/>
          </a:p>
          <a:p>
            <a:pPr lvl="1"/>
            <a:endParaRPr lang="en-US" dirty="0"/>
          </a:p>
        </p:txBody>
      </p:sp>
      <p:sp>
        <p:nvSpPr>
          <p:cNvPr id="4" name="Freeform 3">
            <a:extLst>
              <a:ext uri="{FF2B5EF4-FFF2-40B4-BE49-F238E27FC236}">
                <a16:creationId xmlns:a16="http://schemas.microsoft.com/office/drawing/2014/main" id="{5851C020-E0C6-4E9B-88FE-B8D05E3038CC}"/>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9EB1D24C-0A09-4094-A5CD-F92309752F47}"/>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7C26F413-E865-4B19-BF60-F203BF220A2E}"/>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D6F44D75-AF77-48AB-9DCE-535F9F68F96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3A151CAD-7BAE-4623-B2AD-B45BE7BABF4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1D3E5617-DB88-46A2-96C4-56F4689FC5E9}"/>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0" name="Picture 9">
            <a:extLst>
              <a:ext uri="{FF2B5EF4-FFF2-40B4-BE49-F238E27FC236}">
                <a16:creationId xmlns:a16="http://schemas.microsoft.com/office/drawing/2014/main" id="{679F0314-0180-40FB-BC07-14DF2A04480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4000" contrast="4000"/>
                    </a14:imgEffect>
                  </a14:imgLayer>
                </a14:imgProps>
              </a:ext>
            </a:extLst>
          </a:blip>
          <a:stretch>
            <a:fillRect/>
          </a:stretch>
        </p:blipFill>
        <p:spPr>
          <a:xfrm>
            <a:off x="8106728" y="1825625"/>
            <a:ext cx="3628072" cy="3628072"/>
          </a:xfrm>
          <a:prstGeom prst="rect">
            <a:avLst/>
          </a:prstGeom>
        </p:spPr>
      </p:pic>
    </p:spTree>
    <p:extLst>
      <p:ext uri="{BB962C8B-B14F-4D97-AF65-F5344CB8AC3E}">
        <p14:creationId xmlns:p14="http://schemas.microsoft.com/office/powerpoint/2010/main" val="297434775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Recommendations for Policy and Practice</a:t>
            </a:r>
            <a:endParaRPr lang="en-GB" b="1" dirty="0"/>
          </a:p>
        </p:txBody>
      </p:sp>
      <p:sp>
        <p:nvSpPr>
          <p:cNvPr id="3" name="Content Placeholder 2"/>
          <p:cNvSpPr>
            <a:spLocks noGrp="1"/>
          </p:cNvSpPr>
          <p:nvPr>
            <p:ph idx="1"/>
          </p:nvPr>
        </p:nvSpPr>
        <p:spPr>
          <a:xfrm>
            <a:off x="838200" y="1825625"/>
            <a:ext cx="7680960" cy="3743862"/>
          </a:xfrm>
        </p:spPr>
        <p:txBody>
          <a:bodyPr>
            <a:normAutofit lnSpcReduction="10000"/>
          </a:bodyPr>
          <a:lstStyle/>
          <a:p>
            <a:pPr lvl="0" fontAlgn="base">
              <a:lnSpc>
                <a:spcPct val="100000"/>
              </a:lnSpc>
              <a:spcAft>
                <a:spcPct val="0"/>
              </a:spcAft>
            </a:pPr>
            <a:r>
              <a:rPr lang="en-US" altLang="en-US" sz="3000" b="1" dirty="0"/>
              <a:t>Policy </a:t>
            </a:r>
            <a:r>
              <a:rPr lang="en-US" altLang="en-US" sz="3000" b="1" dirty="0" smtClean="0"/>
              <a:t>Reforms</a:t>
            </a:r>
          </a:p>
          <a:p>
            <a:pPr lvl="1" fontAlgn="base">
              <a:lnSpc>
                <a:spcPct val="100000"/>
              </a:lnSpc>
              <a:spcAft>
                <a:spcPct val="0"/>
              </a:spcAft>
            </a:pPr>
            <a:r>
              <a:rPr lang="en-US" altLang="en-US" sz="2600" dirty="0" smtClean="0"/>
              <a:t>Adjustments to enable private institutions’ growth without undermining their role in education.</a:t>
            </a:r>
          </a:p>
          <a:p>
            <a:pPr lvl="1" fontAlgn="base">
              <a:lnSpc>
                <a:spcPct val="100000"/>
              </a:lnSpc>
              <a:spcAft>
                <a:spcPct val="0"/>
              </a:spcAft>
            </a:pPr>
            <a:r>
              <a:rPr lang="en-US" altLang="en-US" sz="2600" dirty="0" smtClean="0"/>
              <a:t>Emphasis </a:t>
            </a:r>
            <a:r>
              <a:rPr lang="en-US" altLang="en-US" sz="2600" dirty="0"/>
              <a:t>on creating equitable policies that ensure both public and private institutions can thrive without disadvantaging each other</a:t>
            </a:r>
          </a:p>
          <a:p>
            <a:pPr lvl="1" fontAlgn="base">
              <a:lnSpc>
                <a:spcPct val="110000"/>
              </a:lnSpc>
              <a:spcAft>
                <a:spcPct val="0"/>
              </a:spcAft>
            </a:pPr>
            <a:r>
              <a:rPr lang="en-US" sz="2600" dirty="0"/>
              <a:t>Amendments to policies for private institutions to access public funding, clearer mentorship frameworks for accreditation</a:t>
            </a:r>
          </a:p>
          <a:p>
            <a:endParaRPr lang="en-GB" dirty="0"/>
          </a:p>
        </p:txBody>
      </p:sp>
      <p:sp>
        <p:nvSpPr>
          <p:cNvPr id="4" name="Freeform 3">
            <a:extLst>
              <a:ext uri="{FF2B5EF4-FFF2-40B4-BE49-F238E27FC236}">
                <a16:creationId xmlns:a16="http://schemas.microsoft.com/office/drawing/2014/main" id="{9D1AC5DE-41AD-45C0-BB90-9EB7E94285B7}"/>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8E047020-0BC9-45DE-8BB4-09312F47A4DB}"/>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EDE5CAF5-3E3A-431A-AB2F-A1C94431E6CA}"/>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9A4637C6-3F6B-42AA-9DA5-60272D3D404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970801C1-EF1C-4AB9-B20C-BF4EFD8319D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590E425C-798A-40F7-87CD-FB2E39FB1BF3}"/>
              </a:ext>
            </a:extLst>
          </p:cNvPr>
          <p:cNvSpPr/>
          <p:nvPr/>
        </p:nvSpPr>
        <p:spPr>
          <a:xfrm>
            <a:off x="990600" y="1345929"/>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0" name="Picture 9">
            <a:extLst>
              <a:ext uri="{FF2B5EF4-FFF2-40B4-BE49-F238E27FC236}">
                <a16:creationId xmlns:a16="http://schemas.microsoft.com/office/drawing/2014/main" id="{78BE72A1-B0D6-4D5A-A5CA-278B8E01B6E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6000"/>
                    </a14:imgEffect>
                  </a14:imgLayer>
                </a14:imgProps>
              </a:ext>
            </a:extLst>
          </a:blip>
          <a:stretch>
            <a:fillRect/>
          </a:stretch>
        </p:blipFill>
        <p:spPr>
          <a:xfrm>
            <a:off x="8777288" y="2188320"/>
            <a:ext cx="3018472" cy="3018472"/>
          </a:xfrm>
          <a:prstGeom prst="rect">
            <a:avLst/>
          </a:prstGeom>
        </p:spPr>
      </p:pic>
      <p:pic>
        <p:nvPicPr>
          <p:cNvPr id="5122" name="Picture 2" descr="Your input">
            <a:extLst>
              <a:ext uri="{FF2B5EF4-FFF2-40B4-BE49-F238E27FC236}">
                <a16:creationId xmlns:a16="http://schemas.microsoft.com/office/drawing/2014/main" id="{36B7BB21-EB5A-4FB7-9AA1-AA148A60809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8000" contrast="20000"/>
                    </a14:imgEffect>
                  </a14:imgLayer>
                </a14:imgProps>
              </a:ext>
              <a:ext uri="{28A0092B-C50C-407E-A947-70E740481C1C}">
                <a14:useLocalDpi xmlns:a14="http://schemas.microsoft.com/office/drawing/2010/main" val="0"/>
              </a:ext>
            </a:extLst>
          </a:blip>
          <a:srcRect/>
          <a:stretch>
            <a:fillRect/>
          </a:stretch>
        </p:blipFill>
        <p:spPr bwMode="auto">
          <a:xfrm>
            <a:off x="8656320" y="2035334"/>
            <a:ext cx="3171458" cy="3171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030388"/>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Recommendations for Policy and Practice</a:t>
            </a:r>
            <a:endParaRPr lang="en-GB" b="1" dirty="0"/>
          </a:p>
        </p:txBody>
      </p:sp>
      <p:sp>
        <p:nvSpPr>
          <p:cNvPr id="3" name="Content Placeholder 2"/>
          <p:cNvSpPr>
            <a:spLocks noGrp="1"/>
          </p:cNvSpPr>
          <p:nvPr>
            <p:ph idx="1"/>
          </p:nvPr>
        </p:nvSpPr>
        <p:spPr>
          <a:xfrm>
            <a:off x="838200" y="1825625"/>
            <a:ext cx="7101840" cy="4351338"/>
          </a:xfrm>
        </p:spPr>
        <p:txBody>
          <a:bodyPr>
            <a:normAutofit/>
          </a:bodyPr>
          <a:lstStyle/>
          <a:p>
            <a:r>
              <a:rPr lang="en-US" b="1" dirty="0" smtClean="0"/>
              <a:t>Regulatory Reforms</a:t>
            </a:r>
          </a:p>
          <a:p>
            <a:pPr lvl="1"/>
            <a:r>
              <a:rPr lang="en-US" dirty="0" smtClean="0"/>
              <a:t>Streamline the accreditation process: reform affiliation requirements</a:t>
            </a:r>
          </a:p>
          <a:p>
            <a:pPr lvl="1"/>
            <a:r>
              <a:rPr lang="en-US" dirty="0"/>
              <a:t>D</a:t>
            </a:r>
            <a:r>
              <a:rPr lang="en-US" dirty="0" smtClean="0"/>
              <a:t>evelop clearer guidelines for route and application to presidential charter</a:t>
            </a:r>
          </a:p>
          <a:p>
            <a:pPr lvl="1"/>
            <a:r>
              <a:rPr lang="en-US" dirty="0" smtClean="0"/>
              <a:t>Collaborative regulatory models that encourage innovation whilst safeguarding quality standards</a:t>
            </a:r>
            <a:endParaRPr lang="en-US" dirty="0" smtClean="0"/>
          </a:p>
          <a:p>
            <a:pPr lvl="1"/>
            <a:endParaRPr lang="en-US" dirty="0" smtClean="0"/>
          </a:p>
        </p:txBody>
      </p:sp>
      <p:sp>
        <p:nvSpPr>
          <p:cNvPr id="4" name="Freeform 3">
            <a:extLst>
              <a:ext uri="{FF2B5EF4-FFF2-40B4-BE49-F238E27FC236}">
                <a16:creationId xmlns:a16="http://schemas.microsoft.com/office/drawing/2014/main" id="{5851C020-E0C6-4E9B-88FE-B8D05E3038CC}"/>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9EB1D24C-0A09-4094-A5CD-F92309752F47}"/>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7C26F413-E865-4B19-BF60-F203BF220A2E}"/>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D6F44D75-AF77-48AB-9DCE-535F9F68F96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3A151CAD-7BAE-4623-B2AD-B45BE7BABF4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1D3E5617-DB88-46A2-96C4-56F4689FC5E9}"/>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7583" y="1933325"/>
            <a:ext cx="4277065" cy="2313822"/>
          </a:xfrm>
          <a:prstGeom prst="rect">
            <a:avLst/>
          </a:prstGeom>
        </p:spPr>
      </p:pic>
    </p:spTree>
    <p:extLst>
      <p:ext uri="{BB962C8B-B14F-4D97-AF65-F5344CB8AC3E}">
        <p14:creationId xmlns:p14="http://schemas.microsoft.com/office/powerpoint/2010/main" val="27340401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Conclusion</a:t>
            </a:r>
            <a:endParaRPr lang="en-GB" b="1" dirty="0"/>
          </a:p>
        </p:txBody>
      </p:sp>
      <p:sp>
        <p:nvSpPr>
          <p:cNvPr id="3" name="Content Placeholder 2"/>
          <p:cNvSpPr>
            <a:spLocks noGrp="1"/>
          </p:cNvSpPr>
          <p:nvPr>
            <p:ph idx="1"/>
          </p:nvPr>
        </p:nvSpPr>
        <p:spPr/>
        <p:txBody>
          <a:bodyPr/>
          <a:lstStyle/>
          <a:p>
            <a:r>
              <a:rPr lang="en-US" dirty="0"/>
              <a:t>Private higher education has played a vital role in expanding access to tertiary education in Ghana</a:t>
            </a:r>
          </a:p>
          <a:p>
            <a:r>
              <a:rPr lang="en-US" dirty="0"/>
              <a:t>Addressing funding, faculty recruitment, and regulatory challenges is essential for their sustainability.</a:t>
            </a:r>
          </a:p>
          <a:p>
            <a:r>
              <a:rPr lang="en-US" dirty="0"/>
              <a:t>Supportive policies and partnerships will allow private universities to further contribute to Ghana’s national development goals</a:t>
            </a:r>
          </a:p>
          <a:p>
            <a:r>
              <a:rPr lang="en-US" dirty="0"/>
              <a:t>Despite challenges private universities are positioned to contribute significantly to national development</a:t>
            </a:r>
          </a:p>
        </p:txBody>
      </p:sp>
      <p:sp>
        <p:nvSpPr>
          <p:cNvPr id="4" name="Freeform 3">
            <a:extLst>
              <a:ext uri="{FF2B5EF4-FFF2-40B4-BE49-F238E27FC236}">
                <a16:creationId xmlns:a16="http://schemas.microsoft.com/office/drawing/2014/main" id="{7B58C6D3-E92F-4047-80FF-BCFA71DE52AA}"/>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6D0B5B3E-5B32-4E69-A620-161D47C7BB11}"/>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E6805B48-1AE0-4FA1-80C2-36EB4CFA6D85}"/>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A0A25C86-563D-43E5-B552-74DA3485284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50F5BDB7-6DF1-4FCB-8525-464471A020B4}"/>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DF8121BC-85F5-4948-B207-A0DC8C4EE7B9}"/>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2656962958"/>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Observations in Conducting this Research</a:t>
            </a:r>
            <a:endParaRPr lang="en-GB" b="1" dirty="0"/>
          </a:p>
        </p:txBody>
      </p:sp>
      <p:sp>
        <p:nvSpPr>
          <p:cNvPr id="3" name="Content Placeholder 2"/>
          <p:cNvSpPr>
            <a:spLocks noGrp="1"/>
          </p:cNvSpPr>
          <p:nvPr>
            <p:ph idx="1"/>
          </p:nvPr>
        </p:nvSpPr>
        <p:spPr>
          <a:xfrm>
            <a:off x="838200" y="1825625"/>
            <a:ext cx="7696200" cy="4351338"/>
          </a:xfrm>
        </p:spPr>
        <p:txBody>
          <a:bodyPr/>
          <a:lstStyle/>
          <a:p>
            <a:pPr marL="0" indent="0">
              <a:buNone/>
            </a:pPr>
            <a:r>
              <a:rPr lang="en-US" dirty="0"/>
              <a:t>Scarcity of Recent Data</a:t>
            </a:r>
          </a:p>
          <a:p>
            <a:r>
              <a:rPr lang="en-US" dirty="0"/>
              <a:t>Data Limitations:</a:t>
            </a:r>
          </a:p>
          <a:p>
            <a:pPr marL="685800" lvl="2">
              <a:spcBef>
                <a:spcPts val="1000"/>
              </a:spcBef>
            </a:pPr>
            <a:r>
              <a:rPr lang="en-US" sz="2400" dirty="0"/>
              <a:t>Latest available data from the Ghana Tertiary Education Commission dates to 2019, making it challenging to capture the </a:t>
            </a:r>
            <a:r>
              <a:rPr lang="en-US" sz="2400" dirty="0" smtClean="0"/>
              <a:t>true current </a:t>
            </a:r>
            <a:r>
              <a:rPr lang="en-US" sz="2400" dirty="0"/>
              <a:t>state of Ghana’s private higher education accurately.</a:t>
            </a:r>
          </a:p>
          <a:p>
            <a:pPr marL="685800" lvl="2">
              <a:spcBef>
                <a:spcPts val="1000"/>
              </a:spcBef>
            </a:pPr>
            <a:r>
              <a:rPr lang="en-US" sz="2400" dirty="0"/>
              <a:t>Reliance on secondary sources from past studies may affect the analysis’s relevance to present-day dynamics.</a:t>
            </a:r>
          </a:p>
          <a:p>
            <a:endParaRPr lang="en-GB" dirty="0"/>
          </a:p>
        </p:txBody>
      </p:sp>
      <p:sp>
        <p:nvSpPr>
          <p:cNvPr id="4" name="Freeform 3">
            <a:extLst>
              <a:ext uri="{FF2B5EF4-FFF2-40B4-BE49-F238E27FC236}">
                <a16:creationId xmlns:a16="http://schemas.microsoft.com/office/drawing/2014/main" id="{81007ED2-5C1D-4E85-B659-A2823E048A1D}"/>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68EDE351-84E4-4EC2-99A2-B73A19462ACA}"/>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B3C26FA8-B356-412C-B7A8-DD356D51A3A3}"/>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51A55CBA-0F8D-4EE8-A2C5-5B9E6E0BCB1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6119C2AC-F622-471E-9CE2-5C6BAE6FC12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D289D1AE-CD07-4E6E-B44F-47D1F5059FF3}"/>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0" name="Picture 9">
            <a:extLst>
              <a:ext uri="{FF2B5EF4-FFF2-40B4-BE49-F238E27FC236}">
                <a16:creationId xmlns:a16="http://schemas.microsoft.com/office/drawing/2014/main" id="{CC089CBA-1A5F-45B3-89E5-D364761D96C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8000"/>
                    </a14:imgEffect>
                  </a14:imgLayer>
                </a14:imgProps>
              </a:ext>
            </a:extLst>
          </a:blip>
          <a:stretch>
            <a:fillRect/>
          </a:stretch>
        </p:blipFill>
        <p:spPr>
          <a:xfrm>
            <a:off x="8346057" y="1972241"/>
            <a:ext cx="3547178" cy="3547178"/>
          </a:xfrm>
          <a:prstGeom prst="rect">
            <a:avLst/>
          </a:prstGeom>
        </p:spPr>
      </p:pic>
    </p:spTree>
    <p:extLst>
      <p:ext uri="{BB962C8B-B14F-4D97-AF65-F5344CB8AC3E}">
        <p14:creationId xmlns:p14="http://schemas.microsoft.com/office/powerpoint/2010/main" val="54765044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Observations in Conducting this Research</a:t>
            </a:r>
            <a:endParaRPr lang="en-GB" b="1" dirty="0"/>
          </a:p>
        </p:txBody>
      </p:sp>
      <p:sp>
        <p:nvSpPr>
          <p:cNvPr id="3" name="Content Placeholder 2"/>
          <p:cNvSpPr>
            <a:spLocks noGrp="1"/>
          </p:cNvSpPr>
          <p:nvPr>
            <p:ph idx="1"/>
          </p:nvPr>
        </p:nvSpPr>
        <p:spPr>
          <a:xfrm>
            <a:off x="838200" y="1825625"/>
            <a:ext cx="9707880" cy="4351338"/>
          </a:xfrm>
        </p:spPr>
        <p:txBody>
          <a:bodyPr/>
          <a:lstStyle/>
          <a:p>
            <a:pPr marL="0" indent="0">
              <a:buNone/>
            </a:pPr>
            <a:r>
              <a:rPr lang="en-US" dirty="0"/>
              <a:t>Historical Nature of Literature</a:t>
            </a:r>
          </a:p>
          <a:p>
            <a:r>
              <a:rPr lang="en-US" dirty="0"/>
              <a:t>Outdated Research:</a:t>
            </a:r>
          </a:p>
          <a:p>
            <a:pPr lvl="1"/>
            <a:r>
              <a:rPr lang="en-US" sz="2800" dirty="0"/>
              <a:t>Much of the foundational literature on Ghana’s higher education is from 2004-2006.</a:t>
            </a:r>
          </a:p>
          <a:p>
            <a:pPr lvl="1"/>
            <a:r>
              <a:rPr lang="en-US" sz="2800" dirty="0"/>
              <a:t>This highlights a research gap, emphasizing the need for up-to-date and comprehensive studies in the sector.</a:t>
            </a:r>
          </a:p>
          <a:p>
            <a:endParaRPr lang="en-GB" dirty="0"/>
          </a:p>
        </p:txBody>
      </p:sp>
      <p:sp>
        <p:nvSpPr>
          <p:cNvPr id="4" name="Freeform 3">
            <a:extLst>
              <a:ext uri="{FF2B5EF4-FFF2-40B4-BE49-F238E27FC236}">
                <a16:creationId xmlns:a16="http://schemas.microsoft.com/office/drawing/2014/main" id="{D5BE94C3-0A55-4B06-A155-EEDEA489F63A}"/>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4E809716-3676-42FC-A1BB-F2A7A919924C}"/>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DE906E6E-5BCF-4180-9E73-0D7BAE2C2F11}"/>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5E312605-1666-4D64-BEFD-CE0172D3187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34C941C9-EFBD-492C-BB41-BE006682E59E}"/>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857437E0-2E8E-4337-ABA5-18F80D4845CF}"/>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4293995700"/>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 for Future Research</a:t>
            </a:r>
            <a:endParaRPr lang="en-GB" b="1" dirty="0"/>
          </a:p>
        </p:txBody>
      </p:sp>
      <p:sp>
        <p:nvSpPr>
          <p:cNvPr id="3" name="Content Placeholder 2"/>
          <p:cNvSpPr>
            <a:spLocks noGrp="1"/>
          </p:cNvSpPr>
          <p:nvPr>
            <p:ph idx="1"/>
          </p:nvPr>
        </p:nvSpPr>
        <p:spPr/>
        <p:txBody>
          <a:bodyPr>
            <a:normAutofit fontScale="92500" lnSpcReduction="20000"/>
          </a:bodyPr>
          <a:lstStyle/>
          <a:p>
            <a:r>
              <a:rPr lang="en-US" dirty="0"/>
              <a:t>Primary Research Needs:</a:t>
            </a:r>
          </a:p>
          <a:p>
            <a:pPr lvl="1">
              <a:lnSpc>
                <a:spcPct val="100000"/>
              </a:lnSpc>
            </a:pPr>
            <a:r>
              <a:rPr lang="en-US" sz="2800" dirty="0"/>
              <a:t>Conducting new, in-depth primary research with current statistics and insights on private higher education in Ghana is essential.</a:t>
            </a:r>
          </a:p>
          <a:p>
            <a:pPr lvl="1">
              <a:lnSpc>
                <a:spcPct val="100000"/>
              </a:lnSpc>
            </a:pPr>
            <a:r>
              <a:rPr lang="en-US" sz="2800" dirty="0"/>
              <a:t>More recent studies will support more accurate analysis and policy recommendations</a:t>
            </a:r>
          </a:p>
          <a:p>
            <a:pPr marL="457200" lvl="1" indent="0">
              <a:buNone/>
            </a:pPr>
            <a:endParaRPr lang="en-US" dirty="0"/>
          </a:p>
          <a:p>
            <a:pPr marL="0" indent="0">
              <a:lnSpc>
                <a:spcPct val="100000"/>
              </a:lnSpc>
              <a:buNone/>
            </a:pPr>
            <a:r>
              <a:rPr lang="en-US" dirty="0"/>
              <a:t>Improving Data Collection and Accessibility</a:t>
            </a:r>
          </a:p>
          <a:p>
            <a:pPr>
              <a:lnSpc>
                <a:spcPct val="100000"/>
              </a:lnSpc>
            </a:pPr>
            <a:r>
              <a:rPr lang="en-US" dirty="0"/>
              <a:t>Encouraging Regular Data Updates:</a:t>
            </a:r>
          </a:p>
          <a:p>
            <a:pPr lvl="1">
              <a:lnSpc>
                <a:spcPct val="100000"/>
              </a:lnSpc>
            </a:pPr>
            <a:r>
              <a:rPr lang="en-US" sz="2800" dirty="0"/>
              <a:t>Authorities, such as the Ghana Tertiary Education Commission, should be encouraged to publish frequent statistical reports.</a:t>
            </a:r>
          </a:p>
          <a:p>
            <a:pPr lvl="1">
              <a:lnSpc>
                <a:spcPct val="100000"/>
              </a:lnSpc>
            </a:pPr>
            <a:r>
              <a:rPr lang="en-US" sz="2800" dirty="0"/>
              <a:t>Up-to-date data accessibility will enable timely and reliable analyses to inform educational policy and planning.</a:t>
            </a:r>
          </a:p>
          <a:p>
            <a:endParaRPr lang="en-GB" dirty="0"/>
          </a:p>
        </p:txBody>
      </p:sp>
      <p:sp>
        <p:nvSpPr>
          <p:cNvPr id="4" name="Freeform 3">
            <a:extLst>
              <a:ext uri="{FF2B5EF4-FFF2-40B4-BE49-F238E27FC236}">
                <a16:creationId xmlns:a16="http://schemas.microsoft.com/office/drawing/2014/main" id="{A3C5F54A-033E-4A9B-8F90-2434220ECA4E}"/>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4C1FF7E5-1C03-4933-9B67-9B5EC527BD2D}"/>
              </a:ext>
            </a:extLst>
          </p:cNvPr>
          <p:cNvPicPr>
            <a:picLocks noChangeAspect="1"/>
          </p:cNvPicPr>
          <p:nvPr/>
        </p:nvPicPr>
        <p:blipFill rotWithShape="1">
          <a:blip r:embed="rId2">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A6F3AFBF-CDBA-4406-8D36-FC3720F3AECC}"/>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848DC2F4-E46E-4D19-9FEA-C947A697580E}"/>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E4887274-97F6-42F1-B3DE-09C88C3A97E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38E898BD-D1C7-458C-9968-40F75D2428E0}"/>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2612679356"/>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Your input">
            <a:extLst>
              <a:ext uri="{FF2B5EF4-FFF2-40B4-BE49-F238E27FC236}">
                <a16:creationId xmlns:a16="http://schemas.microsoft.com/office/drawing/2014/main" id="{70B47FA0-0FB2-46D1-99A5-AEE73CE185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0" t="22204" r="1" b="12489"/>
          <a:stretch/>
        </p:blipFill>
        <p:spPr bwMode="auto">
          <a:xfrm>
            <a:off x="0" y="-1"/>
            <a:ext cx="10364874"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3">
            <a:extLst>
              <a:ext uri="{FF2B5EF4-FFF2-40B4-BE49-F238E27FC236}">
                <a16:creationId xmlns:a16="http://schemas.microsoft.com/office/drawing/2014/main" id="{F4555329-147A-4682-B63A-E27F0CC64553}"/>
              </a:ext>
            </a:extLst>
          </p:cNvPr>
          <p:cNvSpPr/>
          <p:nvPr/>
        </p:nvSpPr>
        <p:spPr>
          <a:xfrm>
            <a:off x="0" y="1061540"/>
            <a:ext cx="12192000" cy="3693339"/>
          </a:xfrm>
          <a:custGeom>
            <a:avLst/>
            <a:gdLst/>
            <a:ahLst/>
            <a:cxnLst/>
            <a:rect l="l" t="t" r="r" b="b"/>
            <a:pathLst>
              <a:path w="904194" h="157520">
                <a:moveTo>
                  <a:pt x="0" y="0"/>
                </a:moveTo>
                <a:lnTo>
                  <a:pt x="904194" y="0"/>
                </a:lnTo>
                <a:lnTo>
                  <a:pt x="904194" y="157520"/>
                </a:lnTo>
                <a:lnTo>
                  <a:pt x="0" y="157520"/>
                </a:lnTo>
                <a:close/>
              </a:path>
            </a:pathLst>
          </a:custGeom>
          <a:solidFill>
            <a:srgbClr val="632D09">
              <a:alpha val="42745"/>
            </a:srgbClr>
          </a:solidFill>
        </p:spPr>
        <p:txBody>
          <a:bodyPr/>
          <a:lstStyle/>
          <a:p>
            <a:endParaRPr lang="en-US" dirty="0"/>
          </a:p>
        </p:txBody>
      </p:sp>
      <p:sp>
        <p:nvSpPr>
          <p:cNvPr id="8" name="TextBox 8"/>
          <p:cNvSpPr txBox="1"/>
          <p:nvPr/>
        </p:nvSpPr>
        <p:spPr>
          <a:xfrm>
            <a:off x="685800" y="3182131"/>
            <a:ext cx="6066692" cy="738664"/>
          </a:xfrm>
          <a:prstGeom prst="rect">
            <a:avLst/>
          </a:prstGeom>
        </p:spPr>
        <p:txBody>
          <a:bodyPr wrap="square" lIns="0" tIns="0" rIns="0" bIns="0" rtlCol="0" anchor="t">
            <a:spAutoFit/>
          </a:bodyPr>
          <a:lstStyle/>
          <a:p>
            <a:r>
              <a:rPr lang="en-US" sz="4800" b="1" dirty="0">
                <a:solidFill>
                  <a:schemeClr val="bg1"/>
                </a:solidFill>
              </a:rPr>
              <a:t>Thank You</a:t>
            </a:r>
          </a:p>
        </p:txBody>
      </p:sp>
      <p:sp>
        <p:nvSpPr>
          <p:cNvPr id="9" name="TextBox 9"/>
          <p:cNvSpPr txBox="1"/>
          <p:nvPr/>
        </p:nvSpPr>
        <p:spPr>
          <a:xfrm>
            <a:off x="4240907" y="3137322"/>
            <a:ext cx="2501704" cy="984885"/>
          </a:xfrm>
          <a:prstGeom prst="rect">
            <a:avLst/>
          </a:prstGeom>
        </p:spPr>
        <p:txBody>
          <a:bodyPr wrap="square" lIns="0" tIns="0" rIns="0" bIns="0" rtlCol="0" anchor="t">
            <a:spAutoFit/>
          </a:bodyPr>
          <a:lstStyle/>
          <a:p>
            <a:r>
              <a:rPr lang="en-US" sz="1600" dirty="0">
                <a:solidFill>
                  <a:schemeClr val="bg1"/>
                </a:solidFill>
              </a:rPr>
              <a:t>Authors: </a:t>
            </a:r>
            <a:endParaRPr lang="en-US" sz="1600" dirty="0" smtClean="0">
              <a:solidFill>
                <a:schemeClr val="bg1"/>
              </a:solidFill>
            </a:endParaRPr>
          </a:p>
          <a:p>
            <a:r>
              <a:rPr lang="en-US" sz="1600" dirty="0" smtClean="0">
                <a:solidFill>
                  <a:schemeClr val="bg1"/>
                </a:solidFill>
              </a:rPr>
              <a:t>Dr</a:t>
            </a:r>
            <a:r>
              <a:rPr lang="en-US" sz="1600" dirty="0">
                <a:solidFill>
                  <a:schemeClr val="bg1"/>
                </a:solidFill>
              </a:rPr>
              <a:t>. Lucy Agyepong, </a:t>
            </a:r>
            <a:endParaRPr lang="en-US" sz="1600" dirty="0" smtClean="0">
              <a:solidFill>
                <a:schemeClr val="bg1"/>
              </a:solidFill>
            </a:endParaRPr>
          </a:p>
          <a:p>
            <a:r>
              <a:rPr lang="en-US" sz="1600" dirty="0" smtClean="0">
                <a:solidFill>
                  <a:schemeClr val="bg1"/>
                </a:solidFill>
              </a:rPr>
              <a:t>Dr</a:t>
            </a:r>
            <a:r>
              <a:rPr lang="en-US" sz="1600" dirty="0">
                <a:solidFill>
                  <a:schemeClr val="bg1"/>
                </a:solidFill>
              </a:rPr>
              <a:t>. Abena Engmann, </a:t>
            </a:r>
            <a:br>
              <a:rPr lang="en-US" sz="1600" dirty="0">
                <a:solidFill>
                  <a:schemeClr val="bg1"/>
                </a:solidFill>
              </a:rPr>
            </a:br>
            <a:r>
              <a:rPr lang="en-US" sz="1600" dirty="0">
                <a:solidFill>
                  <a:schemeClr val="bg1"/>
                </a:solidFill>
              </a:rPr>
              <a:t>Prof George </a:t>
            </a:r>
            <a:r>
              <a:rPr lang="en-US" sz="1600" dirty="0" smtClean="0">
                <a:solidFill>
                  <a:schemeClr val="bg1"/>
                </a:solidFill>
              </a:rPr>
              <a:t>Bob-Milliar</a:t>
            </a:r>
            <a:r>
              <a:rPr lang="en-US" sz="1600" dirty="0">
                <a:solidFill>
                  <a:schemeClr val="bg1"/>
                </a:solidFill>
              </a:rPr>
              <a:t>.</a:t>
            </a:r>
            <a:endParaRPr lang="en-GB" sz="1600" dirty="0">
              <a:solidFill>
                <a:schemeClr val="bg1"/>
              </a:solidFill>
            </a:endParaRPr>
          </a:p>
        </p:txBody>
      </p:sp>
      <p:sp>
        <p:nvSpPr>
          <p:cNvPr id="10" name="Freeform 3">
            <a:extLst>
              <a:ext uri="{FF2B5EF4-FFF2-40B4-BE49-F238E27FC236}">
                <a16:creationId xmlns:a16="http://schemas.microsoft.com/office/drawing/2014/main" id="{B76455F8-56A4-44A1-BEE0-27BEE5706ED7}"/>
              </a:ext>
            </a:extLst>
          </p:cNvPr>
          <p:cNvSpPr/>
          <p:nvPr/>
        </p:nvSpPr>
        <p:spPr>
          <a:xfrm>
            <a:off x="685800" y="4180244"/>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6" name="TextBox 6"/>
          <p:cNvSpPr txBox="1"/>
          <p:nvPr/>
        </p:nvSpPr>
        <p:spPr>
          <a:xfrm>
            <a:off x="685800" y="2256610"/>
            <a:ext cx="7853611" cy="675762"/>
          </a:xfrm>
          <a:prstGeom prst="rect">
            <a:avLst/>
          </a:prstGeom>
        </p:spPr>
        <p:txBody>
          <a:bodyPr wrap="square" lIns="0" tIns="0" rIns="0" bIns="0" rtlCol="0" anchor="t">
            <a:spAutoFit/>
          </a:bodyPr>
          <a:lstStyle/>
          <a:p>
            <a:pPr>
              <a:lnSpc>
                <a:spcPts val="6178"/>
              </a:lnSpc>
              <a:spcBef>
                <a:spcPct val="0"/>
              </a:spcBef>
            </a:pPr>
            <a:r>
              <a:rPr lang="en-US" sz="2400" dirty="0">
                <a:solidFill>
                  <a:schemeClr val="bg1"/>
                </a:solidFill>
                <a:latin typeface="Open Sans Bold"/>
              </a:rPr>
              <a:t>Development and Growth of Private Universities</a:t>
            </a:r>
          </a:p>
        </p:txBody>
      </p:sp>
      <p:sp>
        <p:nvSpPr>
          <p:cNvPr id="13" name="Freeform 3">
            <a:extLst>
              <a:ext uri="{FF2B5EF4-FFF2-40B4-BE49-F238E27FC236}">
                <a16:creationId xmlns:a16="http://schemas.microsoft.com/office/drawing/2014/main" id="{9E566006-8AB1-44A7-9290-5F06D308CEB1}"/>
              </a:ext>
            </a:extLst>
          </p:cNvPr>
          <p:cNvSpPr/>
          <p:nvPr/>
        </p:nvSpPr>
        <p:spPr>
          <a:xfrm>
            <a:off x="8882922" y="0"/>
            <a:ext cx="3309078" cy="68579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p:spPr>
        <p:txBody>
          <a:bodyPr/>
          <a:lstStyle/>
          <a:p>
            <a:endParaRPr lang="en-US" dirty="0"/>
          </a:p>
        </p:txBody>
      </p:sp>
      <p:pic>
        <p:nvPicPr>
          <p:cNvPr id="18" name="Picture 17">
            <a:extLst>
              <a:ext uri="{FF2B5EF4-FFF2-40B4-BE49-F238E27FC236}">
                <a16:creationId xmlns:a16="http://schemas.microsoft.com/office/drawing/2014/main" id="{23A9C63A-E256-43F2-83E8-4879EB040DA3}"/>
              </a:ext>
            </a:extLst>
          </p:cNvPr>
          <p:cNvPicPr>
            <a:picLocks noChangeAspect="1"/>
          </p:cNvPicPr>
          <p:nvPr/>
        </p:nvPicPr>
        <p:blipFill rotWithShape="1">
          <a:blip r:embed="rId4">
            <a:extLst>
              <a:ext uri="{28A0092B-C50C-407E-A947-70E740481C1C}">
                <a14:useLocalDpi xmlns:a14="http://schemas.microsoft.com/office/drawing/2010/main" val="0"/>
              </a:ext>
            </a:extLst>
          </a:blip>
          <a:srcRect t="1" r="77046" b="-14160"/>
          <a:stretch/>
        </p:blipFill>
        <p:spPr>
          <a:xfrm>
            <a:off x="1029311" y="174534"/>
            <a:ext cx="749247" cy="813353"/>
          </a:xfrm>
          <a:prstGeom prst="rect">
            <a:avLst/>
          </a:prstGeom>
        </p:spPr>
      </p:pic>
      <p:pic>
        <p:nvPicPr>
          <p:cNvPr id="19" name="Picture 18">
            <a:extLst>
              <a:ext uri="{FF2B5EF4-FFF2-40B4-BE49-F238E27FC236}">
                <a16:creationId xmlns:a16="http://schemas.microsoft.com/office/drawing/2014/main" id="{20E514C9-04F1-4D39-A1F5-119C91FAC9B7}"/>
              </a:ext>
            </a:extLst>
          </p:cNvPr>
          <p:cNvPicPr>
            <a:picLocks noChangeAspect="1"/>
          </p:cNvPicPr>
          <p:nvPr/>
        </p:nvPicPr>
        <p:blipFill rotWithShape="1">
          <a:blip r:embed="rId4">
            <a:extLst>
              <a:ext uri="{28A0092B-C50C-407E-A947-70E740481C1C}">
                <a14:useLocalDpi xmlns:a14="http://schemas.microsoft.com/office/drawing/2010/main" val="0"/>
              </a:ext>
            </a:extLst>
          </a:blip>
          <a:srcRect l="22929"/>
          <a:stretch/>
        </p:blipFill>
        <p:spPr>
          <a:xfrm>
            <a:off x="1989574" y="174534"/>
            <a:ext cx="2515715" cy="712473"/>
          </a:xfrm>
          <a:prstGeom prst="rect">
            <a:avLst/>
          </a:prstGeom>
          <a:effectLst>
            <a:outerShdw blurRad="50800" dist="38100" dir="16200000" rotWithShape="0">
              <a:prstClr val="black">
                <a:alpha val="40000"/>
              </a:prstClr>
            </a:outerShdw>
          </a:effectLst>
        </p:spPr>
      </p:pic>
      <p:sp>
        <p:nvSpPr>
          <p:cNvPr id="20" name="AutoShape 2" descr="african university students walking together">
            <a:extLst>
              <a:ext uri="{FF2B5EF4-FFF2-40B4-BE49-F238E27FC236}">
                <a16:creationId xmlns:a16="http://schemas.microsoft.com/office/drawing/2014/main" id="{3ED998D3-FBFF-494A-9625-41EDFADAF1A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7522192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406296F-B38B-4249-9E64-3FDBA03468B4}"/>
              </a:ext>
            </a:extLst>
          </p:cNvPr>
          <p:cNvPicPr>
            <a:picLocks noChangeAspect="1"/>
          </p:cNvPicPr>
          <p:nvPr/>
        </p:nvPicPr>
        <p:blipFill>
          <a:blip r:embed="rId3"/>
          <a:stretch>
            <a:fillRect/>
          </a:stretch>
        </p:blipFill>
        <p:spPr>
          <a:xfrm>
            <a:off x="0" y="-905345"/>
            <a:ext cx="12228060" cy="7145810"/>
          </a:xfrm>
          <a:prstGeom prst="rect">
            <a:avLst/>
          </a:prstGeom>
        </p:spPr>
      </p:pic>
      <p:sp>
        <p:nvSpPr>
          <p:cNvPr id="4" name="Freeform 3">
            <a:extLst>
              <a:ext uri="{FF2B5EF4-FFF2-40B4-BE49-F238E27FC236}">
                <a16:creationId xmlns:a16="http://schemas.microsoft.com/office/drawing/2014/main" id="{801769F8-69B8-4BEE-A3A7-346C5107E360}"/>
              </a:ext>
            </a:extLst>
          </p:cNvPr>
          <p:cNvSpPr/>
          <p:nvPr/>
        </p:nvSpPr>
        <p:spPr>
          <a:xfrm flipH="1">
            <a:off x="-66678" y="-914398"/>
            <a:ext cx="12294737" cy="7145810"/>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78000"/>
            </a:schemeClr>
          </a:solidFill>
          <a:ln>
            <a:noFill/>
          </a:ln>
        </p:spPr>
        <p:txBody>
          <a:bodyPr/>
          <a:lstStyle/>
          <a:p>
            <a:endParaRPr lang="en-US" dirty="0"/>
          </a:p>
        </p:txBody>
      </p:sp>
      <p:sp>
        <p:nvSpPr>
          <p:cNvPr id="2" name="Title 1"/>
          <p:cNvSpPr>
            <a:spLocks noGrp="1"/>
          </p:cNvSpPr>
          <p:nvPr>
            <p:ph type="title"/>
          </p:nvPr>
        </p:nvSpPr>
        <p:spPr/>
        <p:txBody>
          <a:bodyPr/>
          <a:lstStyle/>
          <a:p>
            <a:r>
              <a:rPr lang="en-US" b="1" dirty="0">
                <a:solidFill>
                  <a:schemeClr val="bg1"/>
                </a:solidFill>
              </a:rPr>
              <a:t>Introduction and Background</a:t>
            </a:r>
            <a:endParaRPr lang="en-GB" b="1" dirty="0">
              <a:solidFill>
                <a:schemeClr val="bg1"/>
              </a:solidFill>
            </a:endParaRPr>
          </a:p>
        </p:txBody>
      </p:sp>
      <p:sp>
        <p:nvSpPr>
          <p:cNvPr id="3" name="Content Placeholder 2"/>
          <p:cNvSpPr>
            <a:spLocks noGrp="1"/>
          </p:cNvSpPr>
          <p:nvPr>
            <p:ph idx="1"/>
          </p:nvPr>
        </p:nvSpPr>
        <p:spPr>
          <a:xfrm>
            <a:off x="838200" y="1825625"/>
            <a:ext cx="10866120" cy="4351338"/>
          </a:xfrm>
        </p:spPr>
        <p:txBody>
          <a:bodyPr>
            <a:normAutofit/>
          </a:bodyPr>
          <a:lstStyle/>
          <a:p>
            <a:r>
              <a:rPr lang="en-US" dirty="0" smtClean="0">
                <a:solidFill>
                  <a:schemeClr val="bg1"/>
                </a:solidFill>
              </a:rPr>
              <a:t>Liberalization policy of the 1980s</a:t>
            </a:r>
          </a:p>
          <a:p>
            <a:r>
              <a:rPr lang="en-US" dirty="0" smtClean="0">
                <a:solidFill>
                  <a:schemeClr val="bg1"/>
                </a:solidFill>
              </a:rPr>
              <a:t>Suggestion from the University Rationalization Committee (1983-1987)</a:t>
            </a:r>
          </a:p>
          <a:p>
            <a:r>
              <a:rPr lang="en-US" dirty="0" smtClean="0">
                <a:solidFill>
                  <a:schemeClr val="bg1"/>
                </a:solidFill>
              </a:rPr>
              <a:t>Increased </a:t>
            </a:r>
            <a:r>
              <a:rPr lang="en-US" dirty="0">
                <a:solidFill>
                  <a:schemeClr val="bg1"/>
                </a:solidFill>
              </a:rPr>
              <a:t>demand for tertiary education </a:t>
            </a:r>
            <a:r>
              <a:rPr lang="en-US" dirty="0" smtClean="0">
                <a:solidFill>
                  <a:schemeClr val="bg1"/>
                </a:solidFill>
              </a:rPr>
              <a:t>that public </a:t>
            </a:r>
            <a:r>
              <a:rPr lang="en-US" dirty="0" smtClean="0">
                <a:solidFill>
                  <a:schemeClr val="bg1"/>
                </a:solidFill>
              </a:rPr>
              <a:t>institutions were unable to meet</a:t>
            </a:r>
          </a:p>
          <a:p>
            <a:r>
              <a:rPr lang="en-US" dirty="0">
                <a:solidFill>
                  <a:schemeClr val="bg1"/>
                </a:solidFill>
              </a:rPr>
              <a:t>A</a:t>
            </a:r>
            <a:r>
              <a:rPr lang="en-US" dirty="0" smtClean="0">
                <a:solidFill>
                  <a:schemeClr val="bg1"/>
                </a:solidFill>
              </a:rPr>
              <a:t>s </a:t>
            </a:r>
            <a:r>
              <a:rPr lang="en-US" dirty="0">
                <a:solidFill>
                  <a:schemeClr val="bg1"/>
                </a:solidFill>
              </a:rPr>
              <a:t>well as education reforms in the mid 1990’s led to the birth and surge of private institutions in Ghana</a:t>
            </a:r>
          </a:p>
          <a:p>
            <a:pPr lvl="1"/>
            <a:r>
              <a:rPr lang="en-US" dirty="0">
                <a:solidFill>
                  <a:schemeClr val="bg1"/>
                </a:solidFill>
              </a:rPr>
              <a:t>Increase quality in tertiary education</a:t>
            </a:r>
          </a:p>
          <a:p>
            <a:pPr lvl="1"/>
            <a:r>
              <a:rPr lang="en-US" dirty="0">
                <a:solidFill>
                  <a:schemeClr val="bg1"/>
                </a:solidFill>
              </a:rPr>
              <a:t>Bridge the gap in infrastructure and access</a:t>
            </a:r>
          </a:p>
          <a:p>
            <a:pPr lvl="1"/>
            <a:r>
              <a:rPr lang="en-US" dirty="0">
                <a:solidFill>
                  <a:schemeClr val="bg1"/>
                </a:solidFill>
              </a:rPr>
              <a:t>Groom young people to become top-notch scientists and business entrepreneurs through specialized </a:t>
            </a:r>
            <a:r>
              <a:rPr lang="en-GB" dirty="0" smtClean="0">
                <a:solidFill>
                  <a:schemeClr val="bg1"/>
                </a:solidFill>
              </a:rPr>
              <a:t>programmes</a:t>
            </a:r>
            <a:r>
              <a:rPr lang="en-US" dirty="0" smtClean="0">
                <a:solidFill>
                  <a:schemeClr val="bg1"/>
                </a:solidFill>
              </a:rPr>
              <a:t>  </a:t>
            </a:r>
            <a:r>
              <a:rPr lang="en-US" dirty="0">
                <a:solidFill>
                  <a:schemeClr val="bg1"/>
                </a:solidFill>
              </a:rPr>
              <a:t>and curricula designed to appeal to industry</a:t>
            </a:r>
          </a:p>
        </p:txBody>
      </p:sp>
      <p:pic>
        <p:nvPicPr>
          <p:cNvPr id="6" name="Picture 5">
            <a:extLst>
              <a:ext uri="{FF2B5EF4-FFF2-40B4-BE49-F238E27FC236}">
                <a16:creationId xmlns:a16="http://schemas.microsoft.com/office/drawing/2014/main" id="{5BF45606-AD4B-435B-9FA2-6C94F5DFE310}"/>
              </a:ext>
            </a:extLst>
          </p:cNvPr>
          <p:cNvPicPr>
            <a:picLocks noChangeAspect="1"/>
          </p:cNvPicPr>
          <p:nvPr/>
        </p:nvPicPr>
        <p:blipFill rotWithShape="1">
          <a:blip r:embed="rId4">
            <a:extLst>
              <a:ext uri="{28A0092B-C50C-407E-A947-70E740481C1C}">
                <a14:useLocalDpi xmlns:a14="http://schemas.microsoft.com/office/drawing/2010/main" val="0"/>
              </a:ext>
            </a:extLst>
          </a:blip>
          <a:srcRect t="1" r="77046" b="-14160"/>
          <a:stretch/>
        </p:blipFill>
        <p:spPr>
          <a:xfrm>
            <a:off x="1015045" y="5693371"/>
            <a:ext cx="1072835" cy="1164630"/>
          </a:xfrm>
          <a:prstGeom prst="rect">
            <a:avLst/>
          </a:prstGeom>
        </p:spPr>
      </p:pic>
      <p:sp>
        <p:nvSpPr>
          <p:cNvPr id="11" name="Freeform 3">
            <a:extLst>
              <a:ext uri="{FF2B5EF4-FFF2-40B4-BE49-F238E27FC236}">
                <a16:creationId xmlns:a16="http://schemas.microsoft.com/office/drawing/2014/main" id="{3D2D8EAF-8F23-44F7-85F6-B898A535DC4D}"/>
              </a:ext>
            </a:extLst>
          </p:cNvPr>
          <p:cNvSpPr/>
          <p:nvPr/>
        </p:nvSpPr>
        <p:spPr>
          <a:xfrm>
            <a:off x="990600" y="1500325"/>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grpSp>
        <p:nvGrpSpPr>
          <p:cNvPr id="16" name="Group 15">
            <a:extLst>
              <a:ext uri="{FF2B5EF4-FFF2-40B4-BE49-F238E27FC236}">
                <a16:creationId xmlns:a16="http://schemas.microsoft.com/office/drawing/2014/main" id="{63323449-BF69-4C4E-A42D-7D734DF7DF16}"/>
              </a:ext>
            </a:extLst>
          </p:cNvPr>
          <p:cNvGrpSpPr/>
          <p:nvPr/>
        </p:nvGrpSpPr>
        <p:grpSpPr>
          <a:xfrm>
            <a:off x="1930061" y="6377354"/>
            <a:ext cx="4653619" cy="366124"/>
            <a:chOff x="1748286" y="6377354"/>
            <a:chExt cx="4653619" cy="366124"/>
          </a:xfrm>
        </p:grpSpPr>
        <p:pic>
          <p:nvPicPr>
            <p:cNvPr id="17" name="Picture 16">
              <a:extLst>
                <a:ext uri="{FF2B5EF4-FFF2-40B4-BE49-F238E27FC236}">
                  <a16:creationId xmlns:a16="http://schemas.microsoft.com/office/drawing/2014/main" id="{5FCAA341-2DF8-4143-8AE2-5D7C40C455BB}"/>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18" name="Picture 17">
              <a:extLst>
                <a:ext uri="{FF2B5EF4-FFF2-40B4-BE49-F238E27FC236}">
                  <a16:creationId xmlns:a16="http://schemas.microsoft.com/office/drawing/2014/main" id="{0A0A87F5-4254-4A75-A7E0-6B59AC23FD99}"/>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Tree>
    <p:extLst>
      <p:ext uri="{BB962C8B-B14F-4D97-AF65-F5344CB8AC3E}">
        <p14:creationId xmlns:p14="http://schemas.microsoft.com/office/powerpoint/2010/main" val="161234041"/>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 and Background</a:t>
            </a:r>
            <a:endParaRPr lang="en-GB" b="1" dirty="0"/>
          </a:p>
        </p:txBody>
      </p:sp>
      <p:sp>
        <p:nvSpPr>
          <p:cNvPr id="3" name="Content Placeholder 2"/>
          <p:cNvSpPr>
            <a:spLocks noGrp="1"/>
          </p:cNvSpPr>
          <p:nvPr>
            <p:ph idx="1"/>
          </p:nvPr>
        </p:nvSpPr>
        <p:spPr/>
        <p:txBody>
          <a:bodyPr>
            <a:normAutofit lnSpcReduction="10000"/>
          </a:bodyPr>
          <a:lstStyle/>
          <a:p>
            <a:r>
              <a:rPr lang="en-US" dirty="0"/>
              <a:t>There was an expectation that private universities will make public universities unattractive to those who desired to have a more personalized learning environment and development, and aspire for more academic excellence.</a:t>
            </a:r>
          </a:p>
          <a:p>
            <a:r>
              <a:rPr lang="en-US" dirty="0"/>
              <a:t> This expectation boosted the popularity of private universities among the teeming youths in the early 2000s, becoming the preferred choices for the children and wards of some of the elite and  middle-class Ghanaian</a:t>
            </a:r>
          </a:p>
          <a:p>
            <a:r>
              <a:rPr lang="en-US" dirty="0"/>
              <a:t>The image of private universities reached its plenitude when some received high ratings by internationally renowned assessors e.g. Valley View and Ashesi - world class universities</a:t>
            </a:r>
          </a:p>
          <a:p>
            <a:endParaRPr lang="en-US" dirty="0"/>
          </a:p>
        </p:txBody>
      </p:sp>
      <p:sp>
        <p:nvSpPr>
          <p:cNvPr id="4" name="Freeform 3">
            <a:extLst>
              <a:ext uri="{FF2B5EF4-FFF2-40B4-BE49-F238E27FC236}">
                <a16:creationId xmlns:a16="http://schemas.microsoft.com/office/drawing/2014/main" id="{F088F609-6529-42FE-AF03-1466C467ED79}"/>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98A21004-0913-4034-8DDF-4104902C939A}"/>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00095E9E-A5D7-4F15-B5EB-AC36EA8859C8}"/>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439CED7F-6CD4-495E-9B76-F3F53F13F77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18D997AD-5F9C-47B5-A102-2BE0D1C4977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94A3870C-3FFE-4228-805B-6D9954806B2E}"/>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3828207417"/>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 and Background</a:t>
            </a:r>
            <a:endParaRPr lang="en-GB" b="1" dirty="0"/>
          </a:p>
        </p:txBody>
      </p:sp>
      <p:sp>
        <p:nvSpPr>
          <p:cNvPr id="3" name="Content Placeholder 2"/>
          <p:cNvSpPr>
            <a:spLocks noGrp="1"/>
          </p:cNvSpPr>
          <p:nvPr>
            <p:ph idx="1"/>
          </p:nvPr>
        </p:nvSpPr>
        <p:spPr/>
        <p:txBody>
          <a:bodyPr>
            <a:normAutofit lnSpcReduction="10000"/>
          </a:bodyPr>
          <a:lstStyle/>
          <a:p>
            <a:r>
              <a:rPr lang="en-US" dirty="0"/>
              <a:t>Some studies have documented the challenges faced by private </a:t>
            </a:r>
            <a:r>
              <a:rPr lang="en-US" dirty="0" smtClean="0"/>
              <a:t>universities particularly around financial sustainability, infrastructural challenges, limited faculty while still keeping educational standards and regulatory requirements</a:t>
            </a:r>
            <a:endParaRPr lang="en-US" dirty="0"/>
          </a:p>
          <a:p>
            <a:r>
              <a:rPr lang="en-US" dirty="0"/>
              <a:t>Their survival and resilience has been attributed to their affiliation with public universities</a:t>
            </a:r>
          </a:p>
          <a:p>
            <a:r>
              <a:rPr lang="en-US" dirty="0"/>
              <a:t>Others have contended that the operational difficulties tend to revolve around the founders and their small group of financiers.</a:t>
            </a:r>
          </a:p>
          <a:p>
            <a:pPr marL="457200" lvl="1" indent="0">
              <a:buNone/>
            </a:pPr>
            <a:endParaRPr lang="en-US" dirty="0"/>
          </a:p>
          <a:p>
            <a:pPr marL="0" indent="0">
              <a:buNone/>
            </a:pPr>
            <a:r>
              <a:rPr lang="en-US" b="1" dirty="0"/>
              <a:t>Aim of the Background Paper</a:t>
            </a:r>
            <a:r>
              <a:rPr lang="en-US" dirty="0"/>
              <a:t>: Analyze the development, growth, impact, challenges and future potential of private universities in Ghana.</a:t>
            </a:r>
          </a:p>
          <a:p>
            <a:endParaRPr lang="en-US" dirty="0"/>
          </a:p>
        </p:txBody>
      </p:sp>
      <p:sp>
        <p:nvSpPr>
          <p:cNvPr id="4" name="Freeform 3">
            <a:extLst>
              <a:ext uri="{FF2B5EF4-FFF2-40B4-BE49-F238E27FC236}">
                <a16:creationId xmlns:a16="http://schemas.microsoft.com/office/drawing/2014/main" id="{32BDC222-C6C0-41A6-9BE5-F2B7397C1098}"/>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F238BC7E-6CFD-4CDB-A22B-3BC6A3FC0578}"/>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C51ECF1D-A0C8-4D8B-96C0-F1B058CFD187}"/>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C28B6C1F-788B-41F1-8D51-5E76F1C465D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FF58D2C0-DD99-4A45-B86F-45B8EAD07C9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4BE6A43A-21F2-41A1-B73C-AACBAE04120E}"/>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Tree>
    <p:extLst>
      <p:ext uri="{BB962C8B-B14F-4D97-AF65-F5344CB8AC3E}">
        <p14:creationId xmlns:p14="http://schemas.microsoft.com/office/powerpoint/2010/main" val="2188663442"/>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94720" cy="1325563"/>
          </a:xfrm>
        </p:spPr>
        <p:txBody>
          <a:bodyPr/>
          <a:lstStyle/>
          <a:p>
            <a:r>
              <a:rPr lang="en-US" b="1" dirty="0"/>
              <a:t>Historical Evolution of Private Higher Education</a:t>
            </a:r>
            <a:endParaRPr lang="en-GB" b="1" dirty="0"/>
          </a:p>
        </p:txBody>
      </p:sp>
      <p:sp>
        <p:nvSpPr>
          <p:cNvPr id="3" name="Content Placeholder 2"/>
          <p:cNvSpPr>
            <a:spLocks noGrp="1"/>
          </p:cNvSpPr>
          <p:nvPr>
            <p:ph idx="1"/>
          </p:nvPr>
        </p:nvSpPr>
        <p:spPr>
          <a:xfrm>
            <a:off x="475804" y="3931467"/>
            <a:ext cx="2544964" cy="1833563"/>
          </a:xfrm>
        </p:spPr>
        <p:txBody>
          <a:bodyPr>
            <a:normAutofit/>
          </a:bodyPr>
          <a:lstStyle/>
          <a:p>
            <a:r>
              <a:rPr lang="en-US" sz="2000" dirty="0">
                <a:latin typeface="Times New Roman" panose="02020603050405020304" pitchFamily="18" charset="0"/>
                <a:cs typeface="Times New Roman" panose="02020603050405020304" pitchFamily="18" charset="0"/>
              </a:rPr>
              <a:t>Dominated by public institutions, with minimal private influence.</a:t>
            </a:r>
          </a:p>
        </p:txBody>
      </p:sp>
      <p:sp>
        <p:nvSpPr>
          <p:cNvPr id="4" name="Freeform 3">
            <a:extLst>
              <a:ext uri="{FF2B5EF4-FFF2-40B4-BE49-F238E27FC236}">
                <a16:creationId xmlns:a16="http://schemas.microsoft.com/office/drawing/2014/main" id="{D6D2DDF7-9F8C-4F1D-B990-AE07514D8720}"/>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5" name="Picture 4">
            <a:extLst>
              <a:ext uri="{FF2B5EF4-FFF2-40B4-BE49-F238E27FC236}">
                <a16:creationId xmlns:a16="http://schemas.microsoft.com/office/drawing/2014/main" id="{25C75922-9A9C-4096-A59C-EAFFAF3AA58B}"/>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6" name="Group 5">
            <a:extLst>
              <a:ext uri="{FF2B5EF4-FFF2-40B4-BE49-F238E27FC236}">
                <a16:creationId xmlns:a16="http://schemas.microsoft.com/office/drawing/2014/main" id="{A26FA3D9-E808-4CB8-B091-302DE59CA466}"/>
              </a:ext>
            </a:extLst>
          </p:cNvPr>
          <p:cNvGrpSpPr/>
          <p:nvPr/>
        </p:nvGrpSpPr>
        <p:grpSpPr>
          <a:xfrm>
            <a:off x="1527222" y="6377354"/>
            <a:ext cx="4653619" cy="366124"/>
            <a:chOff x="1748286" y="6377354"/>
            <a:chExt cx="4653619" cy="366124"/>
          </a:xfrm>
        </p:grpSpPr>
        <p:pic>
          <p:nvPicPr>
            <p:cNvPr id="7" name="Picture 6">
              <a:extLst>
                <a:ext uri="{FF2B5EF4-FFF2-40B4-BE49-F238E27FC236}">
                  <a16:creationId xmlns:a16="http://schemas.microsoft.com/office/drawing/2014/main" id="{8D6799B4-7E4A-49DB-A112-CBF4965D12C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8" name="Picture 7">
              <a:extLst>
                <a:ext uri="{FF2B5EF4-FFF2-40B4-BE49-F238E27FC236}">
                  <a16:creationId xmlns:a16="http://schemas.microsoft.com/office/drawing/2014/main" id="{FC283C3F-F5D9-401C-826C-64C5BB1C011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9" name="Freeform 3">
            <a:extLst>
              <a:ext uri="{FF2B5EF4-FFF2-40B4-BE49-F238E27FC236}">
                <a16:creationId xmlns:a16="http://schemas.microsoft.com/office/drawing/2014/main" id="{17C57F6C-D098-4B5C-9CDF-E849D7ECC554}"/>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sp>
        <p:nvSpPr>
          <p:cNvPr id="10" name="Content Placeholder 2">
            <a:extLst>
              <a:ext uri="{FF2B5EF4-FFF2-40B4-BE49-F238E27FC236}">
                <a16:creationId xmlns:a16="http://schemas.microsoft.com/office/drawing/2014/main" id="{15CD96EA-6DC0-4017-9878-138F896CB273}"/>
              </a:ext>
            </a:extLst>
          </p:cNvPr>
          <p:cNvSpPr txBox="1">
            <a:spLocks/>
          </p:cNvSpPr>
          <p:nvPr/>
        </p:nvSpPr>
        <p:spPr>
          <a:xfrm>
            <a:off x="3180562" y="3919253"/>
            <a:ext cx="2775776" cy="1833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Times New Roman" panose="02020603050405020304" pitchFamily="18" charset="0"/>
                <a:cs typeface="Times New Roman" panose="02020603050405020304" pitchFamily="18" charset="0"/>
              </a:rPr>
              <a:t>Foundational period with legal reforms, establishment of National Accreditation Board (NAB) and National Council for Tertiary Education (NCTE).</a:t>
            </a:r>
          </a:p>
        </p:txBody>
      </p:sp>
      <p:sp>
        <p:nvSpPr>
          <p:cNvPr id="11" name="Content Placeholder 2">
            <a:extLst>
              <a:ext uri="{FF2B5EF4-FFF2-40B4-BE49-F238E27FC236}">
                <a16:creationId xmlns:a16="http://schemas.microsoft.com/office/drawing/2014/main" id="{493C0891-0914-4EE7-B6D3-1C54A237CF96}"/>
              </a:ext>
            </a:extLst>
          </p:cNvPr>
          <p:cNvSpPr txBox="1">
            <a:spLocks/>
          </p:cNvSpPr>
          <p:nvPr/>
        </p:nvSpPr>
        <p:spPr>
          <a:xfrm>
            <a:off x="6029325" y="3911049"/>
            <a:ext cx="2544964" cy="1833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Times New Roman" panose="02020603050405020304" pitchFamily="18" charset="0"/>
                <a:cs typeface="Times New Roman" panose="02020603050405020304" pitchFamily="18" charset="0"/>
              </a:rPr>
              <a:t>Regulatory improvements and establishment of Ghana Tertiary Education Commission (GTEC).</a:t>
            </a:r>
          </a:p>
        </p:txBody>
      </p:sp>
      <p:sp>
        <p:nvSpPr>
          <p:cNvPr id="12" name="Content Placeholder 2">
            <a:extLst>
              <a:ext uri="{FF2B5EF4-FFF2-40B4-BE49-F238E27FC236}">
                <a16:creationId xmlns:a16="http://schemas.microsoft.com/office/drawing/2014/main" id="{B36669B8-48E1-49D6-8707-18E5EE8D0F34}"/>
              </a:ext>
            </a:extLst>
          </p:cNvPr>
          <p:cNvSpPr txBox="1">
            <a:spLocks/>
          </p:cNvSpPr>
          <p:nvPr/>
        </p:nvSpPr>
        <p:spPr>
          <a:xfrm>
            <a:off x="8878088" y="3949888"/>
            <a:ext cx="2544964" cy="1833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Times New Roman" panose="02020603050405020304" pitchFamily="18" charset="0"/>
                <a:cs typeface="Times New Roman" panose="02020603050405020304" pitchFamily="18" charset="0"/>
              </a:rPr>
              <a:t>Expansion and increased role of private institutions in providing accessible education.</a:t>
            </a:r>
          </a:p>
        </p:txBody>
      </p:sp>
      <p:grpSp>
        <p:nvGrpSpPr>
          <p:cNvPr id="49" name="Group 48"/>
          <p:cNvGrpSpPr/>
          <p:nvPr/>
        </p:nvGrpSpPr>
        <p:grpSpPr>
          <a:xfrm>
            <a:off x="838200" y="1979273"/>
            <a:ext cx="10785153" cy="1761785"/>
            <a:chOff x="838200" y="1979273"/>
            <a:chExt cx="10785153" cy="1761785"/>
          </a:xfrm>
        </p:grpSpPr>
        <p:grpSp>
          <p:nvGrpSpPr>
            <p:cNvPr id="23" name="Group 22">
              <a:extLst>
                <a:ext uri="{FF2B5EF4-FFF2-40B4-BE49-F238E27FC236}">
                  <a16:creationId xmlns:a16="http://schemas.microsoft.com/office/drawing/2014/main" id="{5208231C-9F33-4CBB-BDCC-8BA94949A189}"/>
                </a:ext>
              </a:extLst>
            </p:cNvPr>
            <p:cNvGrpSpPr/>
            <p:nvPr/>
          </p:nvGrpSpPr>
          <p:grpSpPr>
            <a:xfrm rot="10800000">
              <a:off x="838200" y="3416106"/>
              <a:ext cx="10584852" cy="324952"/>
              <a:chOff x="-1642918" y="3257295"/>
              <a:chExt cx="18248408" cy="560220"/>
            </a:xfrm>
          </p:grpSpPr>
          <p:sp>
            <p:nvSpPr>
              <p:cNvPr id="13" name="AutoShape 29">
                <a:extLst>
                  <a:ext uri="{FF2B5EF4-FFF2-40B4-BE49-F238E27FC236}">
                    <a16:creationId xmlns:a16="http://schemas.microsoft.com/office/drawing/2014/main" id="{EDCD6066-F9B8-4444-B888-54C43F93440C}"/>
                  </a:ext>
                </a:extLst>
              </p:cNvPr>
              <p:cNvSpPr/>
              <p:nvPr/>
            </p:nvSpPr>
            <p:spPr>
              <a:xfrm>
                <a:off x="-1642918" y="3534503"/>
                <a:ext cx="18248408" cy="0"/>
              </a:xfrm>
              <a:prstGeom prst="line">
                <a:avLst/>
              </a:prstGeom>
              <a:ln w="9525" cap="flat">
                <a:solidFill>
                  <a:srgbClr val="000000"/>
                </a:solidFill>
                <a:prstDash val="solid"/>
                <a:headEnd type="none" w="sm" len="sm"/>
                <a:tailEnd type="none" w="sm" len="sm"/>
              </a:ln>
            </p:spPr>
            <p:txBody>
              <a:bodyPr/>
              <a:lstStyle/>
              <a:p>
                <a:endParaRPr lang="en-US" dirty="0"/>
              </a:p>
            </p:txBody>
          </p:sp>
          <p:grpSp>
            <p:nvGrpSpPr>
              <p:cNvPr id="14" name="Group 45">
                <a:extLst>
                  <a:ext uri="{FF2B5EF4-FFF2-40B4-BE49-F238E27FC236}">
                    <a16:creationId xmlns:a16="http://schemas.microsoft.com/office/drawing/2014/main" id="{8C1971EA-6D1B-4DAB-9791-9B52A570A4A1}"/>
                  </a:ext>
                </a:extLst>
              </p:cNvPr>
              <p:cNvGrpSpPr/>
              <p:nvPr/>
            </p:nvGrpSpPr>
            <p:grpSpPr>
              <a:xfrm>
                <a:off x="3997276" y="3257295"/>
                <a:ext cx="2227113" cy="516317"/>
                <a:chOff x="76200" y="0"/>
                <a:chExt cx="3505981" cy="812800"/>
              </a:xfrm>
            </p:grpSpPr>
            <p:sp>
              <p:nvSpPr>
                <p:cNvPr id="15" name="Freeform 46">
                  <a:extLst>
                    <a:ext uri="{FF2B5EF4-FFF2-40B4-BE49-F238E27FC236}">
                      <a16:creationId xmlns:a16="http://schemas.microsoft.com/office/drawing/2014/main" id="{78849439-C9C8-469F-92A7-82658D789257}"/>
                    </a:ext>
                  </a:extLst>
                </p:cNvPr>
                <p:cNvSpPr/>
                <p:nvPr/>
              </p:nvSpPr>
              <p:spPr>
                <a:xfrm>
                  <a:off x="2773007" y="0"/>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6C5FF"/>
                </a:solidFill>
              </p:spPr>
              <p:txBody>
                <a:bodyPr/>
                <a:lstStyle/>
                <a:p>
                  <a:endParaRPr lang="en-US" dirty="0"/>
                </a:p>
              </p:txBody>
            </p:sp>
            <p:sp>
              <p:nvSpPr>
                <p:cNvPr id="16" name="TextBox 47">
                  <a:extLst>
                    <a:ext uri="{FF2B5EF4-FFF2-40B4-BE49-F238E27FC236}">
                      <a16:creationId xmlns:a16="http://schemas.microsoft.com/office/drawing/2014/main" id="{3C57908F-C8BE-4D8B-9D0F-D181A5998696}"/>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grpSp>
            <p:nvGrpSpPr>
              <p:cNvPr id="17" name="Group 48">
                <a:extLst>
                  <a:ext uri="{FF2B5EF4-FFF2-40B4-BE49-F238E27FC236}">
                    <a16:creationId xmlns:a16="http://schemas.microsoft.com/office/drawing/2014/main" id="{AEC6936F-F77D-4F1C-9827-D1D8EE5D7B7D}"/>
                  </a:ext>
                </a:extLst>
              </p:cNvPr>
              <p:cNvGrpSpPr/>
              <p:nvPr/>
            </p:nvGrpSpPr>
            <p:grpSpPr>
              <a:xfrm>
                <a:off x="1144251" y="3257295"/>
                <a:ext cx="10366735" cy="560220"/>
                <a:chOff x="-13749439" y="0"/>
                <a:chExt cx="16319592" cy="881914"/>
              </a:xfrm>
            </p:grpSpPr>
            <p:sp>
              <p:nvSpPr>
                <p:cNvPr id="18" name="Freeform 49">
                  <a:extLst>
                    <a:ext uri="{FF2B5EF4-FFF2-40B4-BE49-F238E27FC236}">
                      <a16:creationId xmlns:a16="http://schemas.microsoft.com/office/drawing/2014/main" id="{41B570B0-89AC-4327-9B75-525C2AA08634}"/>
                    </a:ext>
                  </a:extLst>
                </p:cNvPr>
                <p:cNvSpPr/>
                <p:nvPr/>
              </p:nvSpPr>
              <p:spPr>
                <a:xfrm>
                  <a:off x="1760979" y="0"/>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txBody>
                <a:bodyPr/>
                <a:lstStyle/>
                <a:p>
                  <a:endParaRPr lang="en-US" dirty="0"/>
                </a:p>
              </p:txBody>
            </p:sp>
            <p:sp>
              <p:nvSpPr>
                <p:cNvPr id="19" name="TextBox 50">
                  <a:extLst>
                    <a:ext uri="{FF2B5EF4-FFF2-40B4-BE49-F238E27FC236}">
                      <a16:creationId xmlns:a16="http://schemas.microsoft.com/office/drawing/2014/main" id="{10CDC5C5-6581-4A8B-8F39-478C3F27511D}"/>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sp>
              <p:nvSpPr>
                <p:cNvPr id="24" name="Freeform 49">
                  <a:extLst>
                    <a:ext uri="{FF2B5EF4-FFF2-40B4-BE49-F238E27FC236}">
                      <a16:creationId xmlns:a16="http://schemas.microsoft.com/office/drawing/2014/main" id="{147611D4-ED56-482D-A693-29510C8F0661}"/>
                    </a:ext>
                  </a:extLst>
                </p:cNvPr>
                <p:cNvSpPr/>
                <p:nvPr/>
              </p:nvSpPr>
              <p:spPr>
                <a:xfrm>
                  <a:off x="-13749439" y="69114"/>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C282"/>
                </a:solidFill>
              </p:spPr>
              <p:txBody>
                <a:bodyPr/>
                <a:lstStyle/>
                <a:p>
                  <a:endParaRPr lang="en-US" dirty="0"/>
                </a:p>
              </p:txBody>
            </p:sp>
          </p:grpSp>
          <p:grpSp>
            <p:nvGrpSpPr>
              <p:cNvPr id="20" name="Group 51">
                <a:extLst>
                  <a:ext uri="{FF2B5EF4-FFF2-40B4-BE49-F238E27FC236}">
                    <a16:creationId xmlns:a16="http://schemas.microsoft.com/office/drawing/2014/main" id="{2FAA9A2A-FA17-47A5-AA61-8D4C45664872}"/>
                  </a:ext>
                </a:extLst>
              </p:cNvPr>
              <p:cNvGrpSpPr/>
              <p:nvPr/>
            </p:nvGrpSpPr>
            <p:grpSpPr>
              <a:xfrm>
                <a:off x="15804171" y="3257295"/>
                <a:ext cx="516317" cy="516317"/>
                <a:chOff x="0" y="0"/>
                <a:chExt cx="812800" cy="812800"/>
              </a:xfrm>
            </p:grpSpPr>
            <p:sp>
              <p:nvSpPr>
                <p:cNvPr id="21" name="Freeform 52">
                  <a:extLst>
                    <a:ext uri="{FF2B5EF4-FFF2-40B4-BE49-F238E27FC236}">
                      <a16:creationId xmlns:a16="http://schemas.microsoft.com/office/drawing/2014/main" id="{817ABCA1-FAE4-4369-AF05-0B7649D41A3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885F1"/>
                </a:solidFill>
              </p:spPr>
            </p:sp>
            <p:sp>
              <p:nvSpPr>
                <p:cNvPr id="22" name="TextBox 53">
                  <a:extLst>
                    <a:ext uri="{FF2B5EF4-FFF2-40B4-BE49-F238E27FC236}">
                      <a16:creationId xmlns:a16="http://schemas.microsoft.com/office/drawing/2014/main" id="{516533B0-D25F-4D9A-91BA-E62F063601F7}"/>
                    </a:ext>
                  </a:extLst>
                </p:cNvPr>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dirty="0"/>
                </a:p>
              </p:txBody>
            </p:sp>
          </p:grpSp>
        </p:grpSp>
        <p:grpSp>
          <p:nvGrpSpPr>
            <p:cNvPr id="46" name="Group 45"/>
            <p:cNvGrpSpPr/>
            <p:nvPr/>
          </p:nvGrpSpPr>
          <p:grpSpPr>
            <a:xfrm>
              <a:off x="1004180" y="1979273"/>
              <a:ext cx="10619173" cy="1462342"/>
              <a:chOff x="1004180" y="1979273"/>
              <a:chExt cx="10619173" cy="1462342"/>
            </a:xfrm>
          </p:grpSpPr>
          <p:grpSp>
            <p:nvGrpSpPr>
              <p:cNvPr id="31" name="Group 30">
                <a:extLst>
                  <a:ext uri="{FF2B5EF4-FFF2-40B4-BE49-F238E27FC236}">
                    <a16:creationId xmlns:a16="http://schemas.microsoft.com/office/drawing/2014/main" id="{05F983D3-E038-44FC-9F70-856F7F65C670}"/>
                  </a:ext>
                </a:extLst>
              </p:cNvPr>
              <p:cNvGrpSpPr/>
              <p:nvPr/>
            </p:nvGrpSpPr>
            <p:grpSpPr>
              <a:xfrm>
                <a:off x="3625317" y="1979273"/>
                <a:ext cx="2331021" cy="1372701"/>
                <a:chOff x="4634687" y="1725169"/>
                <a:chExt cx="3273481" cy="3086961"/>
              </a:xfrm>
            </p:grpSpPr>
            <p:grpSp>
              <p:nvGrpSpPr>
                <p:cNvPr id="25" name="Group 5">
                  <a:extLst>
                    <a:ext uri="{FF2B5EF4-FFF2-40B4-BE49-F238E27FC236}">
                      <a16:creationId xmlns:a16="http://schemas.microsoft.com/office/drawing/2014/main" id="{4FCF3D1B-3402-4FCE-8A2D-7D53F6E1D3DC}"/>
                    </a:ext>
                  </a:extLst>
                </p:cNvPr>
                <p:cNvGrpSpPr/>
                <p:nvPr/>
              </p:nvGrpSpPr>
              <p:grpSpPr>
                <a:xfrm>
                  <a:off x="4634687" y="1725169"/>
                  <a:ext cx="3273481" cy="2790999"/>
                  <a:chOff x="0" y="-38100"/>
                  <a:chExt cx="1176543" cy="1003132"/>
                </a:xfrm>
              </p:grpSpPr>
              <p:sp>
                <p:nvSpPr>
                  <p:cNvPr id="26" name="Freeform 6">
                    <a:extLst>
                      <a:ext uri="{FF2B5EF4-FFF2-40B4-BE49-F238E27FC236}">
                        <a16:creationId xmlns:a16="http://schemas.microsoft.com/office/drawing/2014/main" id="{365348E7-1374-4FD3-B74B-DAACECEAABA8}"/>
                      </a:ext>
                    </a:extLst>
                  </p:cNvPr>
                  <p:cNvSpPr/>
                  <p:nvPr/>
                </p:nvSpPr>
                <p:spPr>
                  <a:xfrm>
                    <a:off x="0" y="0"/>
                    <a:ext cx="1176543" cy="965032"/>
                  </a:xfrm>
                  <a:custGeom>
                    <a:avLst/>
                    <a:gdLst/>
                    <a:ahLst/>
                    <a:cxnLst/>
                    <a:rect l="l" t="t" r="r" b="b"/>
                    <a:pathLst>
                      <a:path w="1176543" h="965032">
                        <a:moveTo>
                          <a:pt x="0" y="0"/>
                        </a:moveTo>
                        <a:lnTo>
                          <a:pt x="1176543" y="0"/>
                        </a:lnTo>
                        <a:lnTo>
                          <a:pt x="1176543" y="965032"/>
                        </a:lnTo>
                        <a:lnTo>
                          <a:pt x="0" y="965032"/>
                        </a:lnTo>
                        <a:close/>
                      </a:path>
                    </a:pathLst>
                  </a:custGeom>
                  <a:solidFill>
                    <a:srgbClr val="00C282"/>
                  </a:solidFill>
                </p:spPr>
              </p:sp>
              <p:sp>
                <p:nvSpPr>
                  <p:cNvPr id="27" name="TextBox 7">
                    <a:extLst>
                      <a:ext uri="{FF2B5EF4-FFF2-40B4-BE49-F238E27FC236}">
                        <a16:creationId xmlns:a16="http://schemas.microsoft.com/office/drawing/2014/main" id="{D3E7191E-3670-43C3-A89D-AB2C72312692}"/>
                      </a:ext>
                    </a:extLst>
                  </p:cNvPr>
                  <p:cNvSpPr txBox="1"/>
                  <p:nvPr/>
                </p:nvSpPr>
                <p:spPr>
                  <a:xfrm>
                    <a:off x="0" y="-38100"/>
                    <a:ext cx="812800" cy="850900"/>
                  </a:xfrm>
                  <a:prstGeom prst="rect">
                    <a:avLst/>
                  </a:prstGeom>
                </p:spPr>
                <p:txBody>
                  <a:bodyPr lIns="50800" tIns="50800" rIns="50800" bIns="50800" rtlCol="0" anchor="ctr"/>
                  <a:lstStyle/>
                  <a:p>
                    <a:pPr algn="ctr">
                      <a:lnSpc>
                        <a:spcPts val="3080"/>
                      </a:lnSpc>
                    </a:pPr>
                    <a:r>
                      <a:rPr lang="en-US" sz="2400" b="1" dirty="0">
                        <a:solidFill>
                          <a:schemeClr val="bg1"/>
                        </a:solidFill>
                        <a:latin typeface="Times New Roman" panose="02020603050405020304" pitchFamily="18" charset="0"/>
                        <a:cs typeface="Times New Roman" panose="02020603050405020304" pitchFamily="18" charset="0"/>
                      </a:rPr>
                      <a:t>1992-2000</a:t>
                    </a:r>
                    <a:r>
                      <a:rPr lang="en-US" sz="2400" dirty="0">
                        <a:solidFill>
                          <a:schemeClr val="bg1"/>
                        </a:solidFill>
                        <a:latin typeface="Times New Roman" panose="02020603050405020304" pitchFamily="18" charset="0"/>
                        <a:cs typeface="Times New Roman" panose="02020603050405020304" pitchFamily="18" charset="0"/>
                      </a:rPr>
                      <a:t>:</a:t>
                    </a:r>
                    <a:endParaRPr lang="en-US" sz="2200" dirty="0">
                      <a:solidFill>
                        <a:schemeClr val="bg1"/>
                      </a:solidFill>
                      <a:latin typeface="Times New Roman" panose="02020603050405020304" pitchFamily="18" charset="0"/>
                      <a:cs typeface="Times New Roman" panose="02020603050405020304" pitchFamily="18" charset="0"/>
                    </a:endParaRPr>
                  </a:p>
                </p:txBody>
              </p:sp>
            </p:grpSp>
            <p:grpSp>
              <p:nvGrpSpPr>
                <p:cNvPr id="28" name="Group 23">
                  <a:extLst>
                    <a:ext uri="{FF2B5EF4-FFF2-40B4-BE49-F238E27FC236}">
                      <a16:creationId xmlns:a16="http://schemas.microsoft.com/office/drawing/2014/main" id="{EA72200C-4402-43AA-833B-A86F411F7C89}"/>
                    </a:ext>
                  </a:extLst>
                </p:cNvPr>
                <p:cNvGrpSpPr/>
                <p:nvPr/>
              </p:nvGrpSpPr>
              <p:grpSpPr>
                <a:xfrm>
                  <a:off x="6821848" y="3861600"/>
                  <a:ext cx="1086320" cy="950530"/>
                  <a:chOff x="0" y="0"/>
                  <a:chExt cx="812800" cy="711200"/>
                </a:xfrm>
              </p:grpSpPr>
              <p:sp>
                <p:nvSpPr>
                  <p:cNvPr id="29" name="Freeform 24">
                    <a:extLst>
                      <a:ext uri="{FF2B5EF4-FFF2-40B4-BE49-F238E27FC236}">
                        <a16:creationId xmlns:a16="http://schemas.microsoft.com/office/drawing/2014/main" id="{B5B5C807-4875-471A-A886-31FD72AD9957}"/>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00C282"/>
                  </a:solidFill>
                </p:spPr>
              </p:sp>
              <p:sp>
                <p:nvSpPr>
                  <p:cNvPr id="30" name="TextBox 25">
                    <a:extLst>
                      <a:ext uri="{FF2B5EF4-FFF2-40B4-BE49-F238E27FC236}">
                        <a16:creationId xmlns:a16="http://schemas.microsoft.com/office/drawing/2014/main" id="{804233D3-C2A7-4B03-B461-F12257482B54}"/>
                      </a:ext>
                    </a:extLst>
                  </p:cNvPr>
                  <p:cNvSpPr txBox="1"/>
                  <p:nvPr/>
                </p:nvSpPr>
                <p:spPr>
                  <a:xfrm>
                    <a:off x="127000" y="-6350"/>
                    <a:ext cx="558800" cy="387350"/>
                  </a:xfrm>
                  <a:prstGeom prst="rect">
                    <a:avLst/>
                  </a:prstGeom>
                </p:spPr>
                <p:txBody>
                  <a:bodyPr lIns="50800" tIns="50800" rIns="50800" bIns="50800" rtlCol="0" anchor="ctr"/>
                  <a:lstStyle/>
                  <a:p>
                    <a:pPr algn="ctr">
                      <a:lnSpc>
                        <a:spcPts val="3220"/>
                      </a:lnSpc>
                    </a:pPr>
                    <a:endParaRPr dirty="0"/>
                  </a:p>
                </p:txBody>
              </p:sp>
            </p:grpSp>
          </p:grpSp>
          <p:grpSp>
            <p:nvGrpSpPr>
              <p:cNvPr id="38" name="Group 37">
                <a:extLst>
                  <a:ext uri="{FF2B5EF4-FFF2-40B4-BE49-F238E27FC236}">
                    <a16:creationId xmlns:a16="http://schemas.microsoft.com/office/drawing/2014/main" id="{87DD9A12-9331-4A8B-9E4A-8CFB4E2B3825}"/>
                  </a:ext>
                </a:extLst>
              </p:cNvPr>
              <p:cNvGrpSpPr/>
              <p:nvPr/>
            </p:nvGrpSpPr>
            <p:grpSpPr>
              <a:xfrm>
                <a:off x="6235662" y="2078845"/>
                <a:ext cx="2211573" cy="1309505"/>
                <a:chOff x="2622978" y="3204134"/>
                <a:chExt cx="3273481" cy="2980956"/>
              </a:xfrm>
            </p:grpSpPr>
            <p:grpSp>
              <p:nvGrpSpPr>
                <p:cNvPr id="32" name="Group 2">
                  <a:extLst>
                    <a:ext uri="{FF2B5EF4-FFF2-40B4-BE49-F238E27FC236}">
                      <a16:creationId xmlns:a16="http://schemas.microsoft.com/office/drawing/2014/main" id="{85412D8B-E2BF-4699-8D60-8D1CA7F57C63}"/>
                    </a:ext>
                  </a:extLst>
                </p:cNvPr>
                <p:cNvGrpSpPr/>
                <p:nvPr/>
              </p:nvGrpSpPr>
              <p:grpSpPr>
                <a:xfrm>
                  <a:off x="2622978" y="3204134"/>
                  <a:ext cx="3273481" cy="2684997"/>
                  <a:chOff x="0" y="0"/>
                  <a:chExt cx="1176543" cy="965033"/>
                </a:xfrm>
              </p:grpSpPr>
              <p:sp>
                <p:nvSpPr>
                  <p:cNvPr id="33" name="Freeform 3">
                    <a:extLst>
                      <a:ext uri="{FF2B5EF4-FFF2-40B4-BE49-F238E27FC236}">
                        <a16:creationId xmlns:a16="http://schemas.microsoft.com/office/drawing/2014/main" id="{62E7894F-29C8-49BD-8646-3B6C6627EDDE}"/>
                      </a:ext>
                    </a:extLst>
                  </p:cNvPr>
                  <p:cNvSpPr/>
                  <p:nvPr/>
                </p:nvSpPr>
                <p:spPr>
                  <a:xfrm>
                    <a:off x="0" y="0"/>
                    <a:ext cx="1176543" cy="965032"/>
                  </a:xfrm>
                  <a:custGeom>
                    <a:avLst/>
                    <a:gdLst/>
                    <a:ahLst/>
                    <a:cxnLst/>
                    <a:rect l="l" t="t" r="r" b="b"/>
                    <a:pathLst>
                      <a:path w="1176543" h="965032">
                        <a:moveTo>
                          <a:pt x="0" y="0"/>
                        </a:moveTo>
                        <a:lnTo>
                          <a:pt x="1176543" y="0"/>
                        </a:lnTo>
                        <a:lnTo>
                          <a:pt x="1176543" y="965032"/>
                        </a:lnTo>
                        <a:lnTo>
                          <a:pt x="0" y="965032"/>
                        </a:lnTo>
                        <a:close/>
                      </a:path>
                    </a:pathLst>
                  </a:custGeom>
                  <a:solidFill>
                    <a:srgbClr val="36C5FF"/>
                  </a:solidFill>
                </p:spPr>
                <p:txBody>
                  <a:bodyPr/>
                  <a:lstStyle/>
                  <a:p>
                    <a:endParaRPr lang="en-US" dirty="0"/>
                  </a:p>
                </p:txBody>
              </p:sp>
              <p:sp>
                <p:nvSpPr>
                  <p:cNvPr id="34" name="TextBox 4">
                    <a:extLst>
                      <a:ext uri="{FF2B5EF4-FFF2-40B4-BE49-F238E27FC236}">
                        <a16:creationId xmlns:a16="http://schemas.microsoft.com/office/drawing/2014/main" id="{0287BA4E-873C-472E-8645-A7DE53672C5E}"/>
                      </a:ext>
                    </a:extLst>
                  </p:cNvPr>
                  <p:cNvSpPr txBox="1"/>
                  <p:nvPr/>
                </p:nvSpPr>
                <p:spPr>
                  <a:xfrm>
                    <a:off x="0" y="-38100"/>
                    <a:ext cx="812800" cy="850900"/>
                  </a:xfrm>
                  <a:prstGeom prst="rect">
                    <a:avLst/>
                  </a:prstGeom>
                </p:spPr>
                <p:txBody>
                  <a:bodyPr lIns="50800" tIns="50800" rIns="50800" bIns="50800" rtlCol="0" anchor="ctr"/>
                  <a:lstStyle/>
                  <a:p>
                    <a:pPr algn="ctr">
                      <a:lnSpc>
                        <a:spcPts val="3080"/>
                      </a:lnSpc>
                    </a:pPr>
                    <a:r>
                      <a:rPr lang="en-US" sz="2400" b="1" dirty="0">
                        <a:solidFill>
                          <a:schemeClr val="bg1"/>
                        </a:solidFill>
                        <a:latin typeface="Times New Roman" panose="02020603050405020304" pitchFamily="18" charset="0"/>
                        <a:cs typeface="Times New Roman" panose="02020603050405020304" pitchFamily="18" charset="0"/>
                      </a:rPr>
                      <a:t>2000-2020</a:t>
                    </a:r>
                    <a:r>
                      <a:rPr lang="en-US" sz="2400" dirty="0">
                        <a:solidFill>
                          <a:schemeClr val="bg1"/>
                        </a:solidFill>
                        <a:latin typeface="Times New Roman" panose="02020603050405020304" pitchFamily="18" charset="0"/>
                        <a:cs typeface="Times New Roman" panose="02020603050405020304" pitchFamily="18" charset="0"/>
                      </a:rPr>
                      <a:t>:</a:t>
                    </a:r>
                    <a:endParaRPr lang="en-US" sz="2200" dirty="0">
                      <a:solidFill>
                        <a:schemeClr val="bg1"/>
                      </a:solidFill>
                      <a:latin typeface="Times New Roman" panose="02020603050405020304" pitchFamily="18" charset="0"/>
                      <a:cs typeface="Times New Roman" panose="02020603050405020304" pitchFamily="18" charset="0"/>
                    </a:endParaRPr>
                  </a:p>
                </p:txBody>
              </p:sp>
            </p:grpSp>
            <p:grpSp>
              <p:nvGrpSpPr>
                <p:cNvPr id="35" name="Group 20">
                  <a:extLst>
                    <a:ext uri="{FF2B5EF4-FFF2-40B4-BE49-F238E27FC236}">
                      <a16:creationId xmlns:a16="http://schemas.microsoft.com/office/drawing/2014/main" id="{587187F3-EBCA-4F46-9581-5F996CE523FD}"/>
                    </a:ext>
                  </a:extLst>
                </p:cNvPr>
                <p:cNvGrpSpPr/>
                <p:nvPr/>
              </p:nvGrpSpPr>
              <p:grpSpPr>
                <a:xfrm>
                  <a:off x="4810139" y="5234560"/>
                  <a:ext cx="1086320" cy="950530"/>
                  <a:chOff x="0" y="0"/>
                  <a:chExt cx="812800" cy="711200"/>
                </a:xfrm>
              </p:grpSpPr>
              <p:sp>
                <p:nvSpPr>
                  <p:cNvPr id="36" name="Freeform 21">
                    <a:extLst>
                      <a:ext uri="{FF2B5EF4-FFF2-40B4-BE49-F238E27FC236}">
                        <a16:creationId xmlns:a16="http://schemas.microsoft.com/office/drawing/2014/main" id="{457F0549-BA87-47AF-A990-180CE3D865A7}"/>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36C5FF"/>
                  </a:solidFill>
                </p:spPr>
              </p:sp>
              <p:sp>
                <p:nvSpPr>
                  <p:cNvPr id="37" name="TextBox 22">
                    <a:extLst>
                      <a:ext uri="{FF2B5EF4-FFF2-40B4-BE49-F238E27FC236}">
                        <a16:creationId xmlns:a16="http://schemas.microsoft.com/office/drawing/2014/main" id="{314B439F-BFCB-4480-9B67-1C47D151394D}"/>
                      </a:ext>
                    </a:extLst>
                  </p:cNvPr>
                  <p:cNvSpPr txBox="1"/>
                  <p:nvPr/>
                </p:nvSpPr>
                <p:spPr>
                  <a:xfrm>
                    <a:off x="127000" y="-6350"/>
                    <a:ext cx="558800" cy="387350"/>
                  </a:xfrm>
                  <a:prstGeom prst="rect">
                    <a:avLst/>
                  </a:prstGeom>
                </p:spPr>
                <p:txBody>
                  <a:bodyPr lIns="50800" tIns="50800" rIns="50800" bIns="50800" rtlCol="0" anchor="ctr"/>
                  <a:lstStyle/>
                  <a:p>
                    <a:pPr algn="ctr">
                      <a:lnSpc>
                        <a:spcPts val="3220"/>
                      </a:lnSpc>
                    </a:pPr>
                    <a:endParaRPr dirty="0"/>
                  </a:p>
                </p:txBody>
              </p:sp>
            </p:grpSp>
          </p:grpSp>
          <p:grpSp>
            <p:nvGrpSpPr>
              <p:cNvPr id="45" name="Group 44">
                <a:extLst>
                  <a:ext uri="{FF2B5EF4-FFF2-40B4-BE49-F238E27FC236}">
                    <a16:creationId xmlns:a16="http://schemas.microsoft.com/office/drawing/2014/main" id="{3B4A713E-A8EE-408F-BFAE-7A9A828DFABE}"/>
                  </a:ext>
                </a:extLst>
              </p:cNvPr>
              <p:cNvGrpSpPr/>
              <p:nvPr/>
            </p:nvGrpSpPr>
            <p:grpSpPr>
              <a:xfrm>
                <a:off x="1004180" y="1988802"/>
                <a:ext cx="2243611" cy="1363163"/>
                <a:chOff x="1200548" y="1988802"/>
                <a:chExt cx="3273481" cy="2980956"/>
              </a:xfrm>
            </p:grpSpPr>
            <p:grpSp>
              <p:nvGrpSpPr>
                <p:cNvPr id="39" name="Group 8">
                  <a:extLst>
                    <a:ext uri="{FF2B5EF4-FFF2-40B4-BE49-F238E27FC236}">
                      <a16:creationId xmlns:a16="http://schemas.microsoft.com/office/drawing/2014/main" id="{B95330D9-B424-4F99-9F63-B1BD4DEE157C}"/>
                    </a:ext>
                  </a:extLst>
                </p:cNvPr>
                <p:cNvGrpSpPr/>
                <p:nvPr/>
              </p:nvGrpSpPr>
              <p:grpSpPr>
                <a:xfrm>
                  <a:off x="1200548" y="1988802"/>
                  <a:ext cx="3273481" cy="2684997"/>
                  <a:chOff x="0" y="0"/>
                  <a:chExt cx="1176543" cy="965033"/>
                </a:xfrm>
              </p:grpSpPr>
              <p:sp>
                <p:nvSpPr>
                  <p:cNvPr id="40" name="Freeform 9">
                    <a:extLst>
                      <a:ext uri="{FF2B5EF4-FFF2-40B4-BE49-F238E27FC236}">
                        <a16:creationId xmlns:a16="http://schemas.microsoft.com/office/drawing/2014/main" id="{EB832BE0-B658-4DF1-8912-0F052ACBBAC1}"/>
                      </a:ext>
                    </a:extLst>
                  </p:cNvPr>
                  <p:cNvSpPr/>
                  <p:nvPr/>
                </p:nvSpPr>
                <p:spPr>
                  <a:xfrm>
                    <a:off x="0" y="0"/>
                    <a:ext cx="1176543" cy="965032"/>
                  </a:xfrm>
                  <a:custGeom>
                    <a:avLst/>
                    <a:gdLst/>
                    <a:ahLst/>
                    <a:cxnLst/>
                    <a:rect l="l" t="t" r="r" b="b"/>
                    <a:pathLst>
                      <a:path w="1176543" h="965032">
                        <a:moveTo>
                          <a:pt x="0" y="0"/>
                        </a:moveTo>
                        <a:lnTo>
                          <a:pt x="1176543" y="0"/>
                        </a:lnTo>
                        <a:lnTo>
                          <a:pt x="1176543" y="965032"/>
                        </a:lnTo>
                        <a:lnTo>
                          <a:pt x="0" y="965032"/>
                        </a:lnTo>
                        <a:close/>
                      </a:path>
                    </a:pathLst>
                  </a:custGeom>
                  <a:solidFill>
                    <a:srgbClr val="1885F1"/>
                  </a:solidFill>
                </p:spPr>
              </p:sp>
              <p:sp>
                <p:nvSpPr>
                  <p:cNvPr id="41" name="TextBox 10">
                    <a:extLst>
                      <a:ext uri="{FF2B5EF4-FFF2-40B4-BE49-F238E27FC236}">
                        <a16:creationId xmlns:a16="http://schemas.microsoft.com/office/drawing/2014/main" id="{2697AAC5-5173-4B21-8C2C-F66AAD4192CC}"/>
                      </a:ext>
                    </a:extLst>
                  </p:cNvPr>
                  <p:cNvSpPr txBox="1"/>
                  <p:nvPr/>
                </p:nvSpPr>
                <p:spPr>
                  <a:xfrm>
                    <a:off x="0" y="-38100"/>
                    <a:ext cx="812800" cy="850900"/>
                  </a:xfrm>
                  <a:prstGeom prst="rect">
                    <a:avLst/>
                  </a:prstGeom>
                </p:spPr>
                <p:txBody>
                  <a:bodyPr lIns="50800" tIns="50800" rIns="50800" bIns="50800" rtlCol="0" anchor="ctr"/>
                  <a:lstStyle/>
                  <a:p>
                    <a:pPr algn="ctr">
                      <a:lnSpc>
                        <a:spcPts val="3080"/>
                      </a:lnSpc>
                    </a:pPr>
                    <a:r>
                      <a:rPr lang="en-US" sz="2400" b="1" dirty="0">
                        <a:solidFill>
                          <a:schemeClr val="bg1"/>
                        </a:solidFill>
                        <a:latin typeface="Times New Roman" panose="02020603050405020304" pitchFamily="18" charset="0"/>
                        <a:cs typeface="Times New Roman" panose="02020603050405020304" pitchFamily="18" charset="0"/>
                      </a:rPr>
                      <a:t>Pre-1992</a:t>
                    </a:r>
                    <a:r>
                      <a:rPr lang="en-US" sz="2400" dirty="0">
                        <a:solidFill>
                          <a:schemeClr val="bg1"/>
                        </a:solidFill>
                        <a:latin typeface="Times New Roman" panose="02020603050405020304" pitchFamily="18" charset="0"/>
                        <a:cs typeface="Times New Roman" panose="02020603050405020304" pitchFamily="18" charset="0"/>
                      </a:rPr>
                      <a:t>:</a:t>
                    </a:r>
                    <a:endParaRPr lang="en-US" sz="2200" dirty="0">
                      <a:solidFill>
                        <a:schemeClr val="bg1"/>
                      </a:solidFill>
                      <a:latin typeface="Times New Roman" panose="02020603050405020304" pitchFamily="18" charset="0"/>
                      <a:cs typeface="Times New Roman" panose="02020603050405020304" pitchFamily="18" charset="0"/>
                    </a:endParaRPr>
                  </a:p>
                </p:txBody>
              </p:sp>
            </p:grpSp>
            <p:grpSp>
              <p:nvGrpSpPr>
                <p:cNvPr id="42" name="Group 26">
                  <a:extLst>
                    <a:ext uri="{FF2B5EF4-FFF2-40B4-BE49-F238E27FC236}">
                      <a16:creationId xmlns:a16="http://schemas.microsoft.com/office/drawing/2014/main" id="{A98E2CE5-F8F6-4A22-AE08-567D083FADE6}"/>
                    </a:ext>
                  </a:extLst>
                </p:cNvPr>
                <p:cNvGrpSpPr/>
                <p:nvPr/>
              </p:nvGrpSpPr>
              <p:grpSpPr>
                <a:xfrm>
                  <a:off x="3387709" y="4019228"/>
                  <a:ext cx="1086320" cy="950530"/>
                  <a:chOff x="0" y="0"/>
                  <a:chExt cx="812800" cy="711200"/>
                </a:xfrm>
              </p:grpSpPr>
              <p:sp>
                <p:nvSpPr>
                  <p:cNvPr id="43" name="Freeform 27">
                    <a:extLst>
                      <a:ext uri="{FF2B5EF4-FFF2-40B4-BE49-F238E27FC236}">
                        <a16:creationId xmlns:a16="http://schemas.microsoft.com/office/drawing/2014/main" id="{20BB5CEA-8644-4FB7-83A3-42E076636E06}"/>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885F1"/>
                  </a:solidFill>
                </p:spPr>
              </p:sp>
              <p:sp>
                <p:nvSpPr>
                  <p:cNvPr id="44" name="TextBox 28">
                    <a:extLst>
                      <a:ext uri="{FF2B5EF4-FFF2-40B4-BE49-F238E27FC236}">
                        <a16:creationId xmlns:a16="http://schemas.microsoft.com/office/drawing/2014/main" id="{5504E669-A24A-4986-915F-72B094CF21FF}"/>
                      </a:ext>
                    </a:extLst>
                  </p:cNvPr>
                  <p:cNvSpPr txBox="1"/>
                  <p:nvPr/>
                </p:nvSpPr>
                <p:spPr>
                  <a:xfrm>
                    <a:off x="127000" y="-6350"/>
                    <a:ext cx="558800" cy="387350"/>
                  </a:xfrm>
                  <a:prstGeom prst="rect">
                    <a:avLst/>
                  </a:prstGeom>
                </p:spPr>
                <p:txBody>
                  <a:bodyPr lIns="50800" tIns="50800" rIns="50800" bIns="50800" rtlCol="0" anchor="ctr"/>
                  <a:lstStyle/>
                  <a:p>
                    <a:pPr algn="ctr">
                      <a:lnSpc>
                        <a:spcPts val="3220"/>
                      </a:lnSpc>
                    </a:pPr>
                    <a:endParaRPr dirty="0"/>
                  </a:p>
                </p:txBody>
              </p:sp>
            </p:grpSp>
          </p:grpSp>
          <p:grpSp>
            <p:nvGrpSpPr>
              <p:cNvPr id="47" name="Group 46">
                <a:extLst>
                  <a:ext uri="{FF2B5EF4-FFF2-40B4-BE49-F238E27FC236}">
                    <a16:creationId xmlns:a16="http://schemas.microsoft.com/office/drawing/2014/main" id="{595754E1-6E4A-42F8-BF94-8F42B70ABAD2}"/>
                  </a:ext>
                </a:extLst>
              </p:cNvPr>
              <p:cNvGrpSpPr/>
              <p:nvPr/>
            </p:nvGrpSpPr>
            <p:grpSpPr>
              <a:xfrm>
                <a:off x="8886442" y="2069363"/>
                <a:ext cx="2736911" cy="1372252"/>
                <a:chOff x="4634687" y="1726179"/>
                <a:chExt cx="4642036" cy="3085951"/>
              </a:xfrm>
            </p:grpSpPr>
            <p:grpSp>
              <p:nvGrpSpPr>
                <p:cNvPr id="48" name="Group 5">
                  <a:extLst>
                    <a:ext uri="{FF2B5EF4-FFF2-40B4-BE49-F238E27FC236}">
                      <a16:creationId xmlns:a16="http://schemas.microsoft.com/office/drawing/2014/main" id="{F45650C8-0DFC-4575-A66A-77AFC3EB9BBF}"/>
                    </a:ext>
                  </a:extLst>
                </p:cNvPr>
                <p:cNvGrpSpPr/>
                <p:nvPr/>
              </p:nvGrpSpPr>
              <p:grpSpPr>
                <a:xfrm>
                  <a:off x="4634687" y="1726179"/>
                  <a:ext cx="4642036" cy="2790999"/>
                  <a:chOff x="0" y="-37737"/>
                  <a:chExt cx="1668424" cy="1003132"/>
                </a:xfrm>
              </p:grpSpPr>
              <p:sp>
                <p:nvSpPr>
                  <p:cNvPr id="52" name="Freeform 6">
                    <a:extLst>
                      <a:ext uri="{FF2B5EF4-FFF2-40B4-BE49-F238E27FC236}">
                        <a16:creationId xmlns:a16="http://schemas.microsoft.com/office/drawing/2014/main" id="{F166FBA7-4715-4FBA-9E55-D682263C629B}"/>
                      </a:ext>
                    </a:extLst>
                  </p:cNvPr>
                  <p:cNvSpPr/>
                  <p:nvPr/>
                </p:nvSpPr>
                <p:spPr>
                  <a:xfrm>
                    <a:off x="0" y="363"/>
                    <a:ext cx="1668424" cy="965032"/>
                  </a:xfrm>
                  <a:custGeom>
                    <a:avLst/>
                    <a:gdLst/>
                    <a:ahLst/>
                    <a:cxnLst/>
                    <a:rect l="l" t="t" r="r" b="b"/>
                    <a:pathLst>
                      <a:path w="1176543" h="965032">
                        <a:moveTo>
                          <a:pt x="0" y="0"/>
                        </a:moveTo>
                        <a:lnTo>
                          <a:pt x="1176543" y="0"/>
                        </a:lnTo>
                        <a:lnTo>
                          <a:pt x="1176543" y="965032"/>
                        </a:lnTo>
                        <a:lnTo>
                          <a:pt x="0" y="965032"/>
                        </a:lnTo>
                        <a:close/>
                      </a:path>
                    </a:pathLst>
                  </a:custGeom>
                  <a:solidFill>
                    <a:schemeClr val="accent4">
                      <a:lumMod val="50000"/>
                    </a:schemeClr>
                  </a:solidFill>
                </p:spPr>
                <p:txBody>
                  <a:bodyPr/>
                  <a:lstStyle/>
                  <a:p>
                    <a:endParaRPr lang="en-US" dirty="0"/>
                  </a:p>
                </p:txBody>
              </p:sp>
              <p:sp>
                <p:nvSpPr>
                  <p:cNvPr id="53" name="TextBox 7">
                    <a:extLst>
                      <a:ext uri="{FF2B5EF4-FFF2-40B4-BE49-F238E27FC236}">
                        <a16:creationId xmlns:a16="http://schemas.microsoft.com/office/drawing/2014/main" id="{C3173EB0-4A84-47F7-BEF6-CE1CC252BCD0}"/>
                      </a:ext>
                    </a:extLst>
                  </p:cNvPr>
                  <p:cNvSpPr txBox="1"/>
                  <p:nvPr/>
                </p:nvSpPr>
                <p:spPr>
                  <a:xfrm>
                    <a:off x="0" y="-37737"/>
                    <a:ext cx="1176543" cy="850900"/>
                  </a:xfrm>
                  <a:prstGeom prst="rect">
                    <a:avLst/>
                  </a:prstGeom>
                </p:spPr>
                <p:txBody>
                  <a:bodyPr lIns="50800" tIns="50800" rIns="50800" bIns="50800" rtlCol="0" anchor="ctr"/>
                  <a:lstStyle/>
                  <a:p>
                    <a:pPr algn="ctr">
                      <a:lnSpc>
                        <a:spcPts val="3080"/>
                      </a:lnSpc>
                    </a:pPr>
                    <a:r>
                      <a:rPr lang="en-US" sz="2400" b="1" dirty="0">
                        <a:solidFill>
                          <a:schemeClr val="bg1"/>
                        </a:solidFill>
                        <a:latin typeface="Times New Roman" panose="02020603050405020304" pitchFamily="18" charset="0"/>
                        <a:cs typeface="Times New Roman" panose="02020603050405020304" pitchFamily="18" charset="0"/>
                      </a:rPr>
                      <a:t>2020 Present</a:t>
                    </a:r>
                    <a:endParaRPr lang="en-US" sz="2200" dirty="0">
                      <a:solidFill>
                        <a:schemeClr val="bg1"/>
                      </a:solidFill>
                      <a:latin typeface="Times New Roman" panose="02020603050405020304" pitchFamily="18" charset="0"/>
                      <a:cs typeface="Times New Roman" panose="02020603050405020304" pitchFamily="18" charset="0"/>
                    </a:endParaRPr>
                  </a:p>
                </p:txBody>
              </p:sp>
            </p:grpSp>
            <p:sp>
              <p:nvSpPr>
                <p:cNvPr id="50" name="Freeform 24">
                  <a:extLst>
                    <a:ext uri="{FF2B5EF4-FFF2-40B4-BE49-F238E27FC236}">
                      <a16:creationId xmlns:a16="http://schemas.microsoft.com/office/drawing/2014/main" id="{FE3752D0-B0A9-41E4-AC7A-D34CE7EE1368}"/>
                    </a:ext>
                  </a:extLst>
                </p:cNvPr>
                <p:cNvSpPr/>
                <p:nvPr/>
              </p:nvSpPr>
              <p:spPr>
                <a:xfrm>
                  <a:off x="6821847" y="3861600"/>
                  <a:ext cx="1086321" cy="950530"/>
                </a:xfrm>
                <a:custGeom>
                  <a:avLst/>
                  <a:gdLst/>
                  <a:ahLst/>
                  <a:cxnLst/>
                  <a:rect l="l" t="t" r="r" b="b"/>
                  <a:pathLst>
                    <a:path w="812800" h="711200">
                      <a:moveTo>
                        <a:pt x="406400" y="711200"/>
                      </a:moveTo>
                      <a:lnTo>
                        <a:pt x="812800" y="0"/>
                      </a:lnTo>
                      <a:lnTo>
                        <a:pt x="0" y="0"/>
                      </a:lnTo>
                      <a:lnTo>
                        <a:pt x="406400" y="711200"/>
                      </a:lnTo>
                      <a:close/>
                    </a:path>
                  </a:pathLst>
                </a:custGeom>
                <a:solidFill>
                  <a:schemeClr val="accent4">
                    <a:lumMod val="50000"/>
                  </a:schemeClr>
                </a:solidFill>
              </p:spPr>
              <p:txBody>
                <a:bodyPr/>
                <a:lstStyle/>
                <a:p>
                  <a:endParaRPr lang="en-US" dirty="0"/>
                </a:p>
              </p:txBody>
            </p:sp>
          </p:grpSp>
        </p:grpSp>
      </p:grpSp>
    </p:spTree>
    <p:extLst>
      <p:ext uri="{BB962C8B-B14F-4D97-AF65-F5344CB8AC3E}">
        <p14:creationId xmlns:p14="http://schemas.microsoft.com/office/powerpoint/2010/main" val="2096686769"/>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220450" cy="1325563"/>
          </a:xfrm>
        </p:spPr>
        <p:txBody>
          <a:bodyPr/>
          <a:lstStyle/>
          <a:p>
            <a:r>
              <a:rPr lang="en-US" b="1" dirty="0"/>
              <a:t>Historical Evolution of Higher Education in Ghana</a:t>
            </a:r>
            <a:endParaRPr lang="en-GB" b="1" dirty="0"/>
          </a:p>
        </p:txBody>
      </p:sp>
      <p:sp>
        <p:nvSpPr>
          <p:cNvPr id="4" name="Rectangle 1"/>
          <p:cNvSpPr>
            <a:spLocks noGrp="1" noChangeArrowheads="1"/>
          </p:cNvSpPr>
          <p:nvPr>
            <p:ph idx="1"/>
          </p:nvPr>
        </p:nvSpPr>
        <p:spPr bwMode="auto">
          <a:xfrm>
            <a:off x="838200" y="1589699"/>
            <a:ext cx="7785100" cy="2547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fontAlgn="base">
              <a:spcAft>
                <a:spcPct val="0"/>
              </a:spcAft>
              <a:buClrTx/>
              <a:buSzTx/>
              <a:tabLst/>
            </a:pPr>
            <a:r>
              <a:rPr lang="en-US" altLang="en-US" b="1" dirty="0"/>
              <a:t>Foundations in Colonial Era:</a:t>
            </a:r>
          </a:p>
          <a:p>
            <a:pPr lvl="1" fontAlgn="base">
              <a:spcAft>
                <a:spcPct val="0"/>
              </a:spcAft>
            </a:pPr>
            <a:r>
              <a:rPr lang="en-US" altLang="en-US" dirty="0"/>
              <a:t>Initial higher education focused on training for colonial administration.</a:t>
            </a:r>
          </a:p>
          <a:p>
            <a:pPr lvl="1" fontAlgn="base">
              <a:spcAft>
                <a:spcPct val="0"/>
              </a:spcAft>
            </a:pPr>
            <a:r>
              <a:rPr lang="en-US" altLang="en-US" dirty="0"/>
              <a:t>1948: University College of the Gold Coast (now University of Ghana) established with support from the University of London.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Freeform 3">
            <a:extLst>
              <a:ext uri="{FF2B5EF4-FFF2-40B4-BE49-F238E27FC236}">
                <a16:creationId xmlns:a16="http://schemas.microsoft.com/office/drawing/2014/main" id="{8BF08C66-D43E-4052-8F5D-11855C4919B4}"/>
              </a:ext>
            </a:extLst>
          </p:cNvPr>
          <p:cNvSpPr/>
          <p:nvPr/>
        </p:nvSpPr>
        <p:spPr>
          <a:xfrm flipH="1">
            <a:off x="-133350" y="6311900"/>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D93C7085-2F6F-44D6-8934-2E2F017D5934}"/>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85A58362-8C79-4789-BFF7-D1F013F15698}"/>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69255B06-EF2B-4473-A554-B4AD9FA4575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B4B4EF1C-8D22-4C91-8149-5C5E389D4BD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10" name="Freeform 3">
            <a:extLst>
              <a:ext uri="{FF2B5EF4-FFF2-40B4-BE49-F238E27FC236}">
                <a16:creationId xmlns:a16="http://schemas.microsoft.com/office/drawing/2014/main" id="{7A7F4A4D-DC67-4A7F-BF7D-1FA764395256}"/>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1" name="Picture 10">
            <a:extLst>
              <a:ext uri="{FF2B5EF4-FFF2-40B4-BE49-F238E27FC236}">
                <a16:creationId xmlns:a16="http://schemas.microsoft.com/office/drawing/2014/main" id="{10CFAF7D-99FC-4B11-8812-527F1E3D964F}"/>
              </a:ext>
            </a:extLst>
          </p:cNvPr>
          <p:cNvPicPr>
            <a:picLocks noChangeAspect="1"/>
          </p:cNvPicPr>
          <p:nvPr/>
        </p:nvPicPr>
        <p:blipFill>
          <a:blip r:embed="rId6"/>
          <a:stretch>
            <a:fillRect/>
          </a:stretch>
        </p:blipFill>
        <p:spPr>
          <a:xfrm>
            <a:off x="8623300" y="1552137"/>
            <a:ext cx="3276600" cy="1914773"/>
          </a:xfrm>
          <a:prstGeom prst="rect">
            <a:avLst/>
          </a:prstGeom>
        </p:spPr>
      </p:pic>
      <p:sp>
        <p:nvSpPr>
          <p:cNvPr id="12" name="Rectangle 1">
            <a:extLst>
              <a:ext uri="{FF2B5EF4-FFF2-40B4-BE49-F238E27FC236}">
                <a16:creationId xmlns:a16="http://schemas.microsoft.com/office/drawing/2014/main" id="{DF2AEE6F-14E0-4CD2-8549-8ADD75B8A53B}"/>
              </a:ext>
            </a:extLst>
          </p:cNvPr>
          <p:cNvSpPr txBox="1">
            <a:spLocks noChangeArrowheads="1"/>
          </p:cNvSpPr>
          <p:nvPr/>
        </p:nvSpPr>
        <p:spPr bwMode="auto">
          <a:xfrm>
            <a:off x="3989196" y="3729109"/>
            <a:ext cx="8103870" cy="2214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fontAlgn="base">
              <a:spcAft>
                <a:spcPct val="0"/>
              </a:spcAft>
              <a:buClrTx/>
              <a:buSzTx/>
              <a:tabLst/>
            </a:pPr>
            <a:r>
              <a:rPr lang="en-US" altLang="en-US" sz="2400" b="1" dirty="0"/>
              <a:t>Post-Independence Expansion (1957-1980s):</a:t>
            </a:r>
          </a:p>
          <a:p>
            <a:pPr lvl="1" fontAlgn="base">
              <a:spcAft>
                <a:spcPct val="0"/>
              </a:spcAft>
            </a:pPr>
            <a:r>
              <a:rPr lang="en-US" sz="2000" dirty="0"/>
              <a:t>Kwame Nkrumah’s push for an Africanized, technically-focused education to drive industrialization led to the creation of Kumasi College of Technology which was upgraded into the University of Science and Technology (now KNUST) in 1961, followed by the establishment of University of Cape Coast in1962</a:t>
            </a:r>
            <a:endParaRPr lang="en-US" altLang="en-US" sz="2000" dirty="0"/>
          </a:p>
          <a:p>
            <a:pPr lvl="1" fontAlgn="base">
              <a:spcAft>
                <a:spcPct val="0"/>
              </a:spcAft>
            </a:pPr>
            <a:r>
              <a:rPr lang="en-US" altLang="en-US" sz="2000" dirty="0"/>
              <a:t>Shift towards </a:t>
            </a:r>
            <a:r>
              <a:rPr lang="en-US" sz="2000" dirty="0"/>
              <a:t>tuition-free public universities to promote access</a:t>
            </a:r>
            <a:r>
              <a:rPr lang="en-US" altLang="en-US" sz="2000" dirty="0"/>
              <a:t>.</a:t>
            </a:r>
          </a:p>
        </p:txBody>
      </p:sp>
      <p:pic>
        <p:nvPicPr>
          <p:cNvPr id="14" name="Picture 13">
            <a:extLst>
              <a:ext uri="{FF2B5EF4-FFF2-40B4-BE49-F238E27FC236}">
                <a16:creationId xmlns:a16="http://schemas.microsoft.com/office/drawing/2014/main" id="{7306BB9F-B212-4E03-98EA-6A7402CF8717}"/>
              </a:ext>
            </a:extLst>
          </p:cNvPr>
          <p:cNvPicPr>
            <a:picLocks noChangeAspect="1"/>
          </p:cNvPicPr>
          <p:nvPr/>
        </p:nvPicPr>
        <p:blipFill rotWithShape="1">
          <a:blip r:embed="rId7"/>
          <a:srcRect l="6453"/>
          <a:stretch/>
        </p:blipFill>
        <p:spPr>
          <a:xfrm>
            <a:off x="396239" y="4206055"/>
            <a:ext cx="3863521" cy="1729789"/>
          </a:xfrm>
          <a:prstGeom prst="rect">
            <a:avLst/>
          </a:prstGeom>
        </p:spPr>
      </p:pic>
    </p:spTree>
    <p:extLst>
      <p:ext uri="{BB962C8B-B14F-4D97-AF65-F5344CB8AC3E}">
        <p14:creationId xmlns:p14="http://schemas.microsoft.com/office/powerpoint/2010/main" val="2862598965"/>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220450" cy="1325563"/>
          </a:xfrm>
        </p:spPr>
        <p:txBody>
          <a:bodyPr/>
          <a:lstStyle/>
          <a:p>
            <a:r>
              <a:rPr lang="en-US" b="1" dirty="0"/>
              <a:t>Historical Evolution of Higher Education in Ghana</a:t>
            </a:r>
            <a:endParaRPr lang="en-GB" b="1" dirty="0"/>
          </a:p>
        </p:txBody>
      </p:sp>
      <p:sp>
        <p:nvSpPr>
          <p:cNvPr id="4" name="Rectangle 1"/>
          <p:cNvSpPr>
            <a:spLocks noGrp="1" noChangeArrowheads="1"/>
          </p:cNvSpPr>
          <p:nvPr>
            <p:ph idx="1"/>
          </p:nvPr>
        </p:nvSpPr>
        <p:spPr bwMode="auto">
          <a:xfrm>
            <a:off x="838200" y="1589699"/>
            <a:ext cx="7785100" cy="2547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fontAlgn="base">
              <a:spcAft>
                <a:spcPct val="0"/>
              </a:spcAft>
              <a:buClrTx/>
              <a:buSzTx/>
              <a:tabLst/>
            </a:pPr>
            <a:r>
              <a:rPr lang="en-US" altLang="en-US" b="1" dirty="0"/>
              <a:t>Foundations in Colonial Era:</a:t>
            </a:r>
          </a:p>
          <a:p>
            <a:pPr lvl="1" fontAlgn="base">
              <a:spcAft>
                <a:spcPct val="0"/>
              </a:spcAft>
            </a:pPr>
            <a:r>
              <a:rPr lang="en-US" altLang="en-US" dirty="0"/>
              <a:t>Initial higher education focused on training for colonial administration.</a:t>
            </a:r>
          </a:p>
          <a:p>
            <a:pPr lvl="1" fontAlgn="base">
              <a:spcAft>
                <a:spcPct val="0"/>
              </a:spcAft>
            </a:pPr>
            <a:r>
              <a:rPr lang="en-US" altLang="en-US" dirty="0"/>
              <a:t>1948: University College of the Gold Coast (now University of Ghana) established with support from the University of London.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Freeform 3">
            <a:extLst>
              <a:ext uri="{FF2B5EF4-FFF2-40B4-BE49-F238E27FC236}">
                <a16:creationId xmlns:a16="http://schemas.microsoft.com/office/drawing/2014/main" id="{8BF08C66-D43E-4052-8F5D-11855C4919B4}"/>
              </a:ext>
            </a:extLst>
          </p:cNvPr>
          <p:cNvSpPr/>
          <p:nvPr/>
        </p:nvSpPr>
        <p:spPr>
          <a:xfrm flipH="1">
            <a:off x="-133350" y="6323932"/>
            <a:ext cx="12325350" cy="546099"/>
          </a:xfrm>
          <a:custGeom>
            <a:avLst/>
            <a:gdLst/>
            <a:ahLst/>
            <a:cxnLst/>
            <a:rect l="l" t="t" r="r" b="b"/>
            <a:pathLst>
              <a:path w="904194" h="157520">
                <a:moveTo>
                  <a:pt x="0" y="0"/>
                </a:moveTo>
                <a:lnTo>
                  <a:pt x="904194" y="0"/>
                </a:lnTo>
                <a:lnTo>
                  <a:pt x="904194" y="157520"/>
                </a:lnTo>
                <a:lnTo>
                  <a:pt x="0" y="157520"/>
                </a:lnTo>
                <a:close/>
              </a:path>
            </a:pathLst>
          </a:custGeom>
          <a:solidFill>
            <a:schemeClr val="accent2">
              <a:lumMod val="50000"/>
              <a:alpha val="43000"/>
            </a:schemeClr>
          </a:solidFill>
          <a:ln>
            <a:noFill/>
          </a:ln>
        </p:spPr>
        <p:txBody>
          <a:bodyPr/>
          <a:lstStyle/>
          <a:p>
            <a:endParaRPr lang="en-US" dirty="0"/>
          </a:p>
        </p:txBody>
      </p:sp>
      <p:pic>
        <p:nvPicPr>
          <p:cNvPr id="6" name="Picture 5">
            <a:extLst>
              <a:ext uri="{FF2B5EF4-FFF2-40B4-BE49-F238E27FC236}">
                <a16:creationId xmlns:a16="http://schemas.microsoft.com/office/drawing/2014/main" id="{D93C7085-2F6F-44D6-8934-2E2F017D5934}"/>
              </a:ext>
            </a:extLst>
          </p:cNvPr>
          <p:cNvPicPr>
            <a:picLocks noChangeAspect="1"/>
          </p:cNvPicPr>
          <p:nvPr/>
        </p:nvPicPr>
        <p:blipFill rotWithShape="1">
          <a:blip r:embed="rId3">
            <a:extLst>
              <a:ext uri="{28A0092B-C50C-407E-A947-70E740481C1C}">
                <a14:useLocalDpi xmlns:a14="http://schemas.microsoft.com/office/drawing/2010/main" val="0"/>
              </a:ext>
            </a:extLst>
          </a:blip>
          <a:srcRect t="1" r="77046" b="-14160"/>
          <a:stretch/>
        </p:blipFill>
        <p:spPr>
          <a:xfrm>
            <a:off x="1015045" y="6062021"/>
            <a:ext cx="733241" cy="795979"/>
          </a:xfrm>
          <a:prstGeom prst="rect">
            <a:avLst/>
          </a:prstGeom>
        </p:spPr>
      </p:pic>
      <p:grpSp>
        <p:nvGrpSpPr>
          <p:cNvPr id="7" name="Group 6">
            <a:extLst>
              <a:ext uri="{FF2B5EF4-FFF2-40B4-BE49-F238E27FC236}">
                <a16:creationId xmlns:a16="http://schemas.microsoft.com/office/drawing/2014/main" id="{85A58362-8C79-4789-BFF7-D1F013F15698}"/>
              </a:ext>
            </a:extLst>
          </p:cNvPr>
          <p:cNvGrpSpPr/>
          <p:nvPr/>
        </p:nvGrpSpPr>
        <p:grpSpPr>
          <a:xfrm>
            <a:off x="1527222" y="6377354"/>
            <a:ext cx="4653619" cy="366124"/>
            <a:chOff x="1748286" y="6377354"/>
            <a:chExt cx="4653619" cy="366124"/>
          </a:xfrm>
        </p:grpSpPr>
        <p:pic>
          <p:nvPicPr>
            <p:cNvPr id="8" name="Picture 7">
              <a:extLst>
                <a:ext uri="{FF2B5EF4-FFF2-40B4-BE49-F238E27FC236}">
                  <a16:creationId xmlns:a16="http://schemas.microsoft.com/office/drawing/2014/main" id="{69255B06-EF2B-4473-A554-B4AD9FA4575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19858" b="47356"/>
            <a:stretch/>
          </p:blipFill>
          <p:spPr>
            <a:xfrm>
              <a:off x="1748286" y="6377354"/>
              <a:ext cx="2461974" cy="228600"/>
            </a:xfrm>
            <a:prstGeom prst="rect">
              <a:avLst/>
            </a:prstGeom>
            <a:effectLst/>
          </p:spPr>
        </p:pic>
        <p:pic>
          <p:nvPicPr>
            <p:cNvPr id="9" name="Picture 8">
              <a:extLst>
                <a:ext uri="{FF2B5EF4-FFF2-40B4-BE49-F238E27FC236}">
                  <a16:creationId xmlns:a16="http://schemas.microsoft.com/office/drawing/2014/main" id="{B4B4EF1C-8D22-4C91-8149-5C5E389D4BD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100000"/>
                      </a14:imgEffect>
                    </a14:imgLayer>
                  </a14:imgProps>
                </a:ext>
                <a:ext uri="{28A0092B-C50C-407E-A947-70E740481C1C}">
                  <a14:useLocalDpi xmlns:a14="http://schemas.microsoft.com/office/drawing/2010/main" val="0"/>
                </a:ext>
              </a:extLst>
            </a:blip>
            <a:srcRect l="22929" t="50158" b="-2"/>
            <a:stretch/>
          </p:blipFill>
          <p:spPr>
            <a:xfrm>
              <a:off x="3939931" y="6395939"/>
              <a:ext cx="2461974" cy="347539"/>
            </a:xfrm>
            <a:prstGeom prst="rect">
              <a:avLst/>
            </a:prstGeom>
            <a:effectLst/>
          </p:spPr>
        </p:pic>
      </p:grpSp>
      <p:sp>
        <p:nvSpPr>
          <p:cNvPr id="10" name="Freeform 3">
            <a:extLst>
              <a:ext uri="{FF2B5EF4-FFF2-40B4-BE49-F238E27FC236}">
                <a16:creationId xmlns:a16="http://schemas.microsoft.com/office/drawing/2014/main" id="{7A7F4A4D-DC67-4A7F-BF7D-1FA764395256}"/>
              </a:ext>
            </a:extLst>
          </p:cNvPr>
          <p:cNvSpPr/>
          <p:nvPr/>
        </p:nvSpPr>
        <p:spPr>
          <a:xfrm>
            <a:off x="990600" y="1478882"/>
            <a:ext cx="2951703" cy="73255"/>
          </a:xfrm>
          <a:custGeom>
            <a:avLst/>
            <a:gdLst/>
            <a:ahLst/>
            <a:cxnLst/>
            <a:rect l="l" t="t" r="r" b="b"/>
            <a:pathLst>
              <a:path w="904194" h="157520">
                <a:moveTo>
                  <a:pt x="0" y="0"/>
                </a:moveTo>
                <a:lnTo>
                  <a:pt x="904194" y="0"/>
                </a:lnTo>
                <a:lnTo>
                  <a:pt x="904194" y="157520"/>
                </a:lnTo>
                <a:lnTo>
                  <a:pt x="0" y="157520"/>
                </a:lnTo>
                <a:close/>
              </a:path>
            </a:pathLst>
          </a:custGeom>
          <a:solidFill>
            <a:srgbClr val="FF0000"/>
          </a:solidFill>
        </p:spPr>
        <p:txBody>
          <a:bodyPr/>
          <a:lstStyle/>
          <a:p>
            <a:endParaRPr lang="en-US" dirty="0"/>
          </a:p>
        </p:txBody>
      </p:sp>
      <p:pic>
        <p:nvPicPr>
          <p:cNvPr id="11" name="Picture 10">
            <a:extLst>
              <a:ext uri="{FF2B5EF4-FFF2-40B4-BE49-F238E27FC236}">
                <a16:creationId xmlns:a16="http://schemas.microsoft.com/office/drawing/2014/main" id="{10CFAF7D-99FC-4B11-8812-527F1E3D964F}"/>
              </a:ext>
            </a:extLst>
          </p:cNvPr>
          <p:cNvPicPr>
            <a:picLocks noChangeAspect="1"/>
          </p:cNvPicPr>
          <p:nvPr/>
        </p:nvPicPr>
        <p:blipFill>
          <a:blip r:embed="rId6"/>
          <a:stretch>
            <a:fillRect/>
          </a:stretch>
        </p:blipFill>
        <p:spPr>
          <a:xfrm>
            <a:off x="8623300" y="1552137"/>
            <a:ext cx="3276600" cy="1914773"/>
          </a:xfrm>
          <a:prstGeom prst="rect">
            <a:avLst/>
          </a:prstGeom>
        </p:spPr>
      </p:pic>
      <p:sp>
        <p:nvSpPr>
          <p:cNvPr id="12" name="Rectangle 1">
            <a:extLst>
              <a:ext uri="{FF2B5EF4-FFF2-40B4-BE49-F238E27FC236}">
                <a16:creationId xmlns:a16="http://schemas.microsoft.com/office/drawing/2014/main" id="{DF2AEE6F-14E0-4CD2-8549-8ADD75B8A53B}"/>
              </a:ext>
            </a:extLst>
          </p:cNvPr>
          <p:cNvSpPr txBox="1">
            <a:spLocks noChangeArrowheads="1"/>
          </p:cNvSpPr>
          <p:nvPr/>
        </p:nvSpPr>
        <p:spPr bwMode="auto">
          <a:xfrm>
            <a:off x="3989196" y="3729109"/>
            <a:ext cx="8103870" cy="2214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fontAlgn="base">
              <a:spcAft>
                <a:spcPct val="0"/>
              </a:spcAft>
              <a:buClrTx/>
              <a:buSzTx/>
              <a:tabLst/>
            </a:pPr>
            <a:r>
              <a:rPr lang="en-US" altLang="en-US" sz="2400" b="1" dirty="0"/>
              <a:t>Post-Independence Expansion (1957-1980s):</a:t>
            </a:r>
          </a:p>
          <a:p>
            <a:pPr lvl="1" fontAlgn="base">
              <a:spcAft>
                <a:spcPct val="0"/>
              </a:spcAft>
            </a:pPr>
            <a:r>
              <a:rPr lang="en-US" sz="2000" dirty="0"/>
              <a:t>Kwame Nkrumah’s push for an Africanized, technically-focused education to drive industrialization led to the creation of Kumasi College of Technology which was upgraded into the University of Science and Technology (now KNUST) in 1961, followed by the establishment of University of Cape Coast in1962</a:t>
            </a:r>
            <a:endParaRPr lang="en-US" altLang="en-US" sz="2000" dirty="0"/>
          </a:p>
          <a:p>
            <a:pPr lvl="1" fontAlgn="base">
              <a:spcAft>
                <a:spcPct val="0"/>
              </a:spcAft>
            </a:pPr>
            <a:r>
              <a:rPr lang="en-US" altLang="en-US" sz="2000" dirty="0"/>
              <a:t>Shift towards </a:t>
            </a:r>
            <a:r>
              <a:rPr lang="en-US" sz="2000" dirty="0"/>
              <a:t>tuition-free public universities to promote access</a:t>
            </a:r>
            <a:r>
              <a:rPr lang="en-US" altLang="en-US" sz="2000" dirty="0"/>
              <a:t>.</a:t>
            </a:r>
          </a:p>
        </p:txBody>
      </p:sp>
      <p:pic>
        <p:nvPicPr>
          <p:cNvPr id="14" name="Picture 13">
            <a:extLst>
              <a:ext uri="{FF2B5EF4-FFF2-40B4-BE49-F238E27FC236}">
                <a16:creationId xmlns:a16="http://schemas.microsoft.com/office/drawing/2014/main" id="{7306BB9F-B212-4E03-98EA-6A7402CF8717}"/>
              </a:ext>
            </a:extLst>
          </p:cNvPr>
          <p:cNvPicPr>
            <a:picLocks noChangeAspect="1"/>
          </p:cNvPicPr>
          <p:nvPr/>
        </p:nvPicPr>
        <p:blipFill rotWithShape="1">
          <a:blip r:embed="rId7"/>
          <a:srcRect l="6453"/>
          <a:stretch/>
        </p:blipFill>
        <p:spPr>
          <a:xfrm>
            <a:off x="396239" y="4206055"/>
            <a:ext cx="3863521" cy="1729789"/>
          </a:xfrm>
          <a:prstGeom prst="rect">
            <a:avLst/>
          </a:prstGeom>
        </p:spPr>
      </p:pic>
    </p:spTree>
    <p:extLst>
      <p:ext uri="{BB962C8B-B14F-4D97-AF65-F5344CB8AC3E}">
        <p14:creationId xmlns:p14="http://schemas.microsoft.com/office/powerpoint/2010/main" val="4289791423"/>
      </p:ext>
    </p:extLst>
  </p:cSld>
  <p:clrMapOvr>
    <a:masterClrMapping/>
  </p:clrMapOvr>
  <mc:AlternateContent xmlns:mc="http://schemas.openxmlformats.org/markup-compatibility/2006" xmlns:p14="http://schemas.microsoft.com/office/powerpoint/2010/main">
    <mc:Choice Requires="p14">
      <p:transition spd="slow" p14:dur="1500">
        <p:checker/>
      </p:transition>
    </mc:Choice>
    <mc:Fallback xmlns="">
      <p:transition spd="slow">
        <p:checker/>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2755</TotalTime>
  <Words>3769</Words>
  <Application>Microsoft Office PowerPoint</Application>
  <PresentationFormat>Widescreen</PresentationFormat>
  <Paragraphs>359</Paragraphs>
  <Slides>39</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Courier New</vt:lpstr>
      <vt:lpstr>Open Sans Bold</vt:lpstr>
      <vt:lpstr>Times New Roman</vt:lpstr>
      <vt:lpstr>Office Theme</vt:lpstr>
      <vt:lpstr>PowerPoint Presentation</vt:lpstr>
      <vt:lpstr>Outline</vt:lpstr>
      <vt:lpstr>Introduction and Background</vt:lpstr>
      <vt:lpstr>Introduction and Background</vt:lpstr>
      <vt:lpstr>Introduction and Background</vt:lpstr>
      <vt:lpstr>Introduction and Background</vt:lpstr>
      <vt:lpstr>Historical Evolution of Private Higher Education</vt:lpstr>
      <vt:lpstr>Historical Evolution of Higher Education in Ghana</vt:lpstr>
      <vt:lpstr>Historical Evolution of Higher Education in Ghana</vt:lpstr>
      <vt:lpstr>Historical Evolution of Private Higher Education</vt:lpstr>
      <vt:lpstr>Historical Evolution of Private Higher Education</vt:lpstr>
      <vt:lpstr>Historical Evolution of Higher Education in Ghana</vt:lpstr>
      <vt:lpstr>PowerPoint Presentation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Current Landscape of Private Higher Education</vt:lpstr>
      <vt:lpstr>Role in Expanding Access and Promoting Equity and Sustainability</vt:lpstr>
      <vt:lpstr>Role in Expanding Access and Promoting Equity and Sustainability</vt:lpstr>
      <vt:lpstr>Role in Contributing to Economic and Social Development</vt:lpstr>
      <vt:lpstr>Financial Sustainability and Funding Challenges</vt:lpstr>
      <vt:lpstr>Staffing and Faculty Challenges</vt:lpstr>
      <vt:lpstr>Policy and Regulatory Landscape and Challenges</vt:lpstr>
      <vt:lpstr>Future Prospects for Private Universities</vt:lpstr>
      <vt:lpstr>Key Recommendations for Policy and Practice</vt:lpstr>
      <vt:lpstr>Key Recommendations for Policy and Practice</vt:lpstr>
      <vt:lpstr>Key Recommendations for Policy and Practice</vt:lpstr>
      <vt:lpstr>Key Recommendations for Policy and Practice</vt:lpstr>
      <vt:lpstr>Conclusion</vt:lpstr>
      <vt:lpstr>Key Observations in Conducting this Research</vt:lpstr>
      <vt:lpstr>Key Observations in Conducting this Research</vt:lpstr>
      <vt:lpstr>Recommendations for Future Research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and Growth of Private Universities</dc:title>
  <dc:creator>Dell</dc:creator>
  <cp:lastModifiedBy>Dell</cp:lastModifiedBy>
  <cp:revision>159</cp:revision>
  <dcterms:created xsi:type="dcterms:W3CDTF">2024-10-24T12:29:47Z</dcterms:created>
  <dcterms:modified xsi:type="dcterms:W3CDTF">2024-11-28T01:06:24Z</dcterms:modified>
</cp:coreProperties>
</file>