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7" r:id="rId1"/>
  </p:sldMasterIdLst>
  <p:notesMasterIdLst>
    <p:notesMasterId r:id="rId22"/>
  </p:notesMasterIdLst>
  <p:sldIdLst>
    <p:sldId id="256" r:id="rId2"/>
    <p:sldId id="257" r:id="rId3"/>
    <p:sldId id="258" r:id="rId4"/>
    <p:sldId id="259" r:id="rId5"/>
    <p:sldId id="260" r:id="rId6"/>
    <p:sldId id="261" r:id="rId7"/>
    <p:sldId id="262" r:id="rId8"/>
    <p:sldId id="263" r:id="rId9"/>
    <p:sldId id="268" r:id="rId10"/>
    <p:sldId id="269" r:id="rId11"/>
    <p:sldId id="270" r:id="rId12"/>
    <p:sldId id="271" r:id="rId13"/>
    <p:sldId id="273" r:id="rId14"/>
    <p:sldId id="274" r:id="rId15"/>
    <p:sldId id="275" r:id="rId16"/>
    <p:sldId id="276" r:id="rId17"/>
    <p:sldId id="280" r:id="rId18"/>
    <p:sldId id="283" r:id="rId19"/>
    <p:sldId id="284" r:id="rId20"/>
    <p:sldId id="27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B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17"/>
    <p:restoredTop sz="94643"/>
  </p:normalViewPr>
  <p:slideViewPr>
    <p:cSldViewPr snapToGrid="0">
      <p:cViewPr varScale="1">
        <p:scale>
          <a:sx n="40" d="100"/>
          <a:sy n="40" d="100"/>
        </p:scale>
        <p:origin x="1075"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1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45.svg"/></Relationships>
</file>

<file path=ppt/diagrams/_rels/data12.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0.png"/><Relationship Id="rId7" Type="http://schemas.openxmlformats.org/officeDocument/2006/relationships/image" Target="../media/image48.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1.svg"/></Relationships>
</file>

<file path=ppt/diagrams/_rels/data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ata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19.svg"/></Relationships>
</file>

<file path=ppt/diagrams/_rels/data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_rels/data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43.svg"/></Relationships>
</file>

<file path=ppt/diagrams/_rels/drawing1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45.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0.png"/><Relationship Id="rId7" Type="http://schemas.openxmlformats.org/officeDocument/2006/relationships/image" Target="../media/image48.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19.svg"/></Relationships>
</file>

<file path=ppt/diagrams/_rels/drawing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_rels/drawing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dgm:fillClrLst>
    <dgm:linClrLst meth="repeat">
      <a:schemeClr val="lt1">
        <a:alpha val="0"/>
      </a:schemeClr>
    </dgm:linClrLst>
    <dgm:effectClrLst/>
    <dgm:txLinClrLst/>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BCF6F16F-7D6A-43C6-B2C0-630A21023BC1}"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B41A4C7D-1871-438E-B27A-2ABED4E02573}">
      <dgm:prSet custT="1"/>
      <dgm:spPr/>
      <dgm:t>
        <a:bodyPr/>
        <a:lstStyle/>
        <a:p>
          <a:r>
            <a:rPr lang="en-GB" sz="2000" dirty="0">
              <a:latin typeface="+mn-lt"/>
              <a:cs typeface="Calibri" panose="020F0502020204030204" pitchFamily="34" charset="0"/>
            </a:rPr>
            <a:t>Financing public higher education institutions in Ghana has become a subject of discussion, given recent declines in government funding. </a:t>
          </a:r>
          <a:endParaRPr lang="en-US" sz="2000" dirty="0">
            <a:latin typeface="+mn-lt"/>
            <a:cs typeface="Calibri" panose="020F0502020204030204" pitchFamily="34" charset="0"/>
          </a:endParaRPr>
        </a:p>
      </dgm:t>
    </dgm:pt>
    <dgm:pt modelId="{A05DEADF-7710-428E-B3B3-0441C1B82C70}" type="parTrans" cxnId="{5267A831-BE02-45A9-BD66-E864F2765698}">
      <dgm:prSet/>
      <dgm:spPr/>
      <dgm:t>
        <a:bodyPr/>
        <a:lstStyle/>
        <a:p>
          <a:endParaRPr lang="en-US" sz="3600">
            <a:latin typeface="+mn-lt"/>
            <a:cs typeface="Calibri" panose="020F0502020204030204" pitchFamily="34" charset="0"/>
          </a:endParaRPr>
        </a:p>
      </dgm:t>
    </dgm:pt>
    <dgm:pt modelId="{B0E397A7-FF14-450C-BE7A-2D1ACED65185}" type="sibTrans" cxnId="{5267A831-BE02-45A9-BD66-E864F2765698}">
      <dgm:prSet/>
      <dgm:spPr/>
      <dgm:t>
        <a:bodyPr/>
        <a:lstStyle/>
        <a:p>
          <a:endParaRPr lang="en-US" sz="3600">
            <a:latin typeface="+mn-lt"/>
            <a:cs typeface="Calibri" panose="020F0502020204030204" pitchFamily="34" charset="0"/>
          </a:endParaRPr>
        </a:p>
      </dgm:t>
    </dgm:pt>
    <dgm:pt modelId="{F94CAEC1-A405-4748-A59D-D3B854A182BD}">
      <dgm:prSet custT="1"/>
      <dgm:spPr/>
      <dgm:t>
        <a:bodyPr/>
        <a:lstStyle/>
        <a:p>
          <a:r>
            <a:rPr lang="en-GB" sz="1600" dirty="0">
              <a:latin typeface="+mn-lt"/>
              <a:cs typeface="Calibri" panose="020F0502020204030204" pitchFamily="34" charset="0"/>
            </a:rPr>
            <a:t>2024 budget allocation of GH¢32.7 billion</a:t>
          </a:r>
          <a:r>
            <a:rPr lang="en-GH" sz="1600" dirty="0">
              <a:latin typeface="+mn-lt"/>
              <a:cs typeface="Calibri" panose="020F0502020204030204" pitchFamily="34" charset="0"/>
            </a:rPr>
            <a:t> to the Ministry of Education is inadequate (this represents 14.5% of projected government expenditure – lower than 2023 SSA average of 15.5%, and UNESCO’s minimum target of 20%</a:t>
          </a:r>
          <a:endParaRPr lang="en-US" sz="1600" dirty="0">
            <a:latin typeface="+mn-lt"/>
            <a:cs typeface="Calibri" panose="020F0502020204030204" pitchFamily="34" charset="0"/>
          </a:endParaRPr>
        </a:p>
      </dgm:t>
    </dgm:pt>
    <dgm:pt modelId="{D9536EE6-BCA7-4BAE-A60E-DE53C2BC91C9}" type="parTrans" cxnId="{291E2D04-F93D-4B85-9A53-2810F606516B}">
      <dgm:prSet/>
      <dgm:spPr/>
      <dgm:t>
        <a:bodyPr/>
        <a:lstStyle/>
        <a:p>
          <a:endParaRPr lang="en-US" sz="3600">
            <a:latin typeface="+mn-lt"/>
            <a:cs typeface="Calibri" panose="020F0502020204030204" pitchFamily="34" charset="0"/>
          </a:endParaRPr>
        </a:p>
      </dgm:t>
    </dgm:pt>
    <dgm:pt modelId="{7077002B-0645-42C9-B24A-88B078ABA34F}" type="sibTrans" cxnId="{291E2D04-F93D-4B85-9A53-2810F606516B}">
      <dgm:prSet/>
      <dgm:spPr/>
      <dgm:t>
        <a:bodyPr/>
        <a:lstStyle/>
        <a:p>
          <a:endParaRPr lang="en-US" sz="3600">
            <a:latin typeface="+mn-lt"/>
            <a:cs typeface="Calibri" panose="020F0502020204030204" pitchFamily="34" charset="0"/>
          </a:endParaRPr>
        </a:p>
      </dgm:t>
    </dgm:pt>
    <dgm:pt modelId="{B3CE6382-F3A2-4F3F-840D-7CF41DA8EAED}">
      <dgm:prSet custT="1"/>
      <dgm:spPr/>
      <dgm:t>
        <a:bodyPr/>
        <a:lstStyle/>
        <a:p>
          <a:r>
            <a:rPr lang="en-GB" sz="2400" dirty="0">
              <a:latin typeface="+mn-lt"/>
              <a:cs typeface="Calibri" panose="020F0502020204030204" pitchFamily="34" charset="0"/>
            </a:rPr>
            <a:t>This decline is mostly manifested in several areas, including: </a:t>
          </a:r>
          <a:endParaRPr lang="en-US" sz="2400" dirty="0">
            <a:latin typeface="+mn-lt"/>
            <a:cs typeface="Calibri" panose="020F0502020204030204" pitchFamily="34" charset="0"/>
          </a:endParaRPr>
        </a:p>
      </dgm:t>
    </dgm:pt>
    <dgm:pt modelId="{2D897409-2059-4643-9FC2-FD693E2D4414}" type="parTrans" cxnId="{8BBA79BE-0E06-4FFC-ABFF-B1ABDDBF77DD}">
      <dgm:prSet/>
      <dgm:spPr/>
      <dgm:t>
        <a:bodyPr/>
        <a:lstStyle/>
        <a:p>
          <a:endParaRPr lang="en-US" sz="3600">
            <a:latin typeface="+mn-lt"/>
            <a:cs typeface="Calibri" panose="020F0502020204030204" pitchFamily="34" charset="0"/>
          </a:endParaRPr>
        </a:p>
      </dgm:t>
    </dgm:pt>
    <dgm:pt modelId="{F3303526-F594-4C08-9FB1-69C61F21E2F8}" type="sibTrans" cxnId="{8BBA79BE-0E06-4FFC-ABFF-B1ABDDBF77DD}">
      <dgm:prSet/>
      <dgm:spPr/>
      <dgm:t>
        <a:bodyPr/>
        <a:lstStyle/>
        <a:p>
          <a:endParaRPr lang="en-US" sz="3600">
            <a:latin typeface="+mn-lt"/>
            <a:cs typeface="Calibri" panose="020F0502020204030204" pitchFamily="34" charset="0"/>
          </a:endParaRPr>
        </a:p>
      </dgm:t>
    </dgm:pt>
    <dgm:pt modelId="{F6670492-E1D2-4BD6-A1E8-DDC89865BB82}">
      <dgm:prSet custT="1"/>
      <dgm:spPr/>
      <dgm:t>
        <a:bodyPr/>
        <a:lstStyle/>
        <a:p>
          <a:r>
            <a:rPr lang="en-GB" sz="1600">
              <a:latin typeface="+mn-lt"/>
              <a:cs typeface="Calibri" panose="020F0502020204030204" pitchFamily="34" charset="0"/>
            </a:rPr>
            <a:t>Total public expenditure on higher education, </a:t>
          </a:r>
          <a:endParaRPr lang="en-US" sz="1600">
            <a:latin typeface="+mn-lt"/>
            <a:cs typeface="Calibri" panose="020F0502020204030204" pitchFamily="34" charset="0"/>
          </a:endParaRPr>
        </a:p>
      </dgm:t>
    </dgm:pt>
    <dgm:pt modelId="{10150E75-B24C-4E03-A4FB-8958DA312836}" type="parTrans" cxnId="{604A7A93-172F-4F84-8EFF-8A635C99F134}">
      <dgm:prSet/>
      <dgm:spPr/>
      <dgm:t>
        <a:bodyPr/>
        <a:lstStyle/>
        <a:p>
          <a:endParaRPr lang="en-US" sz="3600">
            <a:latin typeface="+mn-lt"/>
            <a:cs typeface="Calibri" panose="020F0502020204030204" pitchFamily="34" charset="0"/>
          </a:endParaRPr>
        </a:p>
      </dgm:t>
    </dgm:pt>
    <dgm:pt modelId="{A6688344-CD5C-46ED-A398-92B1972239C8}" type="sibTrans" cxnId="{604A7A93-172F-4F84-8EFF-8A635C99F134}">
      <dgm:prSet/>
      <dgm:spPr/>
      <dgm:t>
        <a:bodyPr/>
        <a:lstStyle/>
        <a:p>
          <a:endParaRPr lang="en-US" sz="3600">
            <a:latin typeface="+mn-lt"/>
            <a:cs typeface="Calibri" panose="020F0502020204030204" pitchFamily="34" charset="0"/>
          </a:endParaRPr>
        </a:p>
      </dgm:t>
    </dgm:pt>
    <dgm:pt modelId="{E45D1A49-F913-40DA-B43C-1AFB195A202D}">
      <dgm:prSet custT="1"/>
      <dgm:spPr/>
      <dgm:t>
        <a:bodyPr/>
        <a:lstStyle/>
        <a:p>
          <a:r>
            <a:rPr lang="en-GB" sz="1600">
              <a:latin typeface="+mn-lt"/>
              <a:cs typeface="Calibri" panose="020F0502020204030204" pitchFamily="34" charset="0"/>
            </a:rPr>
            <a:t>Per student expenditure, </a:t>
          </a:r>
          <a:endParaRPr lang="en-US" sz="1600">
            <a:latin typeface="+mn-lt"/>
            <a:cs typeface="Calibri" panose="020F0502020204030204" pitchFamily="34" charset="0"/>
          </a:endParaRPr>
        </a:p>
      </dgm:t>
    </dgm:pt>
    <dgm:pt modelId="{B6F43392-2DF1-49C4-AF4B-A22E4343911C}" type="parTrans" cxnId="{522C86E7-2E69-4C48-9CBA-CC81AEC29F68}">
      <dgm:prSet/>
      <dgm:spPr/>
      <dgm:t>
        <a:bodyPr/>
        <a:lstStyle/>
        <a:p>
          <a:endParaRPr lang="en-US" sz="3600">
            <a:latin typeface="+mn-lt"/>
            <a:cs typeface="Calibri" panose="020F0502020204030204" pitchFamily="34" charset="0"/>
          </a:endParaRPr>
        </a:p>
      </dgm:t>
    </dgm:pt>
    <dgm:pt modelId="{ACB13F81-2DEA-4C61-82C1-B5B525D848C5}" type="sibTrans" cxnId="{522C86E7-2E69-4C48-9CBA-CC81AEC29F68}">
      <dgm:prSet/>
      <dgm:spPr/>
      <dgm:t>
        <a:bodyPr/>
        <a:lstStyle/>
        <a:p>
          <a:endParaRPr lang="en-US" sz="3600">
            <a:latin typeface="+mn-lt"/>
            <a:cs typeface="Calibri" panose="020F0502020204030204" pitchFamily="34" charset="0"/>
          </a:endParaRPr>
        </a:p>
      </dgm:t>
    </dgm:pt>
    <dgm:pt modelId="{96495092-BA27-45E5-B8D3-FAF95DB7BC6D}">
      <dgm:prSet custT="1"/>
      <dgm:spPr/>
      <dgm:t>
        <a:bodyPr/>
        <a:lstStyle/>
        <a:p>
          <a:r>
            <a:rPr lang="en-GB" sz="1600" dirty="0">
              <a:latin typeface="+mn-lt"/>
              <a:cs typeface="Calibri" panose="020F0502020204030204" pitchFamily="34" charset="0"/>
            </a:rPr>
            <a:t>Share of total government budget expenditure, and </a:t>
          </a:r>
          <a:endParaRPr lang="en-US" sz="1600" dirty="0">
            <a:latin typeface="+mn-lt"/>
            <a:cs typeface="Calibri" panose="020F0502020204030204" pitchFamily="34" charset="0"/>
          </a:endParaRPr>
        </a:p>
      </dgm:t>
    </dgm:pt>
    <dgm:pt modelId="{346D4C1B-BDF8-48AE-9A76-0AF451AB5107}" type="parTrans" cxnId="{74D1B791-7BBF-4C5B-B61C-C94DFB1D0D72}">
      <dgm:prSet/>
      <dgm:spPr/>
      <dgm:t>
        <a:bodyPr/>
        <a:lstStyle/>
        <a:p>
          <a:endParaRPr lang="en-US" sz="3600">
            <a:latin typeface="+mn-lt"/>
            <a:cs typeface="Calibri" panose="020F0502020204030204" pitchFamily="34" charset="0"/>
          </a:endParaRPr>
        </a:p>
      </dgm:t>
    </dgm:pt>
    <dgm:pt modelId="{820320D2-4F70-47F3-83AC-788B9B398752}" type="sibTrans" cxnId="{74D1B791-7BBF-4C5B-B61C-C94DFB1D0D72}">
      <dgm:prSet/>
      <dgm:spPr/>
      <dgm:t>
        <a:bodyPr/>
        <a:lstStyle/>
        <a:p>
          <a:endParaRPr lang="en-US" sz="3600">
            <a:latin typeface="+mn-lt"/>
            <a:cs typeface="Calibri" panose="020F0502020204030204" pitchFamily="34" charset="0"/>
          </a:endParaRPr>
        </a:p>
      </dgm:t>
    </dgm:pt>
    <dgm:pt modelId="{7D30169D-11EF-4910-8C69-7CF70311D50B}">
      <dgm:prSet custT="1"/>
      <dgm:spPr/>
      <dgm:t>
        <a:bodyPr/>
        <a:lstStyle/>
        <a:p>
          <a:r>
            <a:rPr lang="en-GB" sz="1600">
              <a:latin typeface="+mn-lt"/>
              <a:cs typeface="Calibri" panose="020F0502020204030204" pitchFamily="34" charset="0"/>
            </a:rPr>
            <a:t>Inadequate research funding. </a:t>
          </a:r>
          <a:endParaRPr lang="en-US" sz="1600">
            <a:latin typeface="+mn-lt"/>
            <a:cs typeface="Calibri" panose="020F0502020204030204" pitchFamily="34" charset="0"/>
          </a:endParaRPr>
        </a:p>
      </dgm:t>
    </dgm:pt>
    <dgm:pt modelId="{BB2D470A-EDDF-4500-9694-214C41898DCB}" type="parTrans" cxnId="{41E8CD1C-E59F-496F-842A-52282E23D361}">
      <dgm:prSet/>
      <dgm:spPr/>
      <dgm:t>
        <a:bodyPr/>
        <a:lstStyle/>
        <a:p>
          <a:endParaRPr lang="en-US" sz="3600">
            <a:latin typeface="+mn-lt"/>
            <a:cs typeface="Calibri" panose="020F0502020204030204" pitchFamily="34" charset="0"/>
          </a:endParaRPr>
        </a:p>
      </dgm:t>
    </dgm:pt>
    <dgm:pt modelId="{8DF6E356-4DDC-40B2-95C2-CED302415370}" type="sibTrans" cxnId="{41E8CD1C-E59F-496F-842A-52282E23D361}">
      <dgm:prSet/>
      <dgm:spPr/>
      <dgm:t>
        <a:bodyPr/>
        <a:lstStyle/>
        <a:p>
          <a:endParaRPr lang="en-US" sz="3600">
            <a:latin typeface="+mn-lt"/>
            <a:cs typeface="Calibri" panose="020F0502020204030204" pitchFamily="34" charset="0"/>
          </a:endParaRPr>
        </a:p>
      </dgm:t>
    </dgm:pt>
    <dgm:pt modelId="{FFCB95D2-2545-4994-BC7E-8E118BF34390}">
      <dgm:prSet custT="1"/>
      <dgm:spPr/>
      <dgm:t>
        <a:bodyPr/>
        <a:lstStyle/>
        <a:p>
          <a:r>
            <a:rPr lang="en-GB" sz="2400" dirty="0">
              <a:latin typeface="+mn-lt"/>
              <a:cs typeface="Calibri" panose="020F0502020204030204" pitchFamily="34" charset="0"/>
            </a:rPr>
            <a:t>Higher education financing challenges in the country led to the establishment of Ghana Education Trust Fund (The </a:t>
          </a:r>
          <a:r>
            <a:rPr lang="en-GB" sz="2400" dirty="0" err="1">
              <a:latin typeface="+mn-lt"/>
              <a:cs typeface="Calibri" panose="020F0502020204030204" pitchFamily="34" charset="0"/>
            </a:rPr>
            <a:t>GETFund</a:t>
          </a:r>
          <a:r>
            <a:rPr lang="en-GB" sz="2400" dirty="0">
              <a:latin typeface="+mn-lt"/>
              <a:cs typeface="Calibri" panose="020F0502020204030204" pitchFamily="34" charset="0"/>
            </a:rPr>
            <a:t>) in 2000 by the Ghana Education Trust Fund Act, 2000, Act 581. </a:t>
          </a:r>
          <a:endParaRPr lang="en-US" sz="2400" dirty="0">
            <a:latin typeface="+mn-lt"/>
            <a:cs typeface="Calibri" panose="020F0502020204030204" pitchFamily="34" charset="0"/>
          </a:endParaRPr>
        </a:p>
      </dgm:t>
    </dgm:pt>
    <dgm:pt modelId="{DED5F602-D384-462E-937C-594471168C8B}" type="parTrans" cxnId="{CB264354-06E4-4949-898D-4FDB57208FAC}">
      <dgm:prSet/>
      <dgm:spPr/>
      <dgm:t>
        <a:bodyPr/>
        <a:lstStyle/>
        <a:p>
          <a:endParaRPr lang="en-US" sz="3600">
            <a:latin typeface="+mn-lt"/>
            <a:cs typeface="Calibri" panose="020F0502020204030204" pitchFamily="34" charset="0"/>
          </a:endParaRPr>
        </a:p>
      </dgm:t>
    </dgm:pt>
    <dgm:pt modelId="{DD01BF5D-82EC-460E-8654-760AE17E4B73}" type="sibTrans" cxnId="{CB264354-06E4-4949-898D-4FDB57208FAC}">
      <dgm:prSet/>
      <dgm:spPr/>
      <dgm:t>
        <a:bodyPr/>
        <a:lstStyle/>
        <a:p>
          <a:endParaRPr lang="en-US" sz="3600">
            <a:latin typeface="+mn-lt"/>
            <a:cs typeface="Calibri" panose="020F0502020204030204" pitchFamily="34" charset="0"/>
          </a:endParaRPr>
        </a:p>
      </dgm:t>
    </dgm:pt>
    <dgm:pt modelId="{0DCAD3A1-B67A-8F46-ADDA-C0BECABC5826}" type="pres">
      <dgm:prSet presAssocID="{BCF6F16F-7D6A-43C6-B2C0-630A21023BC1}" presName="Name0" presStyleCnt="0">
        <dgm:presLayoutVars>
          <dgm:dir/>
          <dgm:animLvl val="lvl"/>
          <dgm:resizeHandles val="exact"/>
        </dgm:presLayoutVars>
      </dgm:prSet>
      <dgm:spPr/>
    </dgm:pt>
    <dgm:pt modelId="{0E35CD9D-B844-894A-B831-AA0C18F5A2BE}" type="pres">
      <dgm:prSet presAssocID="{FFCB95D2-2545-4994-BC7E-8E118BF34390}" presName="boxAndChildren" presStyleCnt="0"/>
      <dgm:spPr/>
    </dgm:pt>
    <dgm:pt modelId="{3FFCCBE3-606E-F343-8E9C-16E4C60A9A7C}" type="pres">
      <dgm:prSet presAssocID="{FFCB95D2-2545-4994-BC7E-8E118BF34390}" presName="parentTextBox" presStyleLbl="node1" presStyleIdx="0" presStyleCnt="3"/>
      <dgm:spPr/>
    </dgm:pt>
    <dgm:pt modelId="{23F3CEB8-28F2-3142-B472-75840280C6E0}" type="pres">
      <dgm:prSet presAssocID="{F3303526-F594-4C08-9FB1-69C61F21E2F8}" presName="sp" presStyleCnt="0"/>
      <dgm:spPr/>
    </dgm:pt>
    <dgm:pt modelId="{0C9E0C8C-BAE0-D743-9929-4A87987A951A}" type="pres">
      <dgm:prSet presAssocID="{B3CE6382-F3A2-4F3F-840D-7CF41DA8EAED}" presName="arrowAndChildren" presStyleCnt="0"/>
      <dgm:spPr/>
    </dgm:pt>
    <dgm:pt modelId="{90CCBC93-878B-BD40-9640-97C555CA41A8}" type="pres">
      <dgm:prSet presAssocID="{B3CE6382-F3A2-4F3F-840D-7CF41DA8EAED}" presName="parentTextArrow" presStyleLbl="node1" presStyleIdx="0" presStyleCnt="3"/>
      <dgm:spPr/>
    </dgm:pt>
    <dgm:pt modelId="{388C70CF-8604-A544-AB91-C56A7FC37B8E}" type="pres">
      <dgm:prSet presAssocID="{B3CE6382-F3A2-4F3F-840D-7CF41DA8EAED}" presName="arrow" presStyleLbl="node1" presStyleIdx="1" presStyleCnt="3"/>
      <dgm:spPr/>
    </dgm:pt>
    <dgm:pt modelId="{71D47426-44D1-EA4D-9BCD-91BBF56CAC53}" type="pres">
      <dgm:prSet presAssocID="{B3CE6382-F3A2-4F3F-840D-7CF41DA8EAED}" presName="descendantArrow" presStyleCnt="0"/>
      <dgm:spPr/>
    </dgm:pt>
    <dgm:pt modelId="{E59A093C-8ACD-2244-A0B9-62ECA6CBD432}" type="pres">
      <dgm:prSet presAssocID="{F6670492-E1D2-4BD6-A1E8-DDC89865BB82}" presName="childTextArrow" presStyleLbl="fgAccFollowNode1" presStyleIdx="0" presStyleCnt="5">
        <dgm:presLayoutVars>
          <dgm:bulletEnabled val="1"/>
        </dgm:presLayoutVars>
      </dgm:prSet>
      <dgm:spPr/>
    </dgm:pt>
    <dgm:pt modelId="{DF0692C7-A4CB-6F4B-A3F0-B31CEEC40B0B}" type="pres">
      <dgm:prSet presAssocID="{E45D1A49-F913-40DA-B43C-1AFB195A202D}" presName="childTextArrow" presStyleLbl="fgAccFollowNode1" presStyleIdx="1" presStyleCnt="5">
        <dgm:presLayoutVars>
          <dgm:bulletEnabled val="1"/>
        </dgm:presLayoutVars>
      </dgm:prSet>
      <dgm:spPr/>
    </dgm:pt>
    <dgm:pt modelId="{01728B31-8871-D740-8181-CB0E74987CA2}" type="pres">
      <dgm:prSet presAssocID="{96495092-BA27-45E5-B8D3-FAF95DB7BC6D}" presName="childTextArrow" presStyleLbl="fgAccFollowNode1" presStyleIdx="2" presStyleCnt="5">
        <dgm:presLayoutVars>
          <dgm:bulletEnabled val="1"/>
        </dgm:presLayoutVars>
      </dgm:prSet>
      <dgm:spPr/>
    </dgm:pt>
    <dgm:pt modelId="{9A224C40-CD12-7D47-AC12-455E80ABE57E}" type="pres">
      <dgm:prSet presAssocID="{7D30169D-11EF-4910-8C69-7CF70311D50B}" presName="childTextArrow" presStyleLbl="fgAccFollowNode1" presStyleIdx="3" presStyleCnt="5">
        <dgm:presLayoutVars>
          <dgm:bulletEnabled val="1"/>
        </dgm:presLayoutVars>
      </dgm:prSet>
      <dgm:spPr/>
    </dgm:pt>
    <dgm:pt modelId="{63FC4C16-1DA1-5440-BA1F-2F23680C4CCA}" type="pres">
      <dgm:prSet presAssocID="{B0E397A7-FF14-450C-BE7A-2D1ACED65185}" presName="sp" presStyleCnt="0"/>
      <dgm:spPr/>
    </dgm:pt>
    <dgm:pt modelId="{A7E549A4-D238-FD41-B793-3B9FFBBC009E}" type="pres">
      <dgm:prSet presAssocID="{B41A4C7D-1871-438E-B27A-2ABED4E02573}" presName="arrowAndChildren" presStyleCnt="0"/>
      <dgm:spPr/>
    </dgm:pt>
    <dgm:pt modelId="{1F443BF7-683E-F643-A07F-3FE8991D0D18}" type="pres">
      <dgm:prSet presAssocID="{B41A4C7D-1871-438E-B27A-2ABED4E02573}" presName="parentTextArrow" presStyleLbl="node1" presStyleIdx="1" presStyleCnt="3"/>
      <dgm:spPr/>
    </dgm:pt>
    <dgm:pt modelId="{B584160A-97DB-5046-B232-513C3D4A417C}" type="pres">
      <dgm:prSet presAssocID="{B41A4C7D-1871-438E-B27A-2ABED4E02573}" presName="arrow" presStyleLbl="node1" presStyleIdx="2" presStyleCnt="3"/>
      <dgm:spPr/>
    </dgm:pt>
    <dgm:pt modelId="{ADA45BB3-4694-FA4F-AA4F-A48A9EA630EB}" type="pres">
      <dgm:prSet presAssocID="{B41A4C7D-1871-438E-B27A-2ABED4E02573}" presName="descendantArrow" presStyleCnt="0"/>
      <dgm:spPr/>
    </dgm:pt>
    <dgm:pt modelId="{B8E65C8C-4B7D-B549-BB58-0F269DF54DF3}" type="pres">
      <dgm:prSet presAssocID="{F94CAEC1-A405-4748-A59D-D3B854A182BD}" presName="childTextArrow" presStyleLbl="fgAccFollowNode1" presStyleIdx="4" presStyleCnt="5" custScaleY="141796" custLinFactNeighborY="15543">
        <dgm:presLayoutVars>
          <dgm:bulletEnabled val="1"/>
        </dgm:presLayoutVars>
      </dgm:prSet>
      <dgm:spPr/>
    </dgm:pt>
  </dgm:ptLst>
  <dgm:cxnLst>
    <dgm:cxn modelId="{291E2D04-F93D-4B85-9A53-2810F606516B}" srcId="{B41A4C7D-1871-438E-B27A-2ABED4E02573}" destId="{F94CAEC1-A405-4748-A59D-D3B854A182BD}" srcOrd="0" destOrd="0" parTransId="{D9536EE6-BCA7-4BAE-A60E-DE53C2BC91C9}" sibTransId="{7077002B-0645-42C9-B24A-88B078ABA34F}"/>
    <dgm:cxn modelId="{41E8CD1C-E59F-496F-842A-52282E23D361}" srcId="{B3CE6382-F3A2-4F3F-840D-7CF41DA8EAED}" destId="{7D30169D-11EF-4910-8C69-7CF70311D50B}" srcOrd="3" destOrd="0" parTransId="{BB2D470A-EDDF-4500-9694-214C41898DCB}" sibTransId="{8DF6E356-4DDC-40B2-95C2-CED302415370}"/>
    <dgm:cxn modelId="{FD2B7C29-41DD-1B42-9E9A-2A79AD50599F}" type="presOf" srcId="{E45D1A49-F913-40DA-B43C-1AFB195A202D}" destId="{DF0692C7-A4CB-6F4B-A3F0-B31CEEC40B0B}" srcOrd="0" destOrd="0" presId="urn:microsoft.com/office/officeart/2005/8/layout/process4"/>
    <dgm:cxn modelId="{6C65BC2C-E282-DE44-BFBB-40FC473DA9BD}" type="presOf" srcId="{BCF6F16F-7D6A-43C6-B2C0-630A21023BC1}" destId="{0DCAD3A1-B67A-8F46-ADDA-C0BECABC5826}" srcOrd="0" destOrd="0" presId="urn:microsoft.com/office/officeart/2005/8/layout/process4"/>
    <dgm:cxn modelId="{5267A831-BE02-45A9-BD66-E864F2765698}" srcId="{BCF6F16F-7D6A-43C6-B2C0-630A21023BC1}" destId="{B41A4C7D-1871-438E-B27A-2ABED4E02573}" srcOrd="0" destOrd="0" parTransId="{A05DEADF-7710-428E-B3B3-0441C1B82C70}" sibTransId="{B0E397A7-FF14-450C-BE7A-2D1ACED65185}"/>
    <dgm:cxn modelId="{CD3F706C-D72F-2144-B05D-9157A7C84BCA}" type="presOf" srcId="{FFCB95D2-2545-4994-BC7E-8E118BF34390}" destId="{3FFCCBE3-606E-F343-8E9C-16E4C60A9A7C}" srcOrd="0" destOrd="0" presId="urn:microsoft.com/office/officeart/2005/8/layout/process4"/>
    <dgm:cxn modelId="{86527A6E-C1EB-3E4A-9C8D-F9F99426BE8D}" type="presOf" srcId="{96495092-BA27-45E5-B8D3-FAF95DB7BC6D}" destId="{01728B31-8871-D740-8181-CB0E74987CA2}" srcOrd="0" destOrd="0" presId="urn:microsoft.com/office/officeart/2005/8/layout/process4"/>
    <dgm:cxn modelId="{7C53DF4F-C3D5-574B-A995-145BA8FB5F22}" type="presOf" srcId="{F6670492-E1D2-4BD6-A1E8-DDC89865BB82}" destId="{E59A093C-8ACD-2244-A0B9-62ECA6CBD432}" srcOrd="0" destOrd="0" presId="urn:microsoft.com/office/officeart/2005/8/layout/process4"/>
    <dgm:cxn modelId="{02A84752-F489-A140-91CD-7BCE47FED926}" type="presOf" srcId="{F94CAEC1-A405-4748-A59D-D3B854A182BD}" destId="{B8E65C8C-4B7D-B549-BB58-0F269DF54DF3}" srcOrd="0" destOrd="0" presId="urn:microsoft.com/office/officeart/2005/8/layout/process4"/>
    <dgm:cxn modelId="{CB264354-06E4-4949-898D-4FDB57208FAC}" srcId="{BCF6F16F-7D6A-43C6-B2C0-630A21023BC1}" destId="{FFCB95D2-2545-4994-BC7E-8E118BF34390}" srcOrd="2" destOrd="0" parTransId="{DED5F602-D384-462E-937C-594471168C8B}" sibTransId="{DD01BF5D-82EC-460E-8654-760AE17E4B73}"/>
    <dgm:cxn modelId="{3921F054-1CF1-BC42-9D63-7B9BBAC3CED0}" type="presOf" srcId="{B3CE6382-F3A2-4F3F-840D-7CF41DA8EAED}" destId="{388C70CF-8604-A544-AB91-C56A7FC37B8E}" srcOrd="1" destOrd="0" presId="urn:microsoft.com/office/officeart/2005/8/layout/process4"/>
    <dgm:cxn modelId="{C8566F8F-C84A-AD4A-9E83-B5980B0BB30D}" type="presOf" srcId="{B41A4C7D-1871-438E-B27A-2ABED4E02573}" destId="{1F443BF7-683E-F643-A07F-3FE8991D0D18}" srcOrd="0" destOrd="0" presId="urn:microsoft.com/office/officeart/2005/8/layout/process4"/>
    <dgm:cxn modelId="{74D1B791-7BBF-4C5B-B61C-C94DFB1D0D72}" srcId="{B3CE6382-F3A2-4F3F-840D-7CF41DA8EAED}" destId="{96495092-BA27-45E5-B8D3-FAF95DB7BC6D}" srcOrd="2" destOrd="0" parTransId="{346D4C1B-BDF8-48AE-9A76-0AF451AB5107}" sibTransId="{820320D2-4F70-47F3-83AC-788B9B398752}"/>
    <dgm:cxn modelId="{604A7A93-172F-4F84-8EFF-8A635C99F134}" srcId="{B3CE6382-F3A2-4F3F-840D-7CF41DA8EAED}" destId="{F6670492-E1D2-4BD6-A1E8-DDC89865BB82}" srcOrd="0" destOrd="0" parTransId="{10150E75-B24C-4E03-A4FB-8958DA312836}" sibTransId="{A6688344-CD5C-46ED-A398-92B1972239C8}"/>
    <dgm:cxn modelId="{05851B9F-0644-BB41-9B6B-12C7DAF88D5D}" type="presOf" srcId="{B41A4C7D-1871-438E-B27A-2ABED4E02573}" destId="{B584160A-97DB-5046-B232-513C3D4A417C}" srcOrd="1" destOrd="0" presId="urn:microsoft.com/office/officeart/2005/8/layout/process4"/>
    <dgm:cxn modelId="{8BBA79BE-0E06-4FFC-ABFF-B1ABDDBF77DD}" srcId="{BCF6F16F-7D6A-43C6-B2C0-630A21023BC1}" destId="{B3CE6382-F3A2-4F3F-840D-7CF41DA8EAED}" srcOrd="1" destOrd="0" parTransId="{2D897409-2059-4643-9FC2-FD693E2D4414}" sibTransId="{F3303526-F594-4C08-9FB1-69C61F21E2F8}"/>
    <dgm:cxn modelId="{294A0FCD-9B87-5041-A2F2-EC9A5956E7CE}" type="presOf" srcId="{B3CE6382-F3A2-4F3F-840D-7CF41DA8EAED}" destId="{90CCBC93-878B-BD40-9640-97C555CA41A8}" srcOrd="0" destOrd="0" presId="urn:microsoft.com/office/officeart/2005/8/layout/process4"/>
    <dgm:cxn modelId="{077CFAD5-7AC4-A84B-BB28-E5F2D6CFD75D}" type="presOf" srcId="{7D30169D-11EF-4910-8C69-7CF70311D50B}" destId="{9A224C40-CD12-7D47-AC12-455E80ABE57E}" srcOrd="0" destOrd="0" presId="urn:microsoft.com/office/officeart/2005/8/layout/process4"/>
    <dgm:cxn modelId="{522C86E7-2E69-4C48-9CBA-CC81AEC29F68}" srcId="{B3CE6382-F3A2-4F3F-840D-7CF41DA8EAED}" destId="{E45D1A49-F913-40DA-B43C-1AFB195A202D}" srcOrd="1" destOrd="0" parTransId="{B6F43392-2DF1-49C4-AF4B-A22E4343911C}" sibTransId="{ACB13F81-2DEA-4C61-82C1-B5B525D848C5}"/>
    <dgm:cxn modelId="{FE179BBD-B30E-F64C-9580-B93953EDF675}" type="presParOf" srcId="{0DCAD3A1-B67A-8F46-ADDA-C0BECABC5826}" destId="{0E35CD9D-B844-894A-B831-AA0C18F5A2BE}" srcOrd="0" destOrd="0" presId="urn:microsoft.com/office/officeart/2005/8/layout/process4"/>
    <dgm:cxn modelId="{C12A737D-3174-DF4A-BB42-E7C6B2F0699E}" type="presParOf" srcId="{0E35CD9D-B844-894A-B831-AA0C18F5A2BE}" destId="{3FFCCBE3-606E-F343-8E9C-16E4C60A9A7C}" srcOrd="0" destOrd="0" presId="urn:microsoft.com/office/officeart/2005/8/layout/process4"/>
    <dgm:cxn modelId="{3E132D52-9AED-F741-B65F-75E3EE7EE7CE}" type="presParOf" srcId="{0DCAD3A1-B67A-8F46-ADDA-C0BECABC5826}" destId="{23F3CEB8-28F2-3142-B472-75840280C6E0}" srcOrd="1" destOrd="0" presId="urn:microsoft.com/office/officeart/2005/8/layout/process4"/>
    <dgm:cxn modelId="{6DDBEE13-0093-E74E-A5DA-EBB5D366246E}" type="presParOf" srcId="{0DCAD3A1-B67A-8F46-ADDA-C0BECABC5826}" destId="{0C9E0C8C-BAE0-D743-9929-4A87987A951A}" srcOrd="2" destOrd="0" presId="urn:microsoft.com/office/officeart/2005/8/layout/process4"/>
    <dgm:cxn modelId="{BD0DF3BD-10DC-5349-9587-D1A892635BCC}" type="presParOf" srcId="{0C9E0C8C-BAE0-D743-9929-4A87987A951A}" destId="{90CCBC93-878B-BD40-9640-97C555CA41A8}" srcOrd="0" destOrd="0" presId="urn:microsoft.com/office/officeart/2005/8/layout/process4"/>
    <dgm:cxn modelId="{D5D9811B-DE20-AC4B-84D6-742871A96D74}" type="presParOf" srcId="{0C9E0C8C-BAE0-D743-9929-4A87987A951A}" destId="{388C70CF-8604-A544-AB91-C56A7FC37B8E}" srcOrd="1" destOrd="0" presId="urn:microsoft.com/office/officeart/2005/8/layout/process4"/>
    <dgm:cxn modelId="{5EE5F91C-1CEB-B146-AAD4-13860F36C690}" type="presParOf" srcId="{0C9E0C8C-BAE0-D743-9929-4A87987A951A}" destId="{71D47426-44D1-EA4D-9BCD-91BBF56CAC53}" srcOrd="2" destOrd="0" presId="urn:microsoft.com/office/officeart/2005/8/layout/process4"/>
    <dgm:cxn modelId="{89B2EAB4-96A0-6A4B-B020-BA85B9A121DD}" type="presParOf" srcId="{71D47426-44D1-EA4D-9BCD-91BBF56CAC53}" destId="{E59A093C-8ACD-2244-A0B9-62ECA6CBD432}" srcOrd="0" destOrd="0" presId="urn:microsoft.com/office/officeart/2005/8/layout/process4"/>
    <dgm:cxn modelId="{2F58E201-3282-284C-8B33-0ED7E3326DC2}" type="presParOf" srcId="{71D47426-44D1-EA4D-9BCD-91BBF56CAC53}" destId="{DF0692C7-A4CB-6F4B-A3F0-B31CEEC40B0B}" srcOrd="1" destOrd="0" presId="urn:microsoft.com/office/officeart/2005/8/layout/process4"/>
    <dgm:cxn modelId="{D2E4F304-C01E-2F44-80E0-9DC22C592598}" type="presParOf" srcId="{71D47426-44D1-EA4D-9BCD-91BBF56CAC53}" destId="{01728B31-8871-D740-8181-CB0E74987CA2}" srcOrd="2" destOrd="0" presId="urn:microsoft.com/office/officeart/2005/8/layout/process4"/>
    <dgm:cxn modelId="{6FD5F8BF-3086-0D4B-9AE1-9DC02FB164D8}" type="presParOf" srcId="{71D47426-44D1-EA4D-9BCD-91BBF56CAC53}" destId="{9A224C40-CD12-7D47-AC12-455E80ABE57E}" srcOrd="3" destOrd="0" presId="urn:microsoft.com/office/officeart/2005/8/layout/process4"/>
    <dgm:cxn modelId="{FB4407CA-0172-3E41-9D65-310EFECE6FC4}" type="presParOf" srcId="{0DCAD3A1-B67A-8F46-ADDA-C0BECABC5826}" destId="{63FC4C16-1DA1-5440-BA1F-2F23680C4CCA}" srcOrd="3" destOrd="0" presId="urn:microsoft.com/office/officeart/2005/8/layout/process4"/>
    <dgm:cxn modelId="{940EE0E9-7910-E44B-A4A7-BA4EF170F77A}" type="presParOf" srcId="{0DCAD3A1-B67A-8F46-ADDA-C0BECABC5826}" destId="{A7E549A4-D238-FD41-B793-3B9FFBBC009E}" srcOrd="4" destOrd="0" presId="urn:microsoft.com/office/officeart/2005/8/layout/process4"/>
    <dgm:cxn modelId="{C1450DF5-78FD-0247-9044-83B3FD8E3610}" type="presParOf" srcId="{A7E549A4-D238-FD41-B793-3B9FFBBC009E}" destId="{1F443BF7-683E-F643-A07F-3FE8991D0D18}" srcOrd="0" destOrd="0" presId="urn:microsoft.com/office/officeart/2005/8/layout/process4"/>
    <dgm:cxn modelId="{1B4D6D87-5FAE-2045-8C03-71072273AC6D}" type="presParOf" srcId="{A7E549A4-D238-FD41-B793-3B9FFBBC009E}" destId="{B584160A-97DB-5046-B232-513C3D4A417C}" srcOrd="1" destOrd="0" presId="urn:microsoft.com/office/officeart/2005/8/layout/process4"/>
    <dgm:cxn modelId="{1B600BC8-6E83-FB4B-8E94-79EA5DAB0E65}" type="presParOf" srcId="{A7E549A4-D238-FD41-B793-3B9FFBBC009E}" destId="{ADA45BB3-4694-FA4F-AA4F-A48A9EA630EB}" srcOrd="2" destOrd="0" presId="urn:microsoft.com/office/officeart/2005/8/layout/process4"/>
    <dgm:cxn modelId="{58C7F495-83C4-3E4F-8ABB-CE309DEAD1D4}" type="presParOf" srcId="{ADA45BB3-4694-FA4F-AA4F-A48A9EA630EB}" destId="{B8E65C8C-4B7D-B549-BB58-0F269DF54DF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824F178-D818-4788-B675-D0DC09852481}" type="doc">
      <dgm:prSet loTypeId="urn:microsoft.com/office/officeart/2005/8/layout/hierarchy1" loCatId="hierarchy" qsTypeId="urn:microsoft.com/office/officeart/2005/8/quickstyle/simple1" qsCatId="simple" csTypeId="urn:microsoft.com/office/officeart/2005/8/colors/accent6_2" csCatId="accent6"/>
      <dgm:spPr/>
      <dgm:t>
        <a:bodyPr/>
        <a:lstStyle/>
        <a:p>
          <a:endParaRPr lang="en-US"/>
        </a:p>
      </dgm:t>
    </dgm:pt>
    <dgm:pt modelId="{2A1CBCAC-26F5-4577-80E5-00DE0A433826}">
      <dgm:prSet/>
      <dgm:spPr/>
      <dgm:t>
        <a:bodyPr/>
        <a:lstStyle/>
        <a:p>
          <a:r>
            <a:rPr lang="en-GB" dirty="0"/>
            <a:t>The lack of independence and over-reliance on government for funding has often times caused delays and other budgetary constraints. </a:t>
          </a:r>
          <a:endParaRPr lang="en-US" dirty="0"/>
        </a:p>
      </dgm:t>
    </dgm:pt>
    <dgm:pt modelId="{B8CD9E78-16BF-4EDF-A7FE-3EC172B16D13}" type="parTrans" cxnId="{8323736C-CDC7-4C6A-B5F6-964F5F170F2C}">
      <dgm:prSet/>
      <dgm:spPr/>
      <dgm:t>
        <a:bodyPr/>
        <a:lstStyle/>
        <a:p>
          <a:endParaRPr lang="en-US"/>
        </a:p>
      </dgm:t>
    </dgm:pt>
    <dgm:pt modelId="{C9C97D2B-2A36-419F-A410-32F00C6C4A4E}" type="sibTrans" cxnId="{8323736C-CDC7-4C6A-B5F6-964F5F170F2C}">
      <dgm:prSet/>
      <dgm:spPr/>
      <dgm:t>
        <a:bodyPr/>
        <a:lstStyle/>
        <a:p>
          <a:endParaRPr lang="en-US"/>
        </a:p>
      </dgm:t>
    </dgm:pt>
    <dgm:pt modelId="{99E2F1F9-2C3A-483A-89C1-E504F7B90DD9}">
      <dgm:prSet/>
      <dgm:spPr/>
      <dgm:t>
        <a:bodyPr/>
        <a:lstStyle/>
        <a:p>
          <a:r>
            <a:rPr lang="en-GB" dirty="0"/>
            <a:t>The passage (enactment) of the Earmarked Funds Capping and Realignment Act 2017, Act 947 has significantly affected the resource envelope of the </a:t>
          </a:r>
          <a:r>
            <a:rPr lang="en-GB" dirty="0" err="1"/>
            <a:t>GETFund</a:t>
          </a:r>
          <a:r>
            <a:rPr lang="en-GB" dirty="0"/>
            <a:t>. </a:t>
          </a:r>
          <a:endParaRPr lang="en-US" dirty="0"/>
        </a:p>
      </dgm:t>
    </dgm:pt>
    <dgm:pt modelId="{CF63DB3A-76E6-4AC3-B29D-E0D3CB9DBB03}" type="parTrans" cxnId="{8265F1F0-B6F2-4D6D-9F92-9260C957ACB4}">
      <dgm:prSet/>
      <dgm:spPr/>
      <dgm:t>
        <a:bodyPr/>
        <a:lstStyle/>
        <a:p>
          <a:endParaRPr lang="en-US"/>
        </a:p>
      </dgm:t>
    </dgm:pt>
    <dgm:pt modelId="{163F3834-5811-4FDF-8AF9-1AAA2AAD59A6}" type="sibTrans" cxnId="{8265F1F0-B6F2-4D6D-9F92-9260C957ACB4}">
      <dgm:prSet/>
      <dgm:spPr/>
      <dgm:t>
        <a:bodyPr/>
        <a:lstStyle/>
        <a:p>
          <a:endParaRPr lang="en-US"/>
        </a:p>
      </dgm:t>
    </dgm:pt>
    <dgm:pt modelId="{26B4AF5F-B992-AD4B-A86A-D379935B01EC}" type="pres">
      <dgm:prSet presAssocID="{3824F178-D818-4788-B675-D0DC09852481}" presName="hierChild1" presStyleCnt="0">
        <dgm:presLayoutVars>
          <dgm:chPref val="1"/>
          <dgm:dir/>
          <dgm:animOne val="branch"/>
          <dgm:animLvl val="lvl"/>
          <dgm:resizeHandles/>
        </dgm:presLayoutVars>
      </dgm:prSet>
      <dgm:spPr/>
    </dgm:pt>
    <dgm:pt modelId="{08B2F7C6-560F-9B4A-AE54-D19619A41B57}" type="pres">
      <dgm:prSet presAssocID="{2A1CBCAC-26F5-4577-80E5-00DE0A433826}" presName="hierRoot1" presStyleCnt="0"/>
      <dgm:spPr/>
    </dgm:pt>
    <dgm:pt modelId="{029CBD62-F497-6446-AC37-754444B269E6}" type="pres">
      <dgm:prSet presAssocID="{2A1CBCAC-26F5-4577-80E5-00DE0A433826}" presName="composite" presStyleCnt="0"/>
      <dgm:spPr/>
    </dgm:pt>
    <dgm:pt modelId="{3067772C-FCD5-4841-B743-E98A2565D40A}" type="pres">
      <dgm:prSet presAssocID="{2A1CBCAC-26F5-4577-80E5-00DE0A433826}" presName="background" presStyleLbl="node0" presStyleIdx="0" presStyleCnt="2"/>
      <dgm:spPr/>
    </dgm:pt>
    <dgm:pt modelId="{2AF717EF-5665-9A4B-B557-159073B254B7}" type="pres">
      <dgm:prSet presAssocID="{2A1CBCAC-26F5-4577-80E5-00DE0A433826}" presName="text" presStyleLbl="fgAcc0" presStyleIdx="0" presStyleCnt="2">
        <dgm:presLayoutVars>
          <dgm:chPref val="3"/>
        </dgm:presLayoutVars>
      </dgm:prSet>
      <dgm:spPr/>
    </dgm:pt>
    <dgm:pt modelId="{80699706-A547-474E-9E10-432C3B7D99D8}" type="pres">
      <dgm:prSet presAssocID="{2A1CBCAC-26F5-4577-80E5-00DE0A433826}" presName="hierChild2" presStyleCnt="0"/>
      <dgm:spPr/>
    </dgm:pt>
    <dgm:pt modelId="{D746952E-BB87-5149-AC17-8BD2BD71EB51}" type="pres">
      <dgm:prSet presAssocID="{99E2F1F9-2C3A-483A-89C1-E504F7B90DD9}" presName="hierRoot1" presStyleCnt="0"/>
      <dgm:spPr/>
    </dgm:pt>
    <dgm:pt modelId="{22EC233E-A196-D943-BFFE-CDA713AFED95}" type="pres">
      <dgm:prSet presAssocID="{99E2F1F9-2C3A-483A-89C1-E504F7B90DD9}" presName="composite" presStyleCnt="0"/>
      <dgm:spPr/>
    </dgm:pt>
    <dgm:pt modelId="{4D8F1CCF-343E-D94C-B1B4-D0B6D70D1965}" type="pres">
      <dgm:prSet presAssocID="{99E2F1F9-2C3A-483A-89C1-E504F7B90DD9}" presName="background" presStyleLbl="node0" presStyleIdx="1" presStyleCnt="2"/>
      <dgm:spPr/>
    </dgm:pt>
    <dgm:pt modelId="{E9409296-DAF3-1C47-B0A3-1DD0C8E26B0D}" type="pres">
      <dgm:prSet presAssocID="{99E2F1F9-2C3A-483A-89C1-E504F7B90DD9}" presName="text" presStyleLbl="fgAcc0" presStyleIdx="1" presStyleCnt="2">
        <dgm:presLayoutVars>
          <dgm:chPref val="3"/>
        </dgm:presLayoutVars>
      </dgm:prSet>
      <dgm:spPr/>
    </dgm:pt>
    <dgm:pt modelId="{D808FF8D-9B00-DB45-B473-08DF9F716F43}" type="pres">
      <dgm:prSet presAssocID="{99E2F1F9-2C3A-483A-89C1-E504F7B90DD9}" presName="hierChild2" presStyleCnt="0"/>
      <dgm:spPr/>
    </dgm:pt>
  </dgm:ptLst>
  <dgm:cxnLst>
    <dgm:cxn modelId="{8A9FC908-EE67-634B-AD59-8F0750543873}" type="presOf" srcId="{99E2F1F9-2C3A-483A-89C1-E504F7B90DD9}" destId="{E9409296-DAF3-1C47-B0A3-1DD0C8E26B0D}" srcOrd="0" destOrd="0" presId="urn:microsoft.com/office/officeart/2005/8/layout/hierarchy1"/>
    <dgm:cxn modelId="{85222865-4237-9C47-AF64-F49C25BE56C5}" type="presOf" srcId="{3824F178-D818-4788-B675-D0DC09852481}" destId="{26B4AF5F-B992-AD4B-A86A-D379935B01EC}" srcOrd="0" destOrd="0" presId="urn:microsoft.com/office/officeart/2005/8/layout/hierarchy1"/>
    <dgm:cxn modelId="{8323736C-CDC7-4C6A-B5F6-964F5F170F2C}" srcId="{3824F178-D818-4788-B675-D0DC09852481}" destId="{2A1CBCAC-26F5-4577-80E5-00DE0A433826}" srcOrd="0" destOrd="0" parTransId="{B8CD9E78-16BF-4EDF-A7FE-3EC172B16D13}" sibTransId="{C9C97D2B-2A36-419F-A410-32F00C6C4A4E}"/>
    <dgm:cxn modelId="{90A56B51-944F-0444-8160-EE126D2DC7D8}" type="presOf" srcId="{2A1CBCAC-26F5-4577-80E5-00DE0A433826}" destId="{2AF717EF-5665-9A4B-B557-159073B254B7}" srcOrd="0" destOrd="0" presId="urn:microsoft.com/office/officeart/2005/8/layout/hierarchy1"/>
    <dgm:cxn modelId="{8265F1F0-B6F2-4D6D-9F92-9260C957ACB4}" srcId="{3824F178-D818-4788-B675-D0DC09852481}" destId="{99E2F1F9-2C3A-483A-89C1-E504F7B90DD9}" srcOrd="1" destOrd="0" parTransId="{CF63DB3A-76E6-4AC3-B29D-E0D3CB9DBB03}" sibTransId="{163F3834-5811-4FDF-8AF9-1AAA2AAD59A6}"/>
    <dgm:cxn modelId="{41F879CD-6139-284B-BBF6-1B9BAF1ACA81}" type="presParOf" srcId="{26B4AF5F-B992-AD4B-A86A-D379935B01EC}" destId="{08B2F7C6-560F-9B4A-AE54-D19619A41B57}" srcOrd="0" destOrd="0" presId="urn:microsoft.com/office/officeart/2005/8/layout/hierarchy1"/>
    <dgm:cxn modelId="{E69B0CB4-B878-D144-8F9B-23A2D41F3E93}" type="presParOf" srcId="{08B2F7C6-560F-9B4A-AE54-D19619A41B57}" destId="{029CBD62-F497-6446-AC37-754444B269E6}" srcOrd="0" destOrd="0" presId="urn:microsoft.com/office/officeart/2005/8/layout/hierarchy1"/>
    <dgm:cxn modelId="{FFAD0789-70A7-5D49-91B2-DF5AEF784E92}" type="presParOf" srcId="{029CBD62-F497-6446-AC37-754444B269E6}" destId="{3067772C-FCD5-4841-B743-E98A2565D40A}" srcOrd="0" destOrd="0" presId="urn:microsoft.com/office/officeart/2005/8/layout/hierarchy1"/>
    <dgm:cxn modelId="{7330BF97-F459-9445-B2FE-61347618D531}" type="presParOf" srcId="{029CBD62-F497-6446-AC37-754444B269E6}" destId="{2AF717EF-5665-9A4B-B557-159073B254B7}" srcOrd="1" destOrd="0" presId="urn:microsoft.com/office/officeart/2005/8/layout/hierarchy1"/>
    <dgm:cxn modelId="{3DA6ADEF-EC71-B64F-A775-0133C73728AB}" type="presParOf" srcId="{08B2F7C6-560F-9B4A-AE54-D19619A41B57}" destId="{80699706-A547-474E-9E10-432C3B7D99D8}" srcOrd="1" destOrd="0" presId="urn:microsoft.com/office/officeart/2005/8/layout/hierarchy1"/>
    <dgm:cxn modelId="{4DB7F774-CCD0-DD4A-ABBF-DD23C9985F70}" type="presParOf" srcId="{26B4AF5F-B992-AD4B-A86A-D379935B01EC}" destId="{D746952E-BB87-5149-AC17-8BD2BD71EB51}" srcOrd="1" destOrd="0" presId="urn:microsoft.com/office/officeart/2005/8/layout/hierarchy1"/>
    <dgm:cxn modelId="{2F67D838-CAD8-C843-801D-CDC78CC73EBD}" type="presParOf" srcId="{D746952E-BB87-5149-AC17-8BD2BD71EB51}" destId="{22EC233E-A196-D943-BFFE-CDA713AFED95}" srcOrd="0" destOrd="0" presId="urn:microsoft.com/office/officeart/2005/8/layout/hierarchy1"/>
    <dgm:cxn modelId="{D909CCAB-DC13-3342-856E-16892DD72D8C}" type="presParOf" srcId="{22EC233E-A196-D943-BFFE-CDA713AFED95}" destId="{4D8F1CCF-343E-D94C-B1B4-D0B6D70D1965}" srcOrd="0" destOrd="0" presId="urn:microsoft.com/office/officeart/2005/8/layout/hierarchy1"/>
    <dgm:cxn modelId="{E20C5D1B-46EE-CC41-85DB-990B98052345}" type="presParOf" srcId="{22EC233E-A196-D943-BFFE-CDA713AFED95}" destId="{E9409296-DAF3-1C47-B0A3-1DD0C8E26B0D}" srcOrd="1" destOrd="0" presId="urn:microsoft.com/office/officeart/2005/8/layout/hierarchy1"/>
    <dgm:cxn modelId="{710882FF-84E6-544E-A101-35E299E7795A}" type="presParOf" srcId="{D746952E-BB87-5149-AC17-8BD2BD71EB51}" destId="{D808FF8D-9B00-DB45-B473-08DF9F716F4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1417879-4C78-4CCC-9EE1-0094D6FB136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A2598FE-3358-442E-8A25-E59B538ACE2D}">
      <dgm:prSet custT="1"/>
      <dgm:spPr/>
      <dgm:t>
        <a:bodyPr/>
        <a:lstStyle/>
        <a:p>
          <a:pPr>
            <a:lnSpc>
              <a:spcPct val="100000"/>
            </a:lnSpc>
          </a:pPr>
          <a:r>
            <a:rPr lang="en-GB" sz="1800" dirty="0"/>
            <a:t>Efforts should be made to introduce efficiency, reduce waste, and create value within the administration of the fund. </a:t>
          </a:r>
          <a:r>
            <a:rPr lang="en-GB" sz="1800" dirty="0" err="1"/>
            <a:t>GETFund</a:t>
          </a:r>
          <a:r>
            <a:rPr lang="en-GB" sz="1800" dirty="0"/>
            <a:t> needs some level of independence and autonomy to allow for selected projects to be worked on per year considering their limited resources. </a:t>
          </a:r>
          <a:r>
            <a:rPr lang="en-GH" sz="1800" dirty="0"/>
            <a:t> </a:t>
          </a:r>
          <a:endParaRPr lang="en-US" sz="1800" dirty="0"/>
        </a:p>
      </dgm:t>
    </dgm:pt>
    <dgm:pt modelId="{2C151F77-052E-4389-9F8A-02C10949C1D7}" type="parTrans" cxnId="{BB9611E4-107D-45CF-B461-66ECB985AEB4}">
      <dgm:prSet/>
      <dgm:spPr/>
      <dgm:t>
        <a:bodyPr/>
        <a:lstStyle/>
        <a:p>
          <a:endParaRPr lang="en-US" sz="2000"/>
        </a:p>
      </dgm:t>
    </dgm:pt>
    <dgm:pt modelId="{A4618FD1-5F1F-4A55-AA44-16A7E21A4B1D}" type="sibTrans" cxnId="{BB9611E4-107D-45CF-B461-66ECB985AEB4}">
      <dgm:prSet/>
      <dgm:spPr/>
      <dgm:t>
        <a:bodyPr/>
        <a:lstStyle/>
        <a:p>
          <a:endParaRPr lang="en-US" sz="2000"/>
        </a:p>
      </dgm:t>
    </dgm:pt>
    <dgm:pt modelId="{8ABB0FD4-3053-49DA-BB64-C7865B5D6EC7}">
      <dgm:prSet custT="1"/>
      <dgm:spPr/>
      <dgm:t>
        <a:bodyPr/>
        <a:lstStyle/>
        <a:p>
          <a:pPr>
            <a:lnSpc>
              <a:spcPct val="100000"/>
            </a:lnSpc>
          </a:pPr>
          <a:r>
            <a:rPr lang="en-GB" sz="1800"/>
            <a:t>The GETFund model requires a review to make it more effective and fit for purpose. This has not been done since the inception of the fund. The GETFund Act 2000, Act 581 should be reviewed periodically (e.g., every 5 years) and amended to help meet the current demands of the tertiary education sector</a:t>
          </a:r>
          <a:r>
            <a:rPr lang="en-GH" sz="1800"/>
            <a:t> </a:t>
          </a:r>
          <a:endParaRPr lang="en-US" sz="1800"/>
        </a:p>
      </dgm:t>
    </dgm:pt>
    <dgm:pt modelId="{F3BEFEDB-9D1C-43E9-A7CC-152B3BC8F520}" type="parTrans" cxnId="{026A90CD-052C-4962-87AE-D72C95EC354D}">
      <dgm:prSet/>
      <dgm:spPr/>
      <dgm:t>
        <a:bodyPr/>
        <a:lstStyle/>
        <a:p>
          <a:endParaRPr lang="en-US" sz="2000"/>
        </a:p>
      </dgm:t>
    </dgm:pt>
    <dgm:pt modelId="{A235B020-705E-4E07-B405-B34C2F7F7B95}" type="sibTrans" cxnId="{026A90CD-052C-4962-87AE-D72C95EC354D}">
      <dgm:prSet/>
      <dgm:spPr/>
      <dgm:t>
        <a:bodyPr/>
        <a:lstStyle/>
        <a:p>
          <a:endParaRPr lang="en-US" sz="2000"/>
        </a:p>
      </dgm:t>
    </dgm:pt>
    <dgm:pt modelId="{FC7333F7-7B33-45CE-9A68-D9D13602320A}">
      <dgm:prSet custT="1"/>
      <dgm:spPr/>
      <dgm:t>
        <a:bodyPr/>
        <a:lstStyle/>
        <a:p>
          <a:pPr>
            <a:lnSpc>
              <a:spcPct val="100000"/>
            </a:lnSpc>
          </a:pPr>
          <a:r>
            <a:rPr lang="en-GB" sz="1800"/>
            <a:t>The Board should also adopt more innovative approaches in raising funds independent of the government. For instance, the GETFund could take an entrepreneurial approach to raising finance through a variety of mechanisms offered by the innovative financing drive for educational development.</a:t>
          </a:r>
          <a:endParaRPr lang="en-US" sz="1800"/>
        </a:p>
      </dgm:t>
    </dgm:pt>
    <dgm:pt modelId="{9CB10D9D-694D-43ED-B630-E10C8126585E}" type="parTrans" cxnId="{55AD0C62-9650-40E4-BFB8-62C1F2803224}">
      <dgm:prSet/>
      <dgm:spPr/>
      <dgm:t>
        <a:bodyPr/>
        <a:lstStyle/>
        <a:p>
          <a:endParaRPr lang="en-US" sz="2000"/>
        </a:p>
      </dgm:t>
    </dgm:pt>
    <dgm:pt modelId="{579E63A2-0D7E-4874-8325-58332AD690B8}" type="sibTrans" cxnId="{55AD0C62-9650-40E4-BFB8-62C1F2803224}">
      <dgm:prSet/>
      <dgm:spPr/>
      <dgm:t>
        <a:bodyPr/>
        <a:lstStyle/>
        <a:p>
          <a:endParaRPr lang="en-US" sz="2000"/>
        </a:p>
      </dgm:t>
    </dgm:pt>
    <dgm:pt modelId="{35C3F54A-1482-4521-B7F0-4993DF773748}">
      <dgm:prSet custT="1"/>
      <dgm:spPr/>
      <dgm:t>
        <a:bodyPr/>
        <a:lstStyle/>
        <a:p>
          <a:pPr>
            <a:lnSpc>
              <a:spcPct val="100000"/>
            </a:lnSpc>
          </a:pPr>
          <a:r>
            <a:rPr lang="en-GB" sz="1800"/>
            <a:t>Further, the GETFund should have a template that puts more emphasis on HEIs than the pre-tertiary sector. The current 12% fund allocation to public HEIs is inadequate. </a:t>
          </a:r>
          <a:endParaRPr lang="en-US" sz="1800"/>
        </a:p>
      </dgm:t>
    </dgm:pt>
    <dgm:pt modelId="{E644EF17-C90B-484F-91D9-E66DAF281969}" type="parTrans" cxnId="{6FA2CE00-6627-40C5-B5C6-14C7940A9278}">
      <dgm:prSet/>
      <dgm:spPr/>
      <dgm:t>
        <a:bodyPr/>
        <a:lstStyle/>
        <a:p>
          <a:endParaRPr lang="en-US" sz="2000"/>
        </a:p>
      </dgm:t>
    </dgm:pt>
    <dgm:pt modelId="{FF1D0290-E9DA-4666-A9CE-28616889D61E}" type="sibTrans" cxnId="{6FA2CE00-6627-40C5-B5C6-14C7940A9278}">
      <dgm:prSet/>
      <dgm:spPr/>
      <dgm:t>
        <a:bodyPr/>
        <a:lstStyle/>
        <a:p>
          <a:endParaRPr lang="en-US" sz="2000"/>
        </a:p>
      </dgm:t>
    </dgm:pt>
    <dgm:pt modelId="{9393FADA-180C-4DA1-A329-D111F699151A}" type="pres">
      <dgm:prSet presAssocID="{21417879-4C78-4CCC-9EE1-0094D6FB136E}" presName="root" presStyleCnt="0">
        <dgm:presLayoutVars>
          <dgm:dir/>
          <dgm:resizeHandles val="exact"/>
        </dgm:presLayoutVars>
      </dgm:prSet>
      <dgm:spPr/>
    </dgm:pt>
    <dgm:pt modelId="{D1DC7544-2F12-4A6C-A7B4-D1048D41AC9A}" type="pres">
      <dgm:prSet presAssocID="{3A2598FE-3358-442E-8A25-E59B538ACE2D}" presName="compNode" presStyleCnt="0"/>
      <dgm:spPr/>
    </dgm:pt>
    <dgm:pt modelId="{AD346D81-5288-4240-83A7-C12FC85C62F0}" type="pres">
      <dgm:prSet presAssocID="{3A2598FE-3358-442E-8A25-E59B538ACE2D}" presName="bgRect" presStyleLbl="bgShp" presStyleIdx="0" presStyleCnt="4"/>
      <dgm:spPr/>
    </dgm:pt>
    <dgm:pt modelId="{6B0CD00A-E1A7-4475-9515-909FB27C159B}" type="pres">
      <dgm:prSet presAssocID="{3A2598FE-3358-442E-8A25-E59B538ACE2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B14C709E-7BEE-4ED8-B38F-A331D51042E1}" type="pres">
      <dgm:prSet presAssocID="{3A2598FE-3358-442E-8A25-E59B538ACE2D}" presName="spaceRect" presStyleCnt="0"/>
      <dgm:spPr/>
    </dgm:pt>
    <dgm:pt modelId="{7A9BC3D3-15C1-45E5-8BF9-3D08433A3459}" type="pres">
      <dgm:prSet presAssocID="{3A2598FE-3358-442E-8A25-E59B538ACE2D}" presName="parTx" presStyleLbl="revTx" presStyleIdx="0" presStyleCnt="4">
        <dgm:presLayoutVars>
          <dgm:chMax val="0"/>
          <dgm:chPref val="0"/>
        </dgm:presLayoutVars>
      </dgm:prSet>
      <dgm:spPr/>
    </dgm:pt>
    <dgm:pt modelId="{EBF60D6B-29FB-40C3-B712-744C108C183D}" type="pres">
      <dgm:prSet presAssocID="{A4618FD1-5F1F-4A55-AA44-16A7E21A4B1D}" presName="sibTrans" presStyleCnt="0"/>
      <dgm:spPr/>
    </dgm:pt>
    <dgm:pt modelId="{FFC31188-4081-40E5-B8A3-11EECDD29C5F}" type="pres">
      <dgm:prSet presAssocID="{8ABB0FD4-3053-49DA-BB64-C7865B5D6EC7}" presName="compNode" presStyleCnt="0"/>
      <dgm:spPr/>
    </dgm:pt>
    <dgm:pt modelId="{D27BECB2-5B81-4D64-973E-D0EFFD53E1D7}" type="pres">
      <dgm:prSet presAssocID="{8ABB0FD4-3053-49DA-BB64-C7865B5D6EC7}" presName="bgRect" presStyleLbl="bgShp" presStyleIdx="1" presStyleCnt="4"/>
      <dgm:spPr/>
    </dgm:pt>
    <dgm:pt modelId="{876289EE-C65F-4B02-8520-35614240CAA5}" type="pres">
      <dgm:prSet presAssocID="{8ABB0FD4-3053-49DA-BB64-C7865B5D6EC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uro"/>
        </a:ext>
      </dgm:extLst>
    </dgm:pt>
    <dgm:pt modelId="{A3BCDE2C-2701-42AD-9F5E-ACE363266884}" type="pres">
      <dgm:prSet presAssocID="{8ABB0FD4-3053-49DA-BB64-C7865B5D6EC7}" presName="spaceRect" presStyleCnt="0"/>
      <dgm:spPr/>
    </dgm:pt>
    <dgm:pt modelId="{DAEB2E80-6DBF-4ECD-A39E-129FFBE7D559}" type="pres">
      <dgm:prSet presAssocID="{8ABB0FD4-3053-49DA-BB64-C7865B5D6EC7}" presName="parTx" presStyleLbl="revTx" presStyleIdx="1" presStyleCnt="4">
        <dgm:presLayoutVars>
          <dgm:chMax val="0"/>
          <dgm:chPref val="0"/>
        </dgm:presLayoutVars>
      </dgm:prSet>
      <dgm:spPr/>
    </dgm:pt>
    <dgm:pt modelId="{58F5A05F-951F-4FEE-B920-6031C7499CA0}" type="pres">
      <dgm:prSet presAssocID="{A235B020-705E-4E07-B405-B34C2F7F7B95}" presName="sibTrans" presStyleCnt="0"/>
      <dgm:spPr/>
    </dgm:pt>
    <dgm:pt modelId="{A64842D0-602A-4CC4-97EB-37FF46A22F57}" type="pres">
      <dgm:prSet presAssocID="{FC7333F7-7B33-45CE-9A68-D9D13602320A}" presName="compNode" presStyleCnt="0"/>
      <dgm:spPr/>
    </dgm:pt>
    <dgm:pt modelId="{D64A59EA-B801-4F53-B904-799DD086D540}" type="pres">
      <dgm:prSet presAssocID="{FC7333F7-7B33-45CE-9A68-D9D13602320A}" presName="bgRect" presStyleLbl="bgShp" presStyleIdx="2" presStyleCnt="4"/>
      <dgm:spPr/>
    </dgm:pt>
    <dgm:pt modelId="{E5F4B7B0-06A8-4CB5-92F6-3AD6A12EDFFB}" type="pres">
      <dgm:prSet presAssocID="{FC7333F7-7B33-45CE-9A68-D9D13602320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nk"/>
        </a:ext>
      </dgm:extLst>
    </dgm:pt>
    <dgm:pt modelId="{8E5BAEA0-2F43-4DE2-B09D-38CB29291970}" type="pres">
      <dgm:prSet presAssocID="{FC7333F7-7B33-45CE-9A68-D9D13602320A}" presName="spaceRect" presStyleCnt="0"/>
      <dgm:spPr/>
    </dgm:pt>
    <dgm:pt modelId="{477F850A-57A2-42D1-A429-188577226DBD}" type="pres">
      <dgm:prSet presAssocID="{FC7333F7-7B33-45CE-9A68-D9D13602320A}" presName="parTx" presStyleLbl="revTx" presStyleIdx="2" presStyleCnt="4">
        <dgm:presLayoutVars>
          <dgm:chMax val="0"/>
          <dgm:chPref val="0"/>
        </dgm:presLayoutVars>
      </dgm:prSet>
      <dgm:spPr/>
    </dgm:pt>
    <dgm:pt modelId="{4E6E7D1D-CD0D-4AB3-8812-ACAD546FFD13}" type="pres">
      <dgm:prSet presAssocID="{579E63A2-0D7E-4874-8325-58332AD690B8}" presName="sibTrans" presStyleCnt="0"/>
      <dgm:spPr/>
    </dgm:pt>
    <dgm:pt modelId="{3D427383-2A65-48F0-84E0-EA4EB3CBE051}" type="pres">
      <dgm:prSet presAssocID="{35C3F54A-1482-4521-B7F0-4993DF773748}" presName="compNode" presStyleCnt="0"/>
      <dgm:spPr/>
    </dgm:pt>
    <dgm:pt modelId="{705325CD-ED70-42CF-8E61-502F98D9773D}" type="pres">
      <dgm:prSet presAssocID="{35C3F54A-1482-4521-B7F0-4993DF773748}" presName="bgRect" presStyleLbl="bgShp" presStyleIdx="3" presStyleCnt="4"/>
      <dgm:spPr/>
    </dgm:pt>
    <dgm:pt modelId="{B834BE34-6752-4931-84EA-F589FB5AB75E}" type="pres">
      <dgm:prSet presAssocID="{35C3F54A-1482-4521-B7F0-4993DF77374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aduation Cap"/>
        </a:ext>
      </dgm:extLst>
    </dgm:pt>
    <dgm:pt modelId="{6CE68304-47B7-4229-AA82-9F141A5543B3}" type="pres">
      <dgm:prSet presAssocID="{35C3F54A-1482-4521-B7F0-4993DF773748}" presName="spaceRect" presStyleCnt="0"/>
      <dgm:spPr/>
    </dgm:pt>
    <dgm:pt modelId="{7F892B29-6234-480D-B269-277368E2413A}" type="pres">
      <dgm:prSet presAssocID="{35C3F54A-1482-4521-B7F0-4993DF773748}" presName="parTx" presStyleLbl="revTx" presStyleIdx="3" presStyleCnt="4">
        <dgm:presLayoutVars>
          <dgm:chMax val="0"/>
          <dgm:chPref val="0"/>
        </dgm:presLayoutVars>
      </dgm:prSet>
      <dgm:spPr/>
    </dgm:pt>
  </dgm:ptLst>
  <dgm:cxnLst>
    <dgm:cxn modelId="{6FA2CE00-6627-40C5-B5C6-14C7940A9278}" srcId="{21417879-4C78-4CCC-9EE1-0094D6FB136E}" destId="{35C3F54A-1482-4521-B7F0-4993DF773748}" srcOrd="3" destOrd="0" parTransId="{E644EF17-C90B-484F-91D9-E66DAF281969}" sibTransId="{FF1D0290-E9DA-4666-A9CE-28616889D61E}"/>
    <dgm:cxn modelId="{8D98A337-9E4E-4928-978E-8C10658385EF}" type="presOf" srcId="{8ABB0FD4-3053-49DA-BB64-C7865B5D6EC7}" destId="{DAEB2E80-6DBF-4ECD-A39E-129FFBE7D559}" srcOrd="0" destOrd="0" presId="urn:microsoft.com/office/officeart/2018/2/layout/IconVerticalSolidList"/>
    <dgm:cxn modelId="{55AD0C62-9650-40E4-BFB8-62C1F2803224}" srcId="{21417879-4C78-4CCC-9EE1-0094D6FB136E}" destId="{FC7333F7-7B33-45CE-9A68-D9D13602320A}" srcOrd="2" destOrd="0" parTransId="{9CB10D9D-694D-43ED-B630-E10C8126585E}" sibTransId="{579E63A2-0D7E-4874-8325-58332AD690B8}"/>
    <dgm:cxn modelId="{CCF3657E-EB08-40E2-B40E-843E1C0F8EED}" type="presOf" srcId="{3A2598FE-3358-442E-8A25-E59B538ACE2D}" destId="{7A9BC3D3-15C1-45E5-8BF9-3D08433A3459}" srcOrd="0" destOrd="0" presId="urn:microsoft.com/office/officeart/2018/2/layout/IconVerticalSolidList"/>
    <dgm:cxn modelId="{8CCAE885-73C0-4D80-8779-01DDD3A8B526}" type="presOf" srcId="{21417879-4C78-4CCC-9EE1-0094D6FB136E}" destId="{9393FADA-180C-4DA1-A329-D111F699151A}" srcOrd="0" destOrd="0" presId="urn:microsoft.com/office/officeart/2018/2/layout/IconVerticalSolidList"/>
    <dgm:cxn modelId="{026A90CD-052C-4962-87AE-D72C95EC354D}" srcId="{21417879-4C78-4CCC-9EE1-0094D6FB136E}" destId="{8ABB0FD4-3053-49DA-BB64-C7865B5D6EC7}" srcOrd="1" destOrd="0" parTransId="{F3BEFEDB-9D1C-43E9-A7CC-152B3BC8F520}" sibTransId="{A235B020-705E-4E07-B405-B34C2F7F7B95}"/>
    <dgm:cxn modelId="{8BF947D4-80F0-4111-A146-E226CD3635CB}" type="presOf" srcId="{FC7333F7-7B33-45CE-9A68-D9D13602320A}" destId="{477F850A-57A2-42D1-A429-188577226DBD}" srcOrd="0" destOrd="0" presId="urn:microsoft.com/office/officeart/2018/2/layout/IconVerticalSolidList"/>
    <dgm:cxn modelId="{BB9611E4-107D-45CF-B461-66ECB985AEB4}" srcId="{21417879-4C78-4CCC-9EE1-0094D6FB136E}" destId="{3A2598FE-3358-442E-8A25-E59B538ACE2D}" srcOrd="0" destOrd="0" parTransId="{2C151F77-052E-4389-9F8A-02C10949C1D7}" sibTransId="{A4618FD1-5F1F-4A55-AA44-16A7E21A4B1D}"/>
    <dgm:cxn modelId="{0FA9D5EF-9D38-471F-AD25-1BEBF46EBEB2}" type="presOf" srcId="{35C3F54A-1482-4521-B7F0-4993DF773748}" destId="{7F892B29-6234-480D-B269-277368E2413A}" srcOrd="0" destOrd="0" presId="urn:microsoft.com/office/officeart/2018/2/layout/IconVerticalSolidList"/>
    <dgm:cxn modelId="{010AC31C-121E-4DAE-8BA0-BB3345D27DFD}" type="presParOf" srcId="{9393FADA-180C-4DA1-A329-D111F699151A}" destId="{D1DC7544-2F12-4A6C-A7B4-D1048D41AC9A}" srcOrd="0" destOrd="0" presId="urn:microsoft.com/office/officeart/2018/2/layout/IconVerticalSolidList"/>
    <dgm:cxn modelId="{D35528E5-0153-4689-8F91-56D8DB8DB0D1}" type="presParOf" srcId="{D1DC7544-2F12-4A6C-A7B4-D1048D41AC9A}" destId="{AD346D81-5288-4240-83A7-C12FC85C62F0}" srcOrd="0" destOrd="0" presId="urn:microsoft.com/office/officeart/2018/2/layout/IconVerticalSolidList"/>
    <dgm:cxn modelId="{4CD29719-FBEE-428C-A918-8F7A23B88D5F}" type="presParOf" srcId="{D1DC7544-2F12-4A6C-A7B4-D1048D41AC9A}" destId="{6B0CD00A-E1A7-4475-9515-909FB27C159B}" srcOrd="1" destOrd="0" presId="urn:microsoft.com/office/officeart/2018/2/layout/IconVerticalSolidList"/>
    <dgm:cxn modelId="{B4F22B41-2F30-4ED2-86D7-CBC76D95A93F}" type="presParOf" srcId="{D1DC7544-2F12-4A6C-A7B4-D1048D41AC9A}" destId="{B14C709E-7BEE-4ED8-B38F-A331D51042E1}" srcOrd="2" destOrd="0" presId="urn:microsoft.com/office/officeart/2018/2/layout/IconVerticalSolidList"/>
    <dgm:cxn modelId="{55859AD1-0A74-4939-B69B-BE9C085633E3}" type="presParOf" srcId="{D1DC7544-2F12-4A6C-A7B4-D1048D41AC9A}" destId="{7A9BC3D3-15C1-45E5-8BF9-3D08433A3459}" srcOrd="3" destOrd="0" presId="urn:microsoft.com/office/officeart/2018/2/layout/IconVerticalSolidList"/>
    <dgm:cxn modelId="{4A6975FF-82FF-4834-AFB4-45A5F5554B84}" type="presParOf" srcId="{9393FADA-180C-4DA1-A329-D111F699151A}" destId="{EBF60D6B-29FB-40C3-B712-744C108C183D}" srcOrd="1" destOrd="0" presId="urn:microsoft.com/office/officeart/2018/2/layout/IconVerticalSolidList"/>
    <dgm:cxn modelId="{D9833EA0-5C8D-42FB-8F4F-8877F791E82F}" type="presParOf" srcId="{9393FADA-180C-4DA1-A329-D111F699151A}" destId="{FFC31188-4081-40E5-B8A3-11EECDD29C5F}" srcOrd="2" destOrd="0" presId="urn:microsoft.com/office/officeart/2018/2/layout/IconVerticalSolidList"/>
    <dgm:cxn modelId="{9F12C07A-AF6F-4719-9402-DDC3F2F903AC}" type="presParOf" srcId="{FFC31188-4081-40E5-B8A3-11EECDD29C5F}" destId="{D27BECB2-5B81-4D64-973E-D0EFFD53E1D7}" srcOrd="0" destOrd="0" presId="urn:microsoft.com/office/officeart/2018/2/layout/IconVerticalSolidList"/>
    <dgm:cxn modelId="{545D8993-D8D8-41E8-ABCA-0E6BBD999A63}" type="presParOf" srcId="{FFC31188-4081-40E5-B8A3-11EECDD29C5F}" destId="{876289EE-C65F-4B02-8520-35614240CAA5}" srcOrd="1" destOrd="0" presId="urn:microsoft.com/office/officeart/2018/2/layout/IconVerticalSolidList"/>
    <dgm:cxn modelId="{6FE151F2-EEF9-488B-8B2C-88086063CD6C}" type="presParOf" srcId="{FFC31188-4081-40E5-B8A3-11EECDD29C5F}" destId="{A3BCDE2C-2701-42AD-9F5E-ACE363266884}" srcOrd="2" destOrd="0" presId="urn:microsoft.com/office/officeart/2018/2/layout/IconVerticalSolidList"/>
    <dgm:cxn modelId="{91158FF6-EF57-4219-B859-1FBB261F8A43}" type="presParOf" srcId="{FFC31188-4081-40E5-B8A3-11EECDD29C5F}" destId="{DAEB2E80-6DBF-4ECD-A39E-129FFBE7D559}" srcOrd="3" destOrd="0" presId="urn:microsoft.com/office/officeart/2018/2/layout/IconVerticalSolidList"/>
    <dgm:cxn modelId="{707620CA-0A15-4CBC-8A32-81DBB169543D}" type="presParOf" srcId="{9393FADA-180C-4DA1-A329-D111F699151A}" destId="{58F5A05F-951F-4FEE-B920-6031C7499CA0}" srcOrd="3" destOrd="0" presId="urn:microsoft.com/office/officeart/2018/2/layout/IconVerticalSolidList"/>
    <dgm:cxn modelId="{0F1ABE32-8D13-402E-BE7D-C87B97500855}" type="presParOf" srcId="{9393FADA-180C-4DA1-A329-D111F699151A}" destId="{A64842D0-602A-4CC4-97EB-37FF46A22F57}" srcOrd="4" destOrd="0" presId="urn:microsoft.com/office/officeart/2018/2/layout/IconVerticalSolidList"/>
    <dgm:cxn modelId="{A70A9006-8F6A-44F6-9152-5026A8B3CCDA}" type="presParOf" srcId="{A64842D0-602A-4CC4-97EB-37FF46A22F57}" destId="{D64A59EA-B801-4F53-B904-799DD086D540}" srcOrd="0" destOrd="0" presId="urn:microsoft.com/office/officeart/2018/2/layout/IconVerticalSolidList"/>
    <dgm:cxn modelId="{0C34F2B6-2B9C-4BCC-89BF-5452E7C5EC79}" type="presParOf" srcId="{A64842D0-602A-4CC4-97EB-37FF46A22F57}" destId="{E5F4B7B0-06A8-4CB5-92F6-3AD6A12EDFFB}" srcOrd="1" destOrd="0" presId="urn:microsoft.com/office/officeart/2018/2/layout/IconVerticalSolidList"/>
    <dgm:cxn modelId="{06F17330-3DE5-42B5-9BCE-7FF1541CDBA7}" type="presParOf" srcId="{A64842D0-602A-4CC4-97EB-37FF46A22F57}" destId="{8E5BAEA0-2F43-4DE2-B09D-38CB29291970}" srcOrd="2" destOrd="0" presId="urn:microsoft.com/office/officeart/2018/2/layout/IconVerticalSolidList"/>
    <dgm:cxn modelId="{EB09E385-EDA8-47D3-8878-C9287F95E450}" type="presParOf" srcId="{A64842D0-602A-4CC4-97EB-37FF46A22F57}" destId="{477F850A-57A2-42D1-A429-188577226DBD}" srcOrd="3" destOrd="0" presId="urn:microsoft.com/office/officeart/2018/2/layout/IconVerticalSolidList"/>
    <dgm:cxn modelId="{4D44B9AB-B5A8-4183-8E45-98F332FE4CE5}" type="presParOf" srcId="{9393FADA-180C-4DA1-A329-D111F699151A}" destId="{4E6E7D1D-CD0D-4AB3-8812-ACAD546FFD13}" srcOrd="5" destOrd="0" presId="urn:microsoft.com/office/officeart/2018/2/layout/IconVerticalSolidList"/>
    <dgm:cxn modelId="{950F216E-C473-46CC-9A7C-68C3FF670CC9}" type="presParOf" srcId="{9393FADA-180C-4DA1-A329-D111F699151A}" destId="{3D427383-2A65-48F0-84E0-EA4EB3CBE051}" srcOrd="6" destOrd="0" presId="urn:microsoft.com/office/officeart/2018/2/layout/IconVerticalSolidList"/>
    <dgm:cxn modelId="{221D671B-906B-4BC4-B696-A7460AF0B28C}" type="presParOf" srcId="{3D427383-2A65-48F0-84E0-EA4EB3CBE051}" destId="{705325CD-ED70-42CF-8E61-502F98D9773D}" srcOrd="0" destOrd="0" presId="urn:microsoft.com/office/officeart/2018/2/layout/IconVerticalSolidList"/>
    <dgm:cxn modelId="{831AA9DA-A487-437F-B30B-29A426CE8D47}" type="presParOf" srcId="{3D427383-2A65-48F0-84E0-EA4EB3CBE051}" destId="{B834BE34-6752-4931-84EA-F589FB5AB75E}" srcOrd="1" destOrd="0" presId="urn:microsoft.com/office/officeart/2018/2/layout/IconVerticalSolidList"/>
    <dgm:cxn modelId="{B7C16024-D4D4-45A0-9BEE-DCE56E968E17}" type="presParOf" srcId="{3D427383-2A65-48F0-84E0-EA4EB3CBE051}" destId="{6CE68304-47B7-4229-AA82-9F141A5543B3}" srcOrd="2" destOrd="0" presId="urn:microsoft.com/office/officeart/2018/2/layout/IconVerticalSolidList"/>
    <dgm:cxn modelId="{B493FE75-2263-4248-91FC-50F7D6C34470}" type="presParOf" srcId="{3D427383-2A65-48F0-84E0-EA4EB3CBE051}" destId="{7F892B29-6234-480D-B269-277368E2413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26CE080-C44E-49F5-93F1-244A413B238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AE66351-F053-4426-B735-BA36BD973FD2}">
      <dgm:prSet custT="1"/>
      <dgm:spPr/>
      <dgm:t>
        <a:bodyPr/>
        <a:lstStyle/>
        <a:p>
          <a:pPr>
            <a:lnSpc>
              <a:spcPct val="100000"/>
            </a:lnSpc>
          </a:pPr>
          <a:r>
            <a:rPr lang="en-GB" sz="1800"/>
            <a:t>A clear working policy must exist to focus on sponsoring Ghanaians within Ghanaian higher education institutions, especially for programmes offered in Ghana. Sponsorship for programmes abroad should relate to only critical needs of the country, and to programmes not offered in Ghana. </a:t>
          </a:r>
          <a:endParaRPr lang="en-US" sz="1800"/>
        </a:p>
      </dgm:t>
    </dgm:pt>
    <dgm:pt modelId="{55609857-F479-48FA-B622-159503C708E1}" type="parTrans" cxnId="{82D6BD5B-6CE7-43D8-8466-BE964B549B49}">
      <dgm:prSet/>
      <dgm:spPr/>
      <dgm:t>
        <a:bodyPr/>
        <a:lstStyle/>
        <a:p>
          <a:endParaRPr lang="en-US" sz="2000"/>
        </a:p>
      </dgm:t>
    </dgm:pt>
    <dgm:pt modelId="{07360041-EF95-4562-8010-31E569AA6925}" type="sibTrans" cxnId="{82D6BD5B-6CE7-43D8-8466-BE964B549B49}">
      <dgm:prSet/>
      <dgm:spPr/>
      <dgm:t>
        <a:bodyPr/>
        <a:lstStyle/>
        <a:p>
          <a:endParaRPr lang="en-US" sz="2000"/>
        </a:p>
      </dgm:t>
    </dgm:pt>
    <dgm:pt modelId="{E30289A1-CBE6-470E-8283-22130C55C158}">
      <dgm:prSet custT="1"/>
      <dgm:spPr/>
      <dgm:t>
        <a:bodyPr/>
        <a:lstStyle/>
        <a:p>
          <a:pPr>
            <a:lnSpc>
              <a:spcPct val="100000"/>
            </a:lnSpc>
          </a:pPr>
          <a:r>
            <a:rPr lang="en-GB" sz="1800"/>
            <a:t>The GETFund may also develop a comprehensive public-private partnership framework that seeks to provide incentives to the private sector to drive the private sector to support tertiary education in Ghana.</a:t>
          </a:r>
          <a:endParaRPr lang="en-US" sz="1800"/>
        </a:p>
      </dgm:t>
    </dgm:pt>
    <dgm:pt modelId="{C106928F-89BB-4D50-85AC-098BB2C08C7A}" type="parTrans" cxnId="{EC732B39-EA81-4152-9BE4-F136AC677D09}">
      <dgm:prSet/>
      <dgm:spPr/>
      <dgm:t>
        <a:bodyPr/>
        <a:lstStyle/>
        <a:p>
          <a:endParaRPr lang="en-US" sz="2000"/>
        </a:p>
      </dgm:t>
    </dgm:pt>
    <dgm:pt modelId="{75173356-8A6F-4BF9-B9FB-75DE4351AE40}" type="sibTrans" cxnId="{EC732B39-EA81-4152-9BE4-F136AC677D09}">
      <dgm:prSet/>
      <dgm:spPr/>
      <dgm:t>
        <a:bodyPr/>
        <a:lstStyle/>
        <a:p>
          <a:endParaRPr lang="en-US" sz="2000"/>
        </a:p>
      </dgm:t>
    </dgm:pt>
    <dgm:pt modelId="{F074CA3F-1261-4897-B996-B0ABCEC67193}">
      <dgm:prSet custT="1"/>
      <dgm:spPr/>
      <dgm:t>
        <a:bodyPr/>
        <a:lstStyle/>
        <a:p>
          <a:pPr>
            <a:lnSpc>
              <a:spcPct val="100000"/>
            </a:lnSpc>
          </a:pPr>
          <a:r>
            <a:rPr lang="en-GB" sz="1800"/>
            <a:t>Multiple stakeholder engagement is also recommended to help address areas of financing challenges and identify or explore other sustainable streams of income to support the Fund. To allow for timely release of funds, </a:t>
          </a:r>
          <a:r>
            <a:rPr lang="en-US" sz="1800"/>
            <a:t>there is a need for GETFund levies to be directed away from the Consolidated Fund is strongly recommended.</a:t>
          </a:r>
        </a:p>
      </dgm:t>
    </dgm:pt>
    <dgm:pt modelId="{70F072A5-E68F-437A-8EFC-C13995F2E872}" type="parTrans" cxnId="{068F81C6-CDB8-414D-9968-CA01A983C58B}">
      <dgm:prSet/>
      <dgm:spPr/>
      <dgm:t>
        <a:bodyPr/>
        <a:lstStyle/>
        <a:p>
          <a:endParaRPr lang="en-US" sz="2000"/>
        </a:p>
      </dgm:t>
    </dgm:pt>
    <dgm:pt modelId="{77DF534C-F0F9-4FD8-8FEA-16D27BD89CE6}" type="sibTrans" cxnId="{068F81C6-CDB8-414D-9968-CA01A983C58B}">
      <dgm:prSet/>
      <dgm:spPr/>
      <dgm:t>
        <a:bodyPr/>
        <a:lstStyle/>
        <a:p>
          <a:endParaRPr lang="en-US" sz="2000"/>
        </a:p>
      </dgm:t>
    </dgm:pt>
    <dgm:pt modelId="{D64AD4CC-9E07-4C49-AA7A-91ABA3EA3649}">
      <dgm:prSet custT="1"/>
      <dgm:spPr/>
      <dgm:t>
        <a:bodyPr/>
        <a:lstStyle/>
        <a:p>
          <a:pPr>
            <a:lnSpc>
              <a:spcPct val="100000"/>
            </a:lnSpc>
          </a:pPr>
          <a:r>
            <a:rPr lang="en-GB" sz="1800"/>
            <a:t>Finally, the Earmarked Funds Capping and Realignment Act 2017, Act 947, should be further reconsidered by Government. Given the current financial situation of the GETFund, Government could uncap GETFund allocations and releases from the Ministry of Finance in the medium term. </a:t>
          </a:r>
          <a:endParaRPr lang="en-US" sz="1800"/>
        </a:p>
      </dgm:t>
    </dgm:pt>
    <dgm:pt modelId="{CE48571C-0C2B-40D9-935E-A467C1C6EE1A}" type="parTrans" cxnId="{E186F380-B90D-4228-9089-C43BB8CA8D45}">
      <dgm:prSet/>
      <dgm:spPr/>
      <dgm:t>
        <a:bodyPr/>
        <a:lstStyle/>
        <a:p>
          <a:endParaRPr lang="en-US" sz="2000"/>
        </a:p>
      </dgm:t>
    </dgm:pt>
    <dgm:pt modelId="{AD41D09B-A7CE-448F-930C-B643A6E6F8E5}" type="sibTrans" cxnId="{E186F380-B90D-4228-9089-C43BB8CA8D45}">
      <dgm:prSet/>
      <dgm:spPr/>
      <dgm:t>
        <a:bodyPr/>
        <a:lstStyle/>
        <a:p>
          <a:endParaRPr lang="en-US" sz="2000"/>
        </a:p>
      </dgm:t>
    </dgm:pt>
    <dgm:pt modelId="{08CBCD41-39D4-4844-BC73-E7C81C8923B7}" type="pres">
      <dgm:prSet presAssocID="{A26CE080-C44E-49F5-93F1-244A413B2389}" presName="root" presStyleCnt="0">
        <dgm:presLayoutVars>
          <dgm:dir/>
          <dgm:resizeHandles val="exact"/>
        </dgm:presLayoutVars>
      </dgm:prSet>
      <dgm:spPr/>
    </dgm:pt>
    <dgm:pt modelId="{2499CCDC-25C6-4970-B0C8-85CC3E3528A4}" type="pres">
      <dgm:prSet presAssocID="{0AE66351-F053-4426-B735-BA36BD973FD2}" presName="compNode" presStyleCnt="0"/>
      <dgm:spPr/>
    </dgm:pt>
    <dgm:pt modelId="{FE9EF867-B493-44E0-BD2F-AD9199E0D1BF}" type="pres">
      <dgm:prSet presAssocID="{0AE66351-F053-4426-B735-BA36BD973FD2}" presName="bgRect" presStyleLbl="bgShp" presStyleIdx="0" presStyleCnt="4"/>
      <dgm:spPr/>
    </dgm:pt>
    <dgm:pt modelId="{DD082BDA-48A6-4DD1-91A9-B256D4B4975D}" type="pres">
      <dgm:prSet presAssocID="{0AE66351-F053-4426-B735-BA36BD973FD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ploma Roll"/>
        </a:ext>
      </dgm:extLst>
    </dgm:pt>
    <dgm:pt modelId="{08427216-6B0F-41E6-9EB5-C6FA824A6598}" type="pres">
      <dgm:prSet presAssocID="{0AE66351-F053-4426-B735-BA36BD973FD2}" presName="spaceRect" presStyleCnt="0"/>
      <dgm:spPr/>
    </dgm:pt>
    <dgm:pt modelId="{996C9B84-C85D-4082-B955-56890A13AEE7}" type="pres">
      <dgm:prSet presAssocID="{0AE66351-F053-4426-B735-BA36BD973FD2}" presName="parTx" presStyleLbl="revTx" presStyleIdx="0" presStyleCnt="4">
        <dgm:presLayoutVars>
          <dgm:chMax val="0"/>
          <dgm:chPref val="0"/>
        </dgm:presLayoutVars>
      </dgm:prSet>
      <dgm:spPr/>
    </dgm:pt>
    <dgm:pt modelId="{A306D2EB-F434-47A3-8DC9-6233FC813611}" type="pres">
      <dgm:prSet presAssocID="{07360041-EF95-4562-8010-31E569AA6925}" presName="sibTrans" presStyleCnt="0"/>
      <dgm:spPr/>
    </dgm:pt>
    <dgm:pt modelId="{DC244B57-105A-43F3-95B3-1D51F4B784C9}" type="pres">
      <dgm:prSet presAssocID="{E30289A1-CBE6-470E-8283-22130C55C158}" presName="compNode" presStyleCnt="0"/>
      <dgm:spPr/>
    </dgm:pt>
    <dgm:pt modelId="{C168E7C6-BDDC-468E-A579-B42CE6728E6D}" type="pres">
      <dgm:prSet presAssocID="{E30289A1-CBE6-470E-8283-22130C55C158}" presName="bgRect" presStyleLbl="bgShp" presStyleIdx="1" presStyleCnt="4"/>
      <dgm:spPr/>
    </dgm:pt>
    <dgm:pt modelId="{21920299-3E38-4963-B31C-CE1C8A458B18}" type="pres">
      <dgm:prSet presAssocID="{E30289A1-CBE6-470E-8283-22130C55C15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siness Growth"/>
        </a:ext>
      </dgm:extLst>
    </dgm:pt>
    <dgm:pt modelId="{38381EC6-48E4-4C35-BCB6-A54E4AEDADE9}" type="pres">
      <dgm:prSet presAssocID="{E30289A1-CBE6-470E-8283-22130C55C158}" presName="spaceRect" presStyleCnt="0"/>
      <dgm:spPr/>
    </dgm:pt>
    <dgm:pt modelId="{6B92B059-77A7-43EF-9A4C-62CDF0DB8A61}" type="pres">
      <dgm:prSet presAssocID="{E30289A1-CBE6-470E-8283-22130C55C158}" presName="parTx" presStyleLbl="revTx" presStyleIdx="1" presStyleCnt="4">
        <dgm:presLayoutVars>
          <dgm:chMax val="0"/>
          <dgm:chPref val="0"/>
        </dgm:presLayoutVars>
      </dgm:prSet>
      <dgm:spPr/>
    </dgm:pt>
    <dgm:pt modelId="{9E977F26-647D-450E-83B1-E7A345FF7783}" type="pres">
      <dgm:prSet presAssocID="{75173356-8A6F-4BF9-B9FB-75DE4351AE40}" presName="sibTrans" presStyleCnt="0"/>
      <dgm:spPr/>
    </dgm:pt>
    <dgm:pt modelId="{18F0D5DF-4E08-4E86-BC8B-B5EB351BA85C}" type="pres">
      <dgm:prSet presAssocID="{F074CA3F-1261-4897-B996-B0ABCEC67193}" presName="compNode" presStyleCnt="0"/>
      <dgm:spPr/>
    </dgm:pt>
    <dgm:pt modelId="{19C50ED5-A41C-4D98-9FE6-F7CE41C2DD70}" type="pres">
      <dgm:prSet presAssocID="{F074CA3F-1261-4897-B996-B0ABCEC67193}" presName="bgRect" presStyleLbl="bgShp" presStyleIdx="2" presStyleCnt="4"/>
      <dgm:spPr/>
    </dgm:pt>
    <dgm:pt modelId="{1536B44B-4B0E-4759-A26A-FED98855E54C}" type="pres">
      <dgm:prSet presAssocID="{F074CA3F-1261-4897-B996-B0ABCEC6719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ollar"/>
        </a:ext>
      </dgm:extLst>
    </dgm:pt>
    <dgm:pt modelId="{6487E880-E493-4425-8477-857849132CAF}" type="pres">
      <dgm:prSet presAssocID="{F074CA3F-1261-4897-B996-B0ABCEC67193}" presName="spaceRect" presStyleCnt="0"/>
      <dgm:spPr/>
    </dgm:pt>
    <dgm:pt modelId="{5CEA55AF-EE3B-43D4-82DE-E85CC6079123}" type="pres">
      <dgm:prSet presAssocID="{F074CA3F-1261-4897-B996-B0ABCEC67193}" presName="parTx" presStyleLbl="revTx" presStyleIdx="2" presStyleCnt="4">
        <dgm:presLayoutVars>
          <dgm:chMax val="0"/>
          <dgm:chPref val="0"/>
        </dgm:presLayoutVars>
      </dgm:prSet>
      <dgm:spPr/>
    </dgm:pt>
    <dgm:pt modelId="{DAC9C92C-8F6C-4E9D-BE58-623258151FA5}" type="pres">
      <dgm:prSet presAssocID="{77DF534C-F0F9-4FD8-8FEA-16D27BD89CE6}" presName="sibTrans" presStyleCnt="0"/>
      <dgm:spPr/>
    </dgm:pt>
    <dgm:pt modelId="{93D54E95-8182-4487-9CB3-81890AEE6748}" type="pres">
      <dgm:prSet presAssocID="{D64AD4CC-9E07-4C49-AA7A-91ABA3EA3649}" presName="compNode" presStyleCnt="0"/>
      <dgm:spPr/>
    </dgm:pt>
    <dgm:pt modelId="{58C8951A-9793-479B-BCF8-38A6DC80A12F}" type="pres">
      <dgm:prSet presAssocID="{D64AD4CC-9E07-4C49-AA7A-91ABA3EA3649}" presName="bgRect" presStyleLbl="bgShp" presStyleIdx="3" presStyleCnt="4"/>
      <dgm:spPr/>
    </dgm:pt>
    <dgm:pt modelId="{3EEF4CE3-DAFC-4262-967A-243DF0545A34}" type="pres">
      <dgm:prSet presAssocID="{D64AD4CC-9E07-4C49-AA7A-91ABA3EA364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Tick"/>
        </a:ext>
      </dgm:extLst>
    </dgm:pt>
    <dgm:pt modelId="{98752594-CD3E-44CD-B42E-7F2E2F179C3C}" type="pres">
      <dgm:prSet presAssocID="{D64AD4CC-9E07-4C49-AA7A-91ABA3EA3649}" presName="spaceRect" presStyleCnt="0"/>
      <dgm:spPr/>
    </dgm:pt>
    <dgm:pt modelId="{DC2B0203-3324-44E0-AD06-47A06C2665E2}" type="pres">
      <dgm:prSet presAssocID="{D64AD4CC-9E07-4C49-AA7A-91ABA3EA3649}" presName="parTx" presStyleLbl="revTx" presStyleIdx="3" presStyleCnt="4">
        <dgm:presLayoutVars>
          <dgm:chMax val="0"/>
          <dgm:chPref val="0"/>
        </dgm:presLayoutVars>
      </dgm:prSet>
      <dgm:spPr/>
    </dgm:pt>
  </dgm:ptLst>
  <dgm:cxnLst>
    <dgm:cxn modelId="{13445B14-A852-4A1F-B87E-2078CD46E64B}" type="presOf" srcId="{F074CA3F-1261-4897-B996-B0ABCEC67193}" destId="{5CEA55AF-EE3B-43D4-82DE-E85CC6079123}" srcOrd="0" destOrd="0" presId="urn:microsoft.com/office/officeart/2018/2/layout/IconVerticalSolidList"/>
    <dgm:cxn modelId="{1069F81F-D354-4FAE-B7E6-7F9C42670C4B}" type="presOf" srcId="{0AE66351-F053-4426-B735-BA36BD973FD2}" destId="{996C9B84-C85D-4082-B955-56890A13AEE7}" srcOrd="0" destOrd="0" presId="urn:microsoft.com/office/officeart/2018/2/layout/IconVerticalSolidList"/>
    <dgm:cxn modelId="{A4F61224-38BA-4999-8201-55A009CA4430}" type="presOf" srcId="{E30289A1-CBE6-470E-8283-22130C55C158}" destId="{6B92B059-77A7-43EF-9A4C-62CDF0DB8A61}" srcOrd="0" destOrd="0" presId="urn:microsoft.com/office/officeart/2018/2/layout/IconVerticalSolidList"/>
    <dgm:cxn modelId="{EC732B39-EA81-4152-9BE4-F136AC677D09}" srcId="{A26CE080-C44E-49F5-93F1-244A413B2389}" destId="{E30289A1-CBE6-470E-8283-22130C55C158}" srcOrd="1" destOrd="0" parTransId="{C106928F-89BB-4D50-85AC-098BB2C08C7A}" sibTransId="{75173356-8A6F-4BF9-B9FB-75DE4351AE40}"/>
    <dgm:cxn modelId="{8AFE5F39-2A33-4D17-B587-040B104F7CBA}" type="presOf" srcId="{A26CE080-C44E-49F5-93F1-244A413B2389}" destId="{08CBCD41-39D4-4844-BC73-E7C81C8923B7}" srcOrd="0" destOrd="0" presId="urn:microsoft.com/office/officeart/2018/2/layout/IconVerticalSolidList"/>
    <dgm:cxn modelId="{82D6BD5B-6CE7-43D8-8466-BE964B549B49}" srcId="{A26CE080-C44E-49F5-93F1-244A413B2389}" destId="{0AE66351-F053-4426-B735-BA36BD973FD2}" srcOrd="0" destOrd="0" parTransId="{55609857-F479-48FA-B622-159503C708E1}" sibTransId="{07360041-EF95-4562-8010-31E569AA6925}"/>
    <dgm:cxn modelId="{011D3A6E-EF8A-41F6-AAE7-D744864187EB}" type="presOf" srcId="{D64AD4CC-9E07-4C49-AA7A-91ABA3EA3649}" destId="{DC2B0203-3324-44E0-AD06-47A06C2665E2}" srcOrd="0" destOrd="0" presId="urn:microsoft.com/office/officeart/2018/2/layout/IconVerticalSolidList"/>
    <dgm:cxn modelId="{E186F380-B90D-4228-9089-C43BB8CA8D45}" srcId="{A26CE080-C44E-49F5-93F1-244A413B2389}" destId="{D64AD4CC-9E07-4C49-AA7A-91ABA3EA3649}" srcOrd="3" destOrd="0" parTransId="{CE48571C-0C2B-40D9-935E-A467C1C6EE1A}" sibTransId="{AD41D09B-A7CE-448F-930C-B643A6E6F8E5}"/>
    <dgm:cxn modelId="{068F81C6-CDB8-414D-9968-CA01A983C58B}" srcId="{A26CE080-C44E-49F5-93F1-244A413B2389}" destId="{F074CA3F-1261-4897-B996-B0ABCEC67193}" srcOrd="2" destOrd="0" parTransId="{70F072A5-E68F-437A-8EFC-C13995F2E872}" sibTransId="{77DF534C-F0F9-4FD8-8FEA-16D27BD89CE6}"/>
    <dgm:cxn modelId="{8576B5D8-90AB-4636-AAE3-C97C0D54E290}" type="presParOf" srcId="{08CBCD41-39D4-4844-BC73-E7C81C8923B7}" destId="{2499CCDC-25C6-4970-B0C8-85CC3E3528A4}" srcOrd="0" destOrd="0" presId="urn:microsoft.com/office/officeart/2018/2/layout/IconVerticalSolidList"/>
    <dgm:cxn modelId="{82293A5D-ADDB-42D7-8B4C-F00D1152EF7C}" type="presParOf" srcId="{2499CCDC-25C6-4970-B0C8-85CC3E3528A4}" destId="{FE9EF867-B493-44E0-BD2F-AD9199E0D1BF}" srcOrd="0" destOrd="0" presId="urn:microsoft.com/office/officeart/2018/2/layout/IconVerticalSolidList"/>
    <dgm:cxn modelId="{8E02F2CE-2646-4029-86BE-4064C79B9D91}" type="presParOf" srcId="{2499CCDC-25C6-4970-B0C8-85CC3E3528A4}" destId="{DD082BDA-48A6-4DD1-91A9-B256D4B4975D}" srcOrd="1" destOrd="0" presId="urn:microsoft.com/office/officeart/2018/2/layout/IconVerticalSolidList"/>
    <dgm:cxn modelId="{6AF2A5C5-4BD9-42F7-BE09-4D2DB24FB35D}" type="presParOf" srcId="{2499CCDC-25C6-4970-B0C8-85CC3E3528A4}" destId="{08427216-6B0F-41E6-9EB5-C6FA824A6598}" srcOrd="2" destOrd="0" presId="urn:microsoft.com/office/officeart/2018/2/layout/IconVerticalSolidList"/>
    <dgm:cxn modelId="{1C24BA10-A85D-40CC-A478-6A580D3CDCB8}" type="presParOf" srcId="{2499CCDC-25C6-4970-B0C8-85CC3E3528A4}" destId="{996C9B84-C85D-4082-B955-56890A13AEE7}" srcOrd="3" destOrd="0" presId="urn:microsoft.com/office/officeart/2018/2/layout/IconVerticalSolidList"/>
    <dgm:cxn modelId="{99E2C707-1703-42F1-8F4E-9C4BE9595692}" type="presParOf" srcId="{08CBCD41-39D4-4844-BC73-E7C81C8923B7}" destId="{A306D2EB-F434-47A3-8DC9-6233FC813611}" srcOrd="1" destOrd="0" presId="urn:microsoft.com/office/officeart/2018/2/layout/IconVerticalSolidList"/>
    <dgm:cxn modelId="{83DFB691-6D85-4008-B96B-8A072347A7E0}" type="presParOf" srcId="{08CBCD41-39D4-4844-BC73-E7C81C8923B7}" destId="{DC244B57-105A-43F3-95B3-1D51F4B784C9}" srcOrd="2" destOrd="0" presId="urn:microsoft.com/office/officeart/2018/2/layout/IconVerticalSolidList"/>
    <dgm:cxn modelId="{1C527AB8-88C0-49C1-94D0-6C31E12CE0D1}" type="presParOf" srcId="{DC244B57-105A-43F3-95B3-1D51F4B784C9}" destId="{C168E7C6-BDDC-468E-A579-B42CE6728E6D}" srcOrd="0" destOrd="0" presId="urn:microsoft.com/office/officeart/2018/2/layout/IconVerticalSolidList"/>
    <dgm:cxn modelId="{51FBE97A-C6A0-45B2-89E5-16193BEF3ED7}" type="presParOf" srcId="{DC244B57-105A-43F3-95B3-1D51F4B784C9}" destId="{21920299-3E38-4963-B31C-CE1C8A458B18}" srcOrd="1" destOrd="0" presId="urn:microsoft.com/office/officeart/2018/2/layout/IconVerticalSolidList"/>
    <dgm:cxn modelId="{07614BE1-A830-4806-ACD4-1B511F39E756}" type="presParOf" srcId="{DC244B57-105A-43F3-95B3-1D51F4B784C9}" destId="{38381EC6-48E4-4C35-BCB6-A54E4AEDADE9}" srcOrd="2" destOrd="0" presId="urn:microsoft.com/office/officeart/2018/2/layout/IconVerticalSolidList"/>
    <dgm:cxn modelId="{53E5E3DD-4F9B-4183-85E7-5882935B465A}" type="presParOf" srcId="{DC244B57-105A-43F3-95B3-1D51F4B784C9}" destId="{6B92B059-77A7-43EF-9A4C-62CDF0DB8A61}" srcOrd="3" destOrd="0" presId="urn:microsoft.com/office/officeart/2018/2/layout/IconVerticalSolidList"/>
    <dgm:cxn modelId="{8AB875EB-3ABE-428E-B0E3-892D721C3821}" type="presParOf" srcId="{08CBCD41-39D4-4844-BC73-E7C81C8923B7}" destId="{9E977F26-647D-450E-83B1-E7A345FF7783}" srcOrd="3" destOrd="0" presId="urn:microsoft.com/office/officeart/2018/2/layout/IconVerticalSolidList"/>
    <dgm:cxn modelId="{36F82B64-68A7-4336-A45C-EE721F22E947}" type="presParOf" srcId="{08CBCD41-39D4-4844-BC73-E7C81C8923B7}" destId="{18F0D5DF-4E08-4E86-BC8B-B5EB351BA85C}" srcOrd="4" destOrd="0" presId="urn:microsoft.com/office/officeart/2018/2/layout/IconVerticalSolidList"/>
    <dgm:cxn modelId="{B07DE389-75B6-4BC5-B0B5-293FB641CEA5}" type="presParOf" srcId="{18F0D5DF-4E08-4E86-BC8B-B5EB351BA85C}" destId="{19C50ED5-A41C-4D98-9FE6-F7CE41C2DD70}" srcOrd="0" destOrd="0" presId="urn:microsoft.com/office/officeart/2018/2/layout/IconVerticalSolidList"/>
    <dgm:cxn modelId="{0A1B15DD-584A-4854-A8B0-5F0514B145C1}" type="presParOf" srcId="{18F0D5DF-4E08-4E86-BC8B-B5EB351BA85C}" destId="{1536B44B-4B0E-4759-A26A-FED98855E54C}" srcOrd="1" destOrd="0" presId="urn:microsoft.com/office/officeart/2018/2/layout/IconVerticalSolidList"/>
    <dgm:cxn modelId="{A0174C12-A98B-4538-88FE-9761D83B6921}" type="presParOf" srcId="{18F0D5DF-4E08-4E86-BC8B-B5EB351BA85C}" destId="{6487E880-E493-4425-8477-857849132CAF}" srcOrd="2" destOrd="0" presId="urn:microsoft.com/office/officeart/2018/2/layout/IconVerticalSolidList"/>
    <dgm:cxn modelId="{05AB7D53-FF31-4DDF-A40B-32412361B814}" type="presParOf" srcId="{18F0D5DF-4E08-4E86-BC8B-B5EB351BA85C}" destId="{5CEA55AF-EE3B-43D4-82DE-E85CC6079123}" srcOrd="3" destOrd="0" presId="urn:microsoft.com/office/officeart/2018/2/layout/IconVerticalSolidList"/>
    <dgm:cxn modelId="{09B1090D-37F1-4D80-BD59-3FEDD463CBFB}" type="presParOf" srcId="{08CBCD41-39D4-4844-BC73-E7C81C8923B7}" destId="{DAC9C92C-8F6C-4E9D-BE58-623258151FA5}" srcOrd="5" destOrd="0" presId="urn:microsoft.com/office/officeart/2018/2/layout/IconVerticalSolidList"/>
    <dgm:cxn modelId="{D6368029-E29D-4FF9-9BB6-B7DD82B06E0A}" type="presParOf" srcId="{08CBCD41-39D4-4844-BC73-E7C81C8923B7}" destId="{93D54E95-8182-4487-9CB3-81890AEE6748}" srcOrd="6" destOrd="0" presId="urn:microsoft.com/office/officeart/2018/2/layout/IconVerticalSolidList"/>
    <dgm:cxn modelId="{84966349-21E7-4958-9C18-982EF4FCF538}" type="presParOf" srcId="{93D54E95-8182-4487-9CB3-81890AEE6748}" destId="{58C8951A-9793-479B-BCF8-38A6DC80A12F}" srcOrd="0" destOrd="0" presId="urn:microsoft.com/office/officeart/2018/2/layout/IconVerticalSolidList"/>
    <dgm:cxn modelId="{38EE506E-E761-42A8-8E93-0DD7583F740D}" type="presParOf" srcId="{93D54E95-8182-4487-9CB3-81890AEE6748}" destId="{3EEF4CE3-DAFC-4262-967A-243DF0545A34}" srcOrd="1" destOrd="0" presId="urn:microsoft.com/office/officeart/2018/2/layout/IconVerticalSolidList"/>
    <dgm:cxn modelId="{214E244B-97A8-4C3E-A570-CAB2022E1BB3}" type="presParOf" srcId="{93D54E95-8182-4487-9CB3-81890AEE6748}" destId="{98752594-CD3E-44CD-B42E-7F2E2F179C3C}" srcOrd="2" destOrd="0" presId="urn:microsoft.com/office/officeart/2018/2/layout/IconVerticalSolidList"/>
    <dgm:cxn modelId="{5E7D2EBA-CFA2-4328-8CCD-0C002A066B04}" type="presParOf" srcId="{93D54E95-8182-4487-9CB3-81890AEE6748}" destId="{DC2B0203-3324-44E0-AD06-47A06C2665E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8BCC8F4-7250-4BD5-8A7B-18773D3341C1}"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B1D2EE95-7C8E-4E4B-9630-A0133646C7E2}">
      <dgm:prSet/>
      <dgm:spPr/>
      <dgm:t>
        <a:bodyPr/>
        <a:lstStyle/>
        <a:p>
          <a:r>
            <a:rPr lang="en-GB"/>
            <a:t>In conclusion, the GETFund in the midst of the challenges should adopt innovative mechanisms in raising funds to support its activities and programmes.</a:t>
          </a:r>
          <a:endParaRPr lang="en-US"/>
        </a:p>
      </dgm:t>
    </dgm:pt>
    <dgm:pt modelId="{D7E2F46D-9B28-4C26-AE60-2584852E5046}" type="parTrans" cxnId="{71733CB6-DFE5-4254-B93E-58EDD754302C}">
      <dgm:prSet/>
      <dgm:spPr/>
      <dgm:t>
        <a:bodyPr/>
        <a:lstStyle/>
        <a:p>
          <a:endParaRPr lang="en-US"/>
        </a:p>
      </dgm:t>
    </dgm:pt>
    <dgm:pt modelId="{72315F66-83AF-405C-8444-AC62B1682401}" type="sibTrans" cxnId="{71733CB6-DFE5-4254-B93E-58EDD754302C}">
      <dgm:prSet/>
      <dgm:spPr/>
      <dgm:t>
        <a:bodyPr/>
        <a:lstStyle/>
        <a:p>
          <a:endParaRPr lang="en-US"/>
        </a:p>
      </dgm:t>
    </dgm:pt>
    <dgm:pt modelId="{6E79513D-59C5-4472-B0E7-C5126BD52BE1}">
      <dgm:prSet/>
      <dgm:spPr/>
      <dgm:t>
        <a:bodyPr/>
        <a:lstStyle/>
        <a:p>
          <a:r>
            <a:rPr lang="en-GB"/>
            <a:t>There is a need to improve on their efficiency, develop entrepreneurship mindset at all levels within the administration of the Fund, and encourage public-private partnerships to drive more support from the private sector.</a:t>
          </a:r>
          <a:endParaRPr lang="en-US"/>
        </a:p>
      </dgm:t>
    </dgm:pt>
    <dgm:pt modelId="{979CABBE-F102-4748-BE6B-4B7DA0752142}" type="parTrans" cxnId="{A59B9012-BFF8-4190-B905-99BD4BBD605B}">
      <dgm:prSet/>
      <dgm:spPr/>
      <dgm:t>
        <a:bodyPr/>
        <a:lstStyle/>
        <a:p>
          <a:endParaRPr lang="en-US"/>
        </a:p>
      </dgm:t>
    </dgm:pt>
    <dgm:pt modelId="{AFBE3253-BE7C-4BD6-B3C1-324EA71F8DDB}" type="sibTrans" cxnId="{A59B9012-BFF8-4190-B905-99BD4BBD605B}">
      <dgm:prSet/>
      <dgm:spPr/>
      <dgm:t>
        <a:bodyPr/>
        <a:lstStyle/>
        <a:p>
          <a:endParaRPr lang="en-US"/>
        </a:p>
      </dgm:t>
    </dgm:pt>
    <dgm:pt modelId="{3A69BF74-E1EA-624C-881A-445A02A76458}" type="pres">
      <dgm:prSet presAssocID="{A8BCC8F4-7250-4BD5-8A7B-18773D3341C1}" presName="hierChild1" presStyleCnt="0">
        <dgm:presLayoutVars>
          <dgm:chPref val="1"/>
          <dgm:dir/>
          <dgm:animOne val="branch"/>
          <dgm:animLvl val="lvl"/>
          <dgm:resizeHandles/>
        </dgm:presLayoutVars>
      </dgm:prSet>
      <dgm:spPr/>
    </dgm:pt>
    <dgm:pt modelId="{48A2E21F-9EEE-8546-8C2E-CA392722AFC6}" type="pres">
      <dgm:prSet presAssocID="{B1D2EE95-7C8E-4E4B-9630-A0133646C7E2}" presName="hierRoot1" presStyleCnt="0"/>
      <dgm:spPr/>
    </dgm:pt>
    <dgm:pt modelId="{3B50C318-90AE-B84D-9FF1-0D212D478769}" type="pres">
      <dgm:prSet presAssocID="{B1D2EE95-7C8E-4E4B-9630-A0133646C7E2}" presName="composite" presStyleCnt="0"/>
      <dgm:spPr/>
    </dgm:pt>
    <dgm:pt modelId="{B8B9707F-6B13-194D-A4BB-EC253701535D}" type="pres">
      <dgm:prSet presAssocID="{B1D2EE95-7C8E-4E4B-9630-A0133646C7E2}" presName="background" presStyleLbl="node0" presStyleIdx="0" presStyleCnt="2"/>
      <dgm:spPr/>
    </dgm:pt>
    <dgm:pt modelId="{AB52EA9C-6790-B047-8055-A3A160E90A08}" type="pres">
      <dgm:prSet presAssocID="{B1D2EE95-7C8E-4E4B-9630-A0133646C7E2}" presName="text" presStyleLbl="fgAcc0" presStyleIdx="0" presStyleCnt="2">
        <dgm:presLayoutVars>
          <dgm:chPref val="3"/>
        </dgm:presLayoutVars>
      </dgm:prSet>
      <dgm:spPr/>
    </dgm:pt>
    <dgm:pt modelId="{023D312A-3968-614B-9A5C-B13837D4C864}" type="pres">
      <dgm:prSet presAssocID="{B1D2EE95-7C8E-4E4B-9630-A0133646C7E2}" presName="hierChild2" presStyleCnt="0"/>
      <dgm:spPr/>
    </dgm:pt>
    <dgm:pt modelId="{4AE953AB-4518-1A46-9097-B3A60C5795AC}" type="pres">
      <dgm:prSet presAssocID="{6E79513D-59C5-4472-B0E7-C5126BD52BE1}" presName="hierRoot1" presStyleCnt="0"/>
      <dgm:spPr/>
    </dgm:pt>
    <dgm:pt modelId="{48D11BE6-8BC7-074C-9975-FFA31D18033F}" type="pres">
      <dgm:prSet presAssocID="{6E79513D-59C5-4472-B0E7-C5126BD52BE1}" presName="composite" presStyleCnt="0"/>
      <dgm:spPr/>
    </dgm:pt>
    <dgm:pt modelId="{B748A70D-C51E-C949-AAB7-5EB71D90041B}" type="pres">
      <dgm:prSet presAssocID="{6E79513D-59C5-4472-B0E7-C5126BD52BE1}" presName="background" presStyleLbl="node0" presStyleIdx="1" presStyleCnt="2"/>
      <dgm:spPr/>
    </dgm:pt>
    <dgm:pt modelId="{472289F0-D62C-AD4B-9F5B-475315A9C86D}" type="pres">
      <dgm:prSet presAssocID="{6E79513D-59C5-4472-B0E7-C5126BD52BE1}" presName="text" presStyleLbl="fgAcc0" presStyleIdx="1" presStyleCnt="2">
        <dgm:presLayoutVars>
          <dgm:chPref val="3"/>
        </dgm:presLayoutVars>
      </dgm:prSet>
      <dgm:spPr/>
    </dgm:pt>
    <dgm:pt modelId="{A86718D1-6578-204A-9CB3-E6F0A1B9E2AA}" type="pres">
      <dgm:prSet presAssocID="{6E79513D-59C5-4472-B0E7-C5126BD52BE1}" presName="hierChild2" presStyleCnt="0"/>
      <dgm:spPr/>
    </dgm:pt>
  </dgm:ptLst>
  <dgm:cxnLst>
    <dgm:cxn modelId="{A59B9012-BFF8-4190-B905-99BD4BBD605B}" srcId="{A8BCC8F4-7250-4BD5-8A7B-18773D3341C1}" destId="{6E79513D-59C5-4472-B0E7-C5126BD52BE1}" srcOrd="1" destOrd="0" parTransId="{979CABBE-F102-4748-BE6B-4B7DA0752142}" sibTransId="{AFBE3253-BE7C-4BD6-B3C1-324EA71F8DDB}"/>
    <dgm:cxn modelId="{BDFD4E78-BD65-D64A-ACDA-7EA0CFA8A633}" type="presOf" srcId="{B1D2EE95-7C8E-4E4B-9630-A0133646C7E2}" destId="{AB52EA9C-6790-B047-8055-A3A160E90A08}" srcOrd="0" destOrd="0" presId="urn:microsoft.com/office/officeart/2005/8/layout/hierarchy1"/>
    <dgm:cxn modelId="{4D1BE7A0-4571-634F-9A40-3868A6833798}" type="presOf" srcId="{6E79513D-59C5-4472-B0E7-C5126BD52BE1}" destId="{472289F0-D62C-AD4B-9F5B-475315A9C86D}" srcOrd="0" destOrd="0" presId="urn:microsoft.com/office/officeart/2005/8/layout/hierarchy1"/>
    <dgm:cxn modelId="{5C5C2FB6-3DB5-2D4F-BFB1-D68719831ADC}" type="presOf" srcId="{A8BCC8F4-7250-4BD5-8A7B-18773D3341C1}" destId="{3A69BF74-E1EA-624C-881A-445A02A76458}" srcOrd="0" destOrd="0" presId="urn:microsoft.com/office/officeart/2005/8/layout/hierarchy1"/>
    <dgm:cxn modelId="{71733CB6-DFE5-4254-B93E-58EDD754302C}" srcId="{A8BCC8F4-7250-4BD5-8A7B-18773D3341C1}" destId="{B1D2EE95-7C8E-4E4B-9630-A0133646C7E2}" srcOrd="0" destOrd="0" parTransId="{D7E2F46D-9B28-4C26-AE60-2584852E5046}" sibTransId="{72315F66-83AF-405C-8444-AC62B1682401}"/>
    <dgm:cxn modelId="{F459B065-8AB3-3B42-B8B7-4470B5221017}" type="presParOf" srcId="{3A69BF74-E1EA-624C-881A-445A02A76458}" destId="{48A2E21F-9EEE-8546-8C2E-CA392722AFC6}" srcOrd="0" destOrd="0" presId="urn:microsoft.com/office/officeart/2005/8/layout/hierarchy1"/>
    <dgm:cxn modelId="{940BD6D7-37F0-D440-A936-29A635E9704A}" type="presParOf" srcId="{48A2E21F-9EEE-8546-8C2E-CA392722AFC6}" destId="{3B50C318-90AE-B84D-9FF1-0D212D478769}" srcOrd="0" destOrd="0" presId="urn:microsoft.com/office/officeart/2005/8/layout/hierarchy1"/>
    <dgm:cxn modelId="{E5E0C22D-935B-484D-982B-B81DA0EF264A}" type="presParOf" srcId="{3B50C318-90AE-B84D-9FF1-0D212D478769}" destId="{B8B9707F-6B13-194D-A4BB-EC253701535D}" srcOrd="0" destOrd="0" presId="urn:microsoft.com/office/officeart/2005/8/layout/hierarchy1"/>
    <dgm:cxn modelId="{EB529EC0-F9EA-5D42-B2E5-3A2684385A61}" type="presParOf" srcId="{3B50C318-90AE-B84D-9FF1-0D212D478769}" destId="{AB52EA9C-6790-B047-8055-A3A160E90A08}" srcOrd="1" destOrd="0" presId="urn:microsoft.com/office/officeart/2005/8/layout/hierarchy1"/>
    <dgm:cxn modelId="{5BCB1FB6-9008-1A4B-8A12-934DD39C5B4F}" type="presParOf" srcId="{48A2E21F-9EEE-8546-8C2E-CA392722AFC6}" destId="{023D312A-3968-614B-9A5C-B13837D4C864}" srcOrd="1" destOrd="0" presId="urn:microsoft.com/office/officeart/2005/8/layout/hierarchy1"/>
    <dgm:cxn modelId="{3A32B787-9E49-EF4A-AD92-946F70CEDB53}" type="presParOf" srcId="{3A69BF74-E1EA-624C-881A-445A02A76458}" destId="{4AE953AB-4518-1A46-9097-B3A60C5795AC}" srcOrd="1" destOrd="0" presId="urn:microsoft.com/office/officeart/2005/8/layout/hierarchy1"/>
    <dgm:cxn modelId="{85BC735B-2B66-764A-BA99-9D5758B4C435}" type="presParOf" srcId="{4AE953AB-4518-1A46-9097-B3A60C5795AC}" destId="{48D11BE6-8BC7-074C-9975-FFA31D18033F}" srcOrd="0" destOrd="0" presId="urn:microsoft.com/office/officeart/2005/8/layout/hierarchy1"/>
    <dgm:cxn modelId="{FD004485-7608-D744-AC6C-61C7CE685CFF}" type="presParOf" srcId="{48D11BE6-8BC7-074C-9975-FFA31D18033F}" destId="{B748A70D-C51E-C949-AAB7-5EB71D90041B}" srcOrd="0" destOrd="0" presId="urn:microsoft.com/office/officeart/2005/8/layout/hierarchy1"/>
    <dgm:cxn modelId="{62FA443C-0715-B94F-B459-33EC9EEA30EA}" type="presParOf" srcId="{48D11BE6-8BC7-074C-9975-FFA31D18033F}" destId="{472289F0-D62C-AD4B-9F5B-475315A9C86D}" srcOrd="1" destOrd="0" presId="urn:microsoft.com/office/officeart/2005/8/layout/hierarchy1"/>
    <dgm:cxn modelId="{CB84398F-F9F6-0544-A809-011828CA7DDA}" type="presParOf" srcId="{4AE953AB-4518-1A46-9097-B3A60C5795AC}" destId="{A86718D1-6578-204A-9CB3-E6F0A1B9E2A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F881AB-24FD-4B0D-98B9-B9379E22F51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A08F23E-15AE-4952-8C91-389606961BDE}">
      <dgm:prSet custT="1"/>
      <dgm:spPr/>
      <dgm:t>
        <a:bodyPr/>
        <a:lstStyle/>
        <a:p>
          <a:r>
            <a:rPr lang="en-GB" sz="2000" dirty="0"/>
            <a:t>Despite </a:t>
          </a:r>
          <a:r>
            <a:rPr lang="en-GB" sz="2000" dirty="0" err="1"/>
            <a:t>GETFund’s</a:t>
          </a:r>
          <a:r>
            <a:rPr lang="en-GB" sz="2000" dirty="0"/>
            <a:t> supports to HEIs, </a:t>
          </a:r>
          <a:endParaRPr lang="en-US" sz="2000" dirty="0"/>
        </a:p>
      </dgm:t>
    </dgm:pt>
    <dgm:pt modelId="{274805B9-DBDF-402C-BD77-A42BEFE7D4BB}" type="parTrans" cxnId="{568D4916-5EA0-49F0-8E3A-07D18AD8DCC1}">
      <dgm:prSet/>
      <dgm:spPr/>
      <dgm:t>
        <a:bodyPr/>
        <a:lstStyle/>
        <a:p>
          <a:endParaRPr lang="en-US" sz="2400"/>
        </a:p>
      </dgm:t>
    </dgm:pt>
    <dgm:pt modelId="{A29AA46E-66A6-4463-9340-48C16825FE2D}" type="sibTrans" cxnId="{568D4916-5EA0-49F0-8E3A-07D18AD8DCC1}">
      <dgm:prSet/>
      <dgm:spPr/>
      <dgm:t>
        <a:bodyPr/>
        <a:lstStyle/>
        <a:p>
          <a:endParaRPr lang="en-US" sz="2400"/>
        </a:p>
      </dgm:t>
    </dgm:pt>
    <dgm:pt modelId="{D5B78DF7-67A1-4198-B86A-634592F19472}">
      <dgm:prSet custT="1"/>
      <dgm:spPr/>
      <dgm:t>
        <a:bodyPr/>
        <a:lstStyle/>
        <a:p>
          <a:r>
            <a:rPr lang="en-GB" sz="1600" b="1" dirty="0"/>
            <a:t>there is still a huge funding gap in infrastructural development in public HEIs. </a:t>
          </a:r>
          <a:endParaRPr lang="en-US" sz="1600" dirty="0"/>
        </a:p>
      </dgm:t>
    </dgm:pt>
    <dgm:pt modelId="{2829392C-8E33-4E08-830A-C821256DFAE5}" type="parTrans" cxnId="{1E13867C-19B8-4E8E-938D-CEB388ABCD6D}">
      <dgm:prSet/>
      <dgm:spPr/>
      <dgm:t>
        <a:bodyPr/>
        <a:lstStyle/>
        <a:p>
          <a:endParaRPr lang="en-US" sz="2400"/>
        </a:p>
      </dgm:t>
    </dgm:pt>
    <dgm:pt modelId="{28D70B6D-E84D-469C-9CB7-702951A9D17C}" type="sibTrans" cxnId="{1E13867C-19B8-4E8E-938D-CEB388ABCD6D}">
      <dgm:prSet/>
      <dgm:spPr/>
      <dgm:t>
        <a:bodyPr/>
        <a:lstStyle/>
        <a:p>
          <a:endParaRPr lang="en-US" sz="2400"/>
        </a:p>
      </dgm:t>
    </dgm:pt>
    <dgm:pt modelId="{C9E0BDAC-CB0D-4B1B-BEDA-09672204AA38}">
      <dgm:prSet custT="1"/>
      <dgm:spPr/>
      <dgm:t>
        <a:bodyPr/>
        <a:lstStyle/>
        <a:p>
          <a:r>
            <a:rPr lang="en-GB" sz="2000" dirty="0"/>
            <a:t>The recent implementation of the free SHS policy, and the increasing number of students </a:t>
          </a:r>
          <a:endParaRPr lang="en-US" sz="2000" dirty="0"/>
        </a:p>
      </dgm:t>
    </dgm:pt>
    <dgm:pt modelId="{76FE2981-48BF-4685-B58C-29B75AFBA997}" type="parTrans" cxnId="{472ADA23-14A6-405E-89D6-F03F40FFDD11}">
      <dgm:prSet/>
      <dgm:spPr/>
      <dgm:t>
        <a:bodyPr/>
        <a:lstStyle/>
        <a:p>
          <a:endParaRPr lang="en-US" sz="2400"/>
        </a:p>
      </dgm:t>
    </dgm:pt>
    <dgm:pt modelId="{FD1D261E-3A7E-46C7-BD79-3AA84BE86EDA}" type="sibTrans" cxnId="{472ADA23-14A6-405E-89D6-F03F40FFDD11}">
      <dgm:prSet/>
      <dgm:spPr/>
      <dgm:t>
        <a:bodyPr/>
        <a:lstStyle/>
        <a:p>
          <a:endParaRPr lang="en-US" sz="2400"/>
        </a:p>
      </dgm:t>
    </dgm:pt>
    <dgm:pt modelId="{A34BB001-35E9-430D-9E42-1E2CA08559C5}">
      <dgm:prSet custT="1"/>
      <dgm:spPr/>
      <dgm:t>
        <a:bodyPr/>
        <a:lstStyle/>
        <a:p>
          <a:r>
            <a:rPr lang="en-GB" sz="1600" b="1" dirty="0"/>
            <a:t>calls for a need to dialogue to find a sustainable solution to addressing the infrastructural challenges in our public higher education institutions. </a:t>
          </a:r>
          <a:endParaRPr lang="en-US" sz="1600" dirty="0"/>
        </a:p>
      </dgm:t>
    </dgm:pt>
    <dgm:pt modelId="{EA582097-994A-4044-888D-1F4E06B2B1C4}" type="parTrans" cxnId="{CCA9E523-D395-45FC-99B0-C1E2418B0032}">
      <dgm:prSet/>
      <dgm:spPr/>
      <dgm:t>
        <a:bodyPr/>
        <a:lstStyle/>
        <a:p>
          <a:endParaRPr lang="en-US" sz="2400"/>
        </a:p>
      </dgm:t>
    </dgm:pt>
    <dgm:pt modelId="{8587995B-FF23-45CF-B95D-6D6FC6038DF2}" type="sibTrans" cxnId="{CCA9E523-D395-45FC-99B0-C1E2418B0032}">
      <dgm:prSet/>
      <dgm:spPr/>
      <dgm:t>
        <a:bodyPr/>
        <a:lstStyle/>
        <a:p>
          <a:endParaRPr lang="en-US" sz="2400"/>
        </a:p>
      </dgm:t>
    </dgm:pt>
    <dgm:pt modelId="{CA7B5B06-B012-4360-B827-1D61A42B3EF7}">
      <dgm:prSet custT="1"/>
      <dgm:spPr/>
      <dgm:t>
        <a:bodyPr/>
        <a:lstStyle/>
        <a:p>
          <a:r>
            <a:rPr lang="en-GB" sz="2000" dirty="0" err="1"/>
            <a:t>GETFund</a:t>
          </a:r>
          <a:r>
            <a:rPr lang="en-GB" sz="2000" dirty="0"/>
            <a:t> is overwhelmed and needs to find innovative ways in carrying out its mandate </a:t>
          </a:r>
          <a:endParaRPr lang="en-US" sz="2000" dirty="0"/>
        </a:p>
      </dgm:t>
    </dgm:pt>
    <dgm:pt modelId="{6D3B6E61-F136-433D-B58E-7FF695E5E4B2}" type="parTrans" cxnId="{F752378E-1FCA-4B97-94B8-30667CEBF0E4}">
      <dgm:prSet/>
      <dgm:spPr/>
      <dgm:t>
        <a:bodyPr/>
        <a:lstStyle/>
        <a:p>
          <a:endParaRPr lang="en-US" sz="2400"/>
        </a:p>
      </dgm:t>
    </dgm:pt>
    <dgm:pt modelId="{ABD94DC6-2DB3-4AF1-898F-E91A2CA29B30}" type="sibTrans" cxnId="{F752378E-1FCA-4B97-94B8-30667CEBF0E4}">
      <dgm:prSet/>
      <dgm:spPr/>
      <dgm:t>
        <a:bodyPr/>
        <a:lstStyle/>
        <a:p>
          <a:endParaRPr lang="en-US" sz="2400"/>
        </a:p>
      </dgm:t>
    </dgm:pt>
    <dgm:pt modelId="{0806F6DB-CA2C-4E89-A3C3-89588371AE11}">
      <dgm:prSet custT="1"/>
      <dgm:spPr/>
      <dgm:t>
        <a:bodyPr/>
        <a:lstStyle/>
        <a:p>
          <a:r>
            <a:rPr lang="en-GB" sz="2000" dirty="0"/>
            <a:t>Government can increase their funding allocation, however, this approach might not be feasible given the current economic situation in the country.</a:t>
          </a:r>
          <a:endParaRPr lang="en-US" sz="2000" dirty="0"/>
        </a:p>
      </dgm:t>
    </dgm:pt>
    <dgm:pt modelId="{8F0AE7B1-AE50-4534-AB36-78661E08ACF1}" type="parTrans" cxnId="{31B4831F-5028-42B4-A44A-70C2E2C9F35E}">
      <dgm:prSet/>
      <dgm:spPr/>
      <dgm:t>
        <a:bodyPr/>
        <a:lstStyle/>
        <a:p>
          <a:endParaRPr lang="en-US" sz="2400"/>
        </a:p>
      </dgm:t>
    </dgm:pt>
    <dgm:pt modelId="{B141DE36-2215-49CF-B18A-F2C83353C047}" type="sibTrans" cxnId="{31B4831F-5028-42B4-A44A-70C2E2C9F35E}">
      <dgm:prSet/>
      <dgm:spPr/>
      <dgm:t>
        <a:bodyPr/>
        <a:lstStyle/>
        <a:p>
          <a:endParaRPr lang="en-US" sz="2400"/>
        </a:p>
      </dgm:t>
    </dgm:pt>
    <dgm:pt modelId="{A79A7B14-0359-48AB-9F52-6C0411391ECA}" type="pres">
      <dgm:prSet presAssocID="{D9F881AB-24FD-4B0D-98B9-B9379E22F51B}" presName="root" presStyleCnt="0">
        <dgm:presLayoutVars>
          <dgm:dir/>
          <dgm:resizeHandles val="exact"/>
        </dgm:presLayoutVars>
      </dgm:prSet>
      <dgm:spPr/>
    </dgm:pt>
    <dgm:pt modelId="{1A99CEEC-6226-467C-A2C2-65888FB01213}" type="pres">
      <dgm:prSet presAssocID="{0A08F23E-15AE-4952-8C91-389606961BDE}" presName="compNode" presStyleCnt="0"/>
      <dgm:spPr/>
    </dgm:pt>
    <dgm:pt modelId="{ACA7FC1B-32C0-47BF-8473-A502B2A04746}" type="pres">
      <dgm:prSet presAssocID="{0A08F23E-15AE-4952-8C91-389606961BDE}" presName="bgRect" presStyleLbl="bgShp" presStyleIdx="0" presStyleCnt="4"/>
      <dgm:spPr/>
    </dgm:pt>
    <dgm:pt modelId="{D53A31F6-2DBD-4057-82FB-E7D80E5E4C88}" type="pres">
      <dgm:prSet presAssocID="{0A08F23E-15AE-4952-8C91-389606961BD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F6C8BF8E-165C-4409-ADB3-A5221777B448}" type="pres">
      <dgm:prSet presAssocID="{0A08F23E-15AE-4952-8C91-389606961BDE}" presName="spaceRect" presStyleCnt="0"/>
      <dgm:spPr/>
    </dgm:pt>
    <dgm:pt modelId="{3E6115FC-3C68-4887-A0B5-70EE61E0676C}" type="pres">
      <dgm:prSet presAssocID="{0A08F23E-15AE-4952-8C91-389606961BDE}" presName="parTx" presStyleLbl="revTx" presStyleIdx="0" presStyleCnt="6">
        <dgm:presLayoutVars>
          <dgm:chMax val="0"/>
          <dgm:chPref val="0"/>
        </dgm:presLayoutVars>
      </dgm:prSet>
      <dgm:spPr/>
    </dgm:pt>
    <dgm:pt modelId="{50B15184-A579-4131-B6C3-ED79B18E8131}" type="pres">
      <dgm:prSet presAssocID="{0A08F23E-15AE-4952-8C91-389606961BDE}" presName="desTx" presStyleLbl="revTx" presStyleIdx="1" presStyleCnt="6">
        <dgm:presLayoutVars/>
      </dgm:prSet>
      <dgm:spPr/>
    </dgm:pt>
    <dgm:pt modelId="{E3F22329-BA0A-4A79-A919-7D3C3D8C12E8}" type="pres">
      <dgm:prSet presAssocID="{A29AA46E-66A6-4463-9340-48C16825FE2D}" presName="sibTrans" presStyleCnt="0"/>
      <dgm:spPr/>
    </dgm:pt>
    <dgm:pt modelId="{5F186987-7C1B-46A2-A81C-2214519C2AC6}" type="pres">
      <dgm:prSet presAssocID="{C9E0BDAC-CB0D-4B1B-BEDA-09672204AA38}" presName="compNode" presStyleCnt="0"/>
      <dgm:spPr/>
    </dgm:pt>
    <dgm:pt modelId="{47FA1C40-5E91-4802-87FB-1425C9E3D510}" type="pres">
      <dgm:prSet presAssocID="{C9E0BDAC-CB0D-4B1B-BEDA-09672204AA38}" presName="bgRect" presStyleLbl="bgShp" presStyleIdx="1" presStyleCnt="4" custScaleY="161407"/>
      <dgm:spPr/>
    </dgm:pt>
    <dgm:pt modelId="{114FEE82-0C60-4794-ADDF-1063A4127A0F}" type="pres">
      <dgm:prSet presAssocID="{C9E0BDAC-CB0D-4B1B-BEDA-09672204AA3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926CB546-6B4C-4B4B-952A-72C256D20342}" type="pres">
      <dgm:prSet presAssocID="{C9E0BDAC-CB0D-4B1B-BEDA-09672204AA38}" presName="spaceRect" presStyleCnt="0"/>
      <dgm:spPr/>
    </dgm:pt>
    <dgm:pt modelId="{5F440198-3256-48B8-8C3F-16BCBDD3BDCF}" type="pres">
      <dgm:prSet presAssocID="{C9E0BDAC-CB0D-4B1B-BEDA-09672204AA38}" presName="parTx" presStyleLbl="revTx" presStyleIdx="2" presStyleCnt="6">
        <dgm:presLayoutVars>
          <dgm:chMax val="0"/>
          <dgm:chPref val="0"/>
        </dgm:presLayoutVars>
      </dgm:prSet>
      <dgm:spPr/>
    </dgm:pt>
    <dgm:pt modelId="{63BE16AB-A8E6-45F0-A046-332D409388E0}" type="pres">
      <dgm:prSet presAssocID="{C9E0BDAC-CB0D-4B1B-BEDA-09672204AA38}" presName="desTx" presStyleLbl="revTx" presStyleIdx="3" presStyleCnt="6">
        <dgm:presLayoutVars/>
      </dgm:prSet>
      <dgm:spPr/>
    </dgm:pt>
    <dgm:pt modelId="{22A4E4CA-85A3-4E3D-BA78-50131A8D9553}" type="pres">
      <dgm:prSet presAssocID="{FD1D261E-3A7E-46C7-BD79-3AA84BE86EDA}" presName="sibTrans" presStyleCnt="0"/>
      <dgm:spPr/>
    </dgm:pt>
    <dgm:pt modelId="{6C6A24AE-295B-48C5-A38E-34E4E675188D}" type="pres">
      <dgm:prSet presAssocID="{CA7B5B06-B012-4360-B827-1D61A42B3EF7}" presName="compNode" presStyleCnt="0"/>
      <dgm:spPr/>
    </dgm:pt>
    <dgm:pt modelId="{3DCA5CB6-AD9F-4E2B-982D-069AF7BC8394}" type="pres">
      <dgm:prSet presAssocID="{CA7B5B06-B012-4360-B827-1D61A42B3EF7}" presName="bgRect" presStyleLbl="bgShp" presStyleIdx="2" presStyleCnt="4" custScaleY="132466"/>
      <dgm:spPr/>
    </dgm:pt>
    <dgm:pt modelId="{E358BB7D-23B3-41DF-A273-920658BA0D2D}" type="pres">
      <dgm:prSet presAssocID="{CA7B5B06-B012-4360-B827-1D61A42B3EF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695B9E24-2EF0-416A-9772-B6B8B9049518}" type="pres">
      <dgm:prSet presAssocID="{CA7B5B06-B012-4360-B827-1D61A42B3EF7}" presName="spaceRect" presStyleCnt="0"/>
      <dgm:spPr/>
    </dgm:pt>
    <dgm:pt modelId="{7DBD3728-BA35-428B-B559-692397502FAE}" type="pres">
      <dgm:prSet presAssocID="{CA7B5B06-B012-4360-B827-1D61A42B3EF7}" presName="parTx" presStyleLbl="revTx" presStyleIdx="4" presStyleCnt="6">
        <dgm:presLayoutVars>
          <dgm:chMax val="0"/>
          <dgm:chPref val="0"/>
        </dgm:presLayoutVars>
      </dgm:prSet>
      <dgm:spPr/>
    </dgm:pt>
    <dgm:pt modelId="{EEFF1358-68CD-4229-9EE5-E6B8E761B826}" type="pres">
      <dgm:prSet presAssocID="{ABD94DC6-2DB3-4AF1-898F-E91A2CA29B30}" presName="sibTrans" presStyleCnt="0"/>
      <dgm:spPr/>
    </dgm:pt>
    <dgm:pt modelId="{973C4C84-23DE-4B5C-A746-FC576411A9BB}" type="pres">
      <dgm:prSet presAssocID="{0806F6DB-CA2C-4E89-A3C3-89588371AE11}" presName="compNode" presStyleCnt="0"/>
      <dgm:spPr/>
    </dgm:pt>
    <dgm:pt modelId="{8433FD53-4220-430A-BD17-00F99DCA12DF}" type="pres">
      <dgm:prSet presAssocID="{0806F6DB-CA2C-4E89-A3C3-89588371AE11}" presName="bgRect" presStyleLbl="bgShp" presStyleIdx="3" presStyleCnt="4"/>
      <dgm:spPr/>
    </dgm:pt>
    <dgm:pt modelId="{8A766935-3098-4BC6-BC00-A1AD3BD285EB}" type="pres">
      <dgm:prSet presAssocID="{0806F6DB-CA2C-4E89-A3C3-89588371AE1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C47F82FB-296B-4508-88FC-956F865EBD12}" type="pres">
      <dgm:prSet presAssocID="{0806F6DB-CA2C-4E89-A3C3-89588371AE11}" presName="spaceRect" presStyleCnt="0"/>
      <dgm:spPr/>
    </dgm:pt>
    <dgm:pt modelId="{3E1C9FC3-649D-46AA-B923-A476C014AE9E}" type="pres">
      <dgm:prSet presAssocID="{0806F6DB-CA2C-4E89-A3C3-89588371AE11}" presName="parTx" presStyleLbl="revTx" presStyleIdx="5" presStyleCnt="6" custLinFactNeighborY="-13392">
        <dgm:presLayoutVars>
          <dgm:chMax val="0"/>
          <dgm:chPref val="0"/>
        </dgm:presLayoutVars>
      </dgm:prSet>
      <dgm:spPr/>
    </dgm:pt>
  </dgm:ptLst>
  <dgm:cxnLst>
    <dgm:cxn modelId="{568D4916-5EA0-49F0-8E3A-07D18AD8DCC1}" srcId="{D9F881AB-24FD-4B0D-98B9-B9379E22F51B}" destId="{0A08F23E-15AE-4952-8C91-389606961BDE}" srcOrd="0" destOrd="0" parTransId="{274805B9-DBDF-402C-BD77-A42BEFE7D4BB}" sibTransId="{A29AA46E-66A6-4463-9340-48C16825FE2D}"/>
    <dgm:cxn modelId="{BD23D818-48A6-4356-BECB-1518515D7ED7}" type="presOf" srcId="{A34BB001-35E9-430D-9E42-1E2CA08559C5}" destId="{63BE16AB-A8E6-45F0-A046-332D409388E0}" srcOrd="0" destOrd="0" presId="urn:microsoft.com/office/officeart/2018/2/layout/IconVerticalSolidList"/>
    <dgm:cxn modelId="{31B4831F-5028-42B4-A44A-70C2E2C9F35E}" srcId="{D9F881AB-24FD-4B0D-98B9-B9379E22F51B}" destId="{0806F6DB-CA2C-4E89-A3C3-89588371AE11}" srcOrd="3" destOrd="0" parTransId="{8F0AE7B1-AE50-4534-AB36-78661E08ACF1}" sibTransId="{B141DE36-2215-49CF-B18A-F2C83353C047}"/>
    <dgm:cxn modelId="{472ADA23-14A6-405E-89D6-F03F40FFDD11}" srcId="{D9F881AB-24FD-4B0D-98B9-B9379E22F51B}" destId="{C9E0BDAC-CB0D-4B1B-BEDA-09672204AA38}" srcOrd="1" destOrd="0" parTransId="{76FE2981-48BF-4685-B58C-29B75AFBA997}" sibTransId="{FD1D261E-3A7E-46C7-BD79-3AA84BE86EDA}"/>
    <dgm:cxn modelId="{CCA9E523-D395-45FC-99B0-C1E2418B0032}" srcId="{C9E0BDAC-CB0D-4B1B-BEDA-09672204AA38}" destId="{A34BB001-35E9-430D-9E42-1E2CA08559C5}" srcOrd="0" destOrd="0" parTransId="{EA582097-994A-4044-888D-1F4E06B2B1C4}" sibTransId="{8587995B-FF23-45CF-B95D-6D6FC6038DF2}"/>
    <dgm:cxn modelId="{DF0E614A-A5F0-47A9-9F2E-185D4B7DAE07}" type="presOf" srcId="{D9F881AB-24FD-4B0D-98B9-B9379E22F51B}" destId="{A79A7B14-0359-48AB-9F52-6C0411391ECA}" srcOrd="0" destOrd="0" presId="urn:microsoft.com/office/officeart/2018/2/layout/IconVerticalSolidList"/>
    <dgm:cxn modelId="{1E13867C-19B8-4E8E-938D-CEB388ABCD6D}" srcId="{0A08F23E-15AE-4952-8C91-389606961BDE}" destId="{D5B78DF7-67A1-4198-B86A-634592F19472}" srcOrd="0" destOrd="0" parTransId="{2829392C-8E33-4E08-830A-C821256DFAE5}" sibTransId="{28D70B6D-E84D-469C-9CB7-702951A9D17C}"/>
    <dgm:cxn modelId="{A12A5189-393E-4345-B26A-3C5AAA3623F3}" type="presOf" srcId="{CA7B5B06-B012-4360-B827-1D61A42B3EF7}" destId="{7DBD3728-BA35-428B-B559-692397502FAE}" srcOrd="0" destOrd="0" presId="urn:microsoft.com/office/officeart/2018/2/layout/IconVerticalSolidList"/>
    <dgm:cxn modelId="{F752378E-1FCA-4B97-94B8-30667CEBF0E4}" srcId="{D9F881AB-24FD-4B0D-98B9-B9379E22F51B}" destId="{CA7B5B06-B012-4360-B827-1D61A42B3EF7}" srcOrd="2" destOrd="0" parTransId="{6D3B6E61-F136-433D-B58E-7FF695E5E4B2}" sibTransId="{ABD94DC6-2DB3-4AF1-898F-E91A2CA29B30}"/>
    <dgm:cxn modelId="{690F3BAB-73EF-41D0-AE11-0F541B48AB16}" type="presOf" srcId="{D5B78DF7-67A1-4198-B86A-634592F19472}" destId="{50B15184-A579-4131-B6C3-ED79B18E8131}" srcOrd="0" destOrd="0" presId="urn:microsoft.com/office/officeart/2018/2/layout/IconVerticalSolidList"/>
    <dgm:cxn modelId="{B1097BBC-7A0D-4C55-AEBE-56F4C899B200}" type="presOf" srcId="{0A08F23E-15AE-4952-8C91-389606961BDE}" destId="{3E6115FC-3C68-4887-A0B5-70EE61E0676C}" srcOrd="0" destOrd="0" presId="urn:microsoft.com/office/officeart/2018/2/layout/IconVerticalSolidList"/>
    <dgm:cxn modelId="{6F0010F5-AC2F-448D-A025-F265CC65C5C1}" type="presOf" srcId="{C9E0BDAC-CB0D-4B1B-BEDA-09672204AA38}" destId="{5F440198-3256-48B8-8C3F-16BCBDD3BDCF}" srcOrd="0" destOrd="0" presId="urn:microsoft.com/office/officeart/2018/2/layout/IconVerticalSolidList"/>
    <dgm:cxn modelId="{1920E7FC-1C69-479E-8244-22B5C575D3BA}" type="presOf" srcId="{0806F6DB-CA2C-4E89-A3C3-89588371AE11}" destId="{3E1C9FC3-649D-46AA-B923-A476C014AE9E}" srcOrd="0" destOrd="0" presId="urn:microsoft.com/office/officeart/2018/2/layout/IconVerticalSolidList"/>
    <dgm:cxn modelId="{FA34E47C-DCB4-4838-907D-F554C6E04E3F}" type="presParOf" srcId="{A79A7B14-0359-48AB-9F52-6C0411391ECA}" destId="{1A99CEEC-6226-467C-A2C2-65888FB01213}" srcOrd="0" destOrd="0" presId="urn:microsoft.com/office/officeart/2018/2/layout/IconVerticalSolidList"/>
    <dgm:cxn modelId="{41FD6B77-6170-476E-B9F9-BAA012C4D5AE}" type="presParOf" srcId="{1A99CEEC-6226-467C-A2C2-65888FB01213}" destId="{ACA7FC1B-32C0-47BF-8473-A502B2A04746}" srcOrd="0" destOrd="0" presId="urn:microsoft.com/office/officeart/2018/2/layout/IconVerticalSolidList"/>
    <dgm:cxn modelId="{7F2332D4-CD46-48DC-8A69-453FBB908431}" type="presParOf" srcId="{1A99CEEC-6226-467C-A2C2-65888FB01213}" destId="{D53A31F6-2DBD-4057-82FB-E7D80E5E4C88}" srcOrd="1" destOrd="0" presId="urn:microsoft.com/office/officeart/2018/2/layout/IconVerticalSolidList"/>
    <dgm:cxn modelId="{14360533-71EB-4831-AE85-F6AE74E9FD5F}" type="presParOf" srcId="{1A99CEEC-6226-467C-A2C2-65888FB01213}" destId="{F6C8BF8E-165C-4409-ADB3-A5221777B448}" srcOrd="2" destOrd="0" presId="urn:microsoft.com/office/officeart/2018/2/layout/IconVerticalSolidList"/>
    <dgm:cxn modelId="{8EEA0EE0-CA0F-4ADE-A125-A4EF45687BF0}" type="presParOf" srcId="{1A99CEEC-6226-467C-A2C2-65888FB01213}" destId="{3E6115FC-3C68-4887-A0B5-70EE61E0676C}" srcOrd="3" destOrd="0" presId="urn:microsoft.com/office/officeart/2018/2/layout/IconVerticalSolidList"/>
    <dgm:cxn modelId="{D06FE76A-164F-41F9-9248-42B951029FEF}" type="presParOf" srcId="{1A99CEEC-6226-467C-A2C2-65888FB01213}" destId="{50B15184-A579-4131-B6C3-ED79B18E8131}" srcOrd="4" destOrd="0" presId="urn:microsoft.com/office/officeart/2018/2/layout/IconVerticalSolidList"/>
    <dgm:cxn modelId="{2CC9E0A8-222A-4ECE-94E8-555B9D225AAE}" type="presParOf" srcId="{A79A7B14-0359-48AB-9F52-6C0411391ECA}" destId="{E3F22329-BA0A-4A79-A919-7D3C3D8C12E8}" srcOrd="1" destOrd="0" presId="urn:microsoft.com/office/officeart/2018/2/layout/IconVerticalSolidList"/>
    <dgm:cxn modelId="{D52FC16D-E6DC-49EE-9D02-B4B3CE0432E6}" type="presParOf" srcId="{A79A7B14-0359-48AB-9F52-6C0411391ECA}" destId="{5F186987-7C1B-46A2-A81C-2214519C2AC6}" srcOrd="2" destOrd="0" presId="urn:microsoft.com/office/officeart/2018/2/layout/IconVerticalSolidList"/>
    <dgm:cxn modelId="{1322867E-6F74-42BA-BCDC-02F9D0675422}" type="presParOf" srcId="{5F186987-7C1B-46A2-A81C-2214519C2AC6}" destId="{47FA1C40-5E91-4802-87FB-1425C9E3D510}" srcOrd="0" destOrd="0" presId="urn:microsoft.com/office/officeart/2018/2/layout/IconVerticalSolidList"/>
    <dgm:cxn modelId="{93D45340-E273-4E4D-9C10-98FE0E2C9282}" type="presParOf" srcId="{5F186987-7C1B-46A2-A81C-2214519C2AC6}" destId="{114FEE82-0C60-4794-ADDF-1063A4127A0F}" srcOrd="1" destOrd="0" presId="urn:microsoft.com/office/officeart/2018/2/layout/IconVerticalSolidList"/>
    <dgm:cxn modelId="{2C947D81-5997-440E-BF09-34AEDA42A017}" type="presParOf" srcId="{5F186987-7C1B-46A2-A81C-2214519C2AC6}" destId="{926CB546-6B4C-4B4B-952A-72C256D20342}" srcOrd="2" destOrd="0" presId="urn:microsoft.com/office/officeart/2018/2/layout/IconVerticalSolidList"/>
    <dgm:cxn modelId="{AB7E6898-0182-4EB9-A0B5-EFB7BE0361C5}" type="presParOf" srcId="{5F186987-7C1B-46A2-A81C-2214519C2AC6}" destId="{5F440198-3256-48B8-8C3F-16BCBDD3BDCF}" srcOrd="3" destOrd="0" presId="urn:microsoft.com/office/officeart/2018/2/layout/IconVerticalSolidList"/>
    <dgm:cxn modelId="{DC286510-F0C1-4F5D-86A7-F7EBA1CF9D48}" type="presParOf" srcId="{5F186987-7C1B-46A2-A81C-2214519C2AC6}" destId="{63BE16AB-A8E6-45F0-A046-332D409388E0}" srcOrd="4" destOrd="0" presId="urn:microsoft.com/office/officeart/2018/2/layout/IconVerticalSolidList"/>
    <dgm:cxn modelId="{C939D350-38FC-41A3-8965-D71D38EA49D5}" type="presParOf" srcId="{A79A7B14-0359-48AB-9F52-6C0411391ECA}" destId="{22A4E4CA-85A3-4E3D-BA78-50131A8D9553}" srcOrd="3" destOrd="0" presId="urn:microsoft.com/office/officeart/2018/2/layout/IconVerticalSolidList"/>
    <dgm:cxn modelId="{2E3B18A1-E3BD-4BE4-B9FB-37A6496648FE}" type="presParOf" srcId="{A79A7B14-0359-48AB-9F52-6C0411391ECA}" destId="{6C6A24AE-295B-48C5-A38E-34E4E675188D}" srcOrd="4" destOrd="0" presId="urn:microsoft.com/office/officeart/2018/2/layout/IconVerticalSolidList"/>
    <dgm:cxn modelId="{73BB8BEE-E008-47FA-8E1C-32113341E862}" type="presParOf" srcId="{6C6A24AE-295B-48C5-A38E-34E4E675188D}" destId="{3DCA5CB6-AD9F-4E2B-982D-069AF7BC8394}" srcOrd="0" destOrd="0" presId="urn:microsoft.com/office/officeart/2018/2/layout/IconVerticalSolidList"/>
    <dgm:cxn modelId="{47F9CEA3-9B73-4E67-BC5F-6786265659F5}" type="presParOf" srcId="{6C6A24AE-295B-48C5-A38E-34E4E675188D}" destId="{E358BB7D-23B3-41DF-A273-920658BA0D2D}" srcOrd="1" destOrd="0" presId="urn:microsoft.com/office/officeart/2018/2/layout/IconVerticalSolidList"/>
    <dgm:cxn modelId="{22C25375-F057-4446-B798-FFE3D0CBFB16}" type="presParOf" srcId="{6C6A24AE-295B-48C5-A38E-34E4E675188D}" destId="{695B9E24-2EF0-416A-9772-B6B8B9049518}" srcOrd="2" destOrd="0" presId="urn:microsoft.com/office/officeart/2018/2/layout/IconVerticalSolidList"/>
    <dgm:cxn modelId="{544D6B27-1632-43F8-92DF-EBEFD4D09656}" type="presParOf" srcId="{6C6A24AE-295B-48C5-A38E-34E4E675188D}" destId="{7DBD3728-BA35-428B-B559-692397502FAE}" srcOrd="3" destOrd="0" presId="urn:microsoft.com/office/officeart/2018/2/layout/IconVerticalSolidList"/>
    <dgm:cxn modelId="{38F0F815-A5EF-4A1B-96DB-C477B1A5045C}" type="presParOf" srcId="{A79A7B14-0359-48AB-9F52-6C0411391ECA}" destId="{EEFF1358-68CD-4229-9EE5-E6B8E761B826}" srcOrd="5" destOrd="0" presId="urn:microsoft.com/office/officeart/2018/2/layout/IconVerticalSolidList"/>
    <dgm:cxn modelId="{C656A355-F07D-4562-97E1-2DC60864063C}" type="presParOf" srcId="{A79A7B14-0359-48AB-9F52-6C0411391ECA}" destId="{973C4C84-23DE-4B5C-A746-FC576411A9BB}" srcOrd="6" destOrd="0" presId="urn:microsoft.com/office/officeart/2018/2/layout/IconVerticalSolidList"/>
    <dgm:cxn modelId="{E19FFE3B-76F8-49FC-A1DB-CE0EE6ABEF61}" type="presParOf" srcId="{973C4C84-23DE-4B5C-A746-FC576411A9BB}" destId="{8433FD53-4220-430A-BD17-00F99DCA12DF}" srcOrd="0" destOrd="0" presId="urn:microsoft.com/office/officeart/2018/2/layout/IconVerticalSolidList"/>
    <dgm:cxn modelId="{20542ADD-6C2F-4EFC-A7AE-5AC3F4AD03FE}" type="presParOf" srcId="{973C4C84-23DE-4B5C-A746-FC576411A9BB}" destId="{8A766935-3098-4BC6-BC00-A1AD3BD285EB}" srcOrd="1" destOrd="0" presId="urn:microsoft.com/office/officeart/2018/2/layout/IconVerticalSolidList"/>
    <dgm:cxn modelId="{F85D13E9-6882-4602-8D92-FCC9E26FA92F}" type="presParOf" srcId="{973C4C84-23DE-4B5C-A746-FC576411A9BB}" destId="{C47F82FB-296B-4508-88FC-956F865EBD12}" srcOrd="2" destOrd="0" presId="urn:microsoft.com/office/officeart/2018/2/layout/IconVerticalSolidList"/>
    <dgm:cxn modelId="{E8ECBE61-09A9-4F5F-95E7-4D39BDEABEEC}" type="presParOf" srcId="{973C4C84-23DE-4B5C-A746-FC576411A9BB}" destId="{3E1C9FC3-649D-46AA-B923-A476C014AE9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B4817F-E880-4C9B-90C8-74D96602628C}"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374A2DD4-936D-406F-901E-0220AD40D72B}">
      <dgm:prSet/>
      <dgm:spPr/>
      <dgm:t>
        <a:bodyPr/>
        <a:lstStyle/>
        <a:p>
          <a:pPr>
            <a:lnSpc>
              <a:spcPct val="100000"/>
            </a:lnSpc>
          </a:pPr>
          <a:r>
            <a:rPr lang="en-GB"/>
            <a:t>This paper provides an assessment of the scope of the GETFund’s role in building a sustainable higher education enterprise in Ghana. </a:t>
          </a:r>
          <a:endParaRPr lang="en-US"/>
        </a:p>
      </dgm:t>
    </dgm:pt>
    <dgm:pt modelId="{C17F8B8B-8058-4508-B456-F2F5C8B60E83}" type="parTrans" cxnId="{537180D1-805E-44C3-8A42-CC8E3C759CDB}">
      <dgm:prSet/>
      <dgm:spPr/>
      <dgm:t>
        <a:bodyPr/>
        <a:lstStyle/>
        <a:p>
          <a:endParaRPr lang="en-US" sz="2400"/>
        </a:p>
      </dgm:t>
    </dgm:pt>
    <dgm:pt modelId="{A70F3A28-70FF-4EC6-A5A0-C16B71AF1BB5}" type="sibTrans" cxnId="{537180D1-805E-44C3-8A42-CC8E3C759CDB}">
      <dgm:prSet/>
      <dgm:spPr/>
      <dgm:t>
        <a:bodyPr/>
        <a:lstStyle/>
        <a:p>
          <a:endParaRPr lang="en-US"/>
        </a:p>
      </dgm:t>
    </dgm:pt>
    <dgm:pt modelId="{56401177-D97F-40DF-8AF0-F73C6E54CEAC}">
      <dgm:prSet/>
      <dgm:spPr/>
      <dgm:t>
        <a:bodyPr/>
        <a:lstStyle/>
        <a:p>
          <a:pPr>
            <a:lnSpc>
              <a:spcPct val="100000"/>
            </a:lnSpc>
          </a:pPr>
          <a:r>
            <a:rPr lang="en-GB"/>
            <a:t>It further highlights some of the challenges facing the GETFund  </a:t>
          </a:r>
          <a:endParaRPr lang="en-US"/>
        </a:p>
      </dgm:t>
    </dgm:pt>
    <dgm:pt modelId="{566F5DDD-80E2-4707-96C8-2DA111999646}" type="parTrans" cxnId="{E21F48B7-FF1B-48CA-8C93-2E316363DC8F}">
      <dgm:prSet/>
      <dgm:spPr/>
      <dgm:t>
        <a:bodyPr/>
        <a:lstStyle/>
        <a:p>
          <a:endParaRPr lang="en-US" sz="2400"/>
        </a:p>
      </dgm:t>
    </dgm:pt>
    <dgm:pt modelId="{98B99E86-B944-4917-A7E6-684AE0FFA15B}" type="sibTrans" cxnId="{E21F48B7-FF1B-48CA-8C93-2E316363DC8F}">
      <dgm:prSet/>
      <dgm:spPr/>
      <dgm:t>
        <a:bodyPr/>
        <a:lstStyle/>
        <a:p>
          <a:endParaRPr lang="en-US"/>
        </a:p>
      </dgm:t>
    </dgm:pt>
    <dgm:pt modelId="{AFBAE8C2-9C7C-4F1A-AE1B-60E9D4C0D39D}">
      <dgm:prSet/>
      <dgm:spPr/>
      <dgm:t>
        <a:bodyPr/>
        <a:lstStyle/>
        <a:p>
          <a:pPr>
            <a:lnSpc>
              <a:spcPct val="100000"/>
            </a:lnSpc>
          </a:pPr>
          <a:r>
            <a:rPr lang="en-GB"/>
            <a:t>It also outlines recommendations that could help address these challenges and make the GETFund fit for purpose.</a:t>
          </a:r>
          <a:r>
            <a:rPr lang="en-GH"/>
            <a:t> </a:t>
          </a:r>
          <a:endParaRPr lang="en-US"/>
        </a:p>
      </dgm:t>
    </dgm:pt>
    <dgm:pt modelId="{02260058-C7F7-41E6-ACBA-101A49AAB3D0}" type="parTrans" cxnId="{E6D5065D-2954-4F38-B640-795961157E27}">
      <dgm:prSet/>
      <dgm:spPr/>
      <dgm:t>
        <a:bodyPr/>
        <a:lstStyle/>
        <a:p>
          <a:endParaRPr lang="en-US" sz="2400"/>
        </a:p>
      </dgm:t>
    </dgm:pt>
    <dgm:pt modelId="{73D52B02-D335-47FA-95D4-5BE4C93F4E9C}" type="sibTrans" cxnId="{E6D5065D-2954-4F38-B640-795961157E27}">
      <dgm:prSet/>
      <dgm:spPr/>
      <dgm:t>
        <a:bodyPr/>
        <a:lstStyle/>
        <a:p>
          <a:endParaRPr lang="en-US"/>
        </a:p>
      </dgm:t>
    </dgm:pt>
    <dgm:pt modelId="{1AD507DD-E0E9-4DB8-ABF5-5271C67B1ABF}" type="pres">
      <dgm:prSet presAssocID="{EEB4817F-E880-4C9B-90C8-74D96602628C}" presName="root" presStyleCnt="0">
        <dgm:presLayoutVars>
          <dgm:dir/>
          <dgm:resizeHandles val="exact"/>
        </dgm:presLayoutVars>
      </dgm:prSet>
      <dgm:spPr/>
    </dgm:pt>
    <dgm:pt modelId="{C8CFA980-145E-46E9-9429-182023BB9C3E}" type="pres">
      <dgm:prSet presAssocID="{374A2DD4-936D-406F-901E-0220AD40D72B}" presName="compNode" presStyleCnt="0"/>
      <dgm:spPr/>
    </dgm:pt>
    <dgm:pt modelId="{7E91E43D-B4F3-4427-B13C-7C6049774401}" type="pres">
      <dgm:prSet presAssocID="{374A2DD4-936D-406F-901E-0220AD40D72B}" presName="bgRect" presStyleLbl="bgShp" presStyleIdx="0" presStyleCnt="3"/>
      <dgm:spPr/>
    </dgm:pt>
    <dgm:pt modelId="{A3B6ECDC-BD81-4BA9-B870-47534CDD4A68}" type="pres">
      <dgm:prSet presAssocID="{374A2DD4-936D-406F-901E-0220AD40D72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0A4EEC57-4997-4710-A48B-2EB11EE0E09E}" type="pres">
      <dgm:prSet presAssocID="{374A2DD4-936D-406F-901E-0220AD40D72B}" presName="spaceRect" presStyleCnt="0"/>
      <dgm:spPr/>
    </dgm:pt>
    <dgm:pt modelId="{B6886B28-286B-4B20-BBE0-45D284279C4F}" type="pres">
      <dgm:prSet presAssocID="{374A2DD4-936D-406F-901E-0220AD40D72B}" presName="parTx" presStyleLbl="revTx" presStyleIdx="0" presStyleCnt="3">
        <dgm:presLayoutVars>
          <dgm:chMax val="0"/>
          <dgm:chPref val="0"/>
        </dgm:presLayoutVars>
      </dgm:prSet>
      <dgm:spPr/>
    </dgm:pt>
    <dgm:pt modelId="{0EA9504B-CA45-4418-B331-7BD046207FF3}" type="pres">
      <dgm:prSet presAssocID="{A70F3A28-70FF-4EC6-A5A0-C16B71AF1BB5}" presName="sibTrans" presStyleCnt="0"/>
      <dgm:spPr/>
    </dgm:pt>
    <dgm:pt modelId="{952E57E9-DE84-4653-A885-A4250C6B1482}" type="pres">
      <dgm:prSet presAssocID="{56401177-D97F-40DF-8AF0-F73C6E54CEAC}" presName="compNode" presStyleCnt="0"/>
      <dgm:spPr/>
    </dgm:pt>
    <dgm:pt modelId="{95EED0ED-BF5F-4758-8E39-C110AABF5644}" type="pres">
      <dgm:prSet presAssocID="{56401177-D97F-40DF-8AF0-F73C6E54CEAC}" presName="bgRect" presStyleLbl="bgShp" presStyleIdx="1" presStyleCnt="3"/>
      <dgm:spPr/>
    </dgm:pt>
    <dgm:pt modelId="{30F17195-0F09-4132-9943-7BB447784789}" type="pres">
      <dgm:prSet presAssocID="{56401177-D97F-40DF-8AF0-F73C6E54CEA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pward trend"/>
        </a:ext>
      </dgm:extLst>
    </dgm:pt>
    <dgm:pt modelId="{2364DC31-BE1E-49EB-8301-08E8DA5343BF}" type="pres">
      <dgm:prSet presAssocID="{56401177-D97F-40DF-8AF0-F73C6E54CEAC}" presName="spaceRect" presStyleCnt="0"/>
      <dgm:spPr/>
    </dgm:pt>
    <dgm:pt modelId="{F45EDF6A-9652-40AC-A2AC-C58DB73CF24F}" type="pres">
      <dgm:prSet presAssocID="{56401177-D97F-40DF-8AF0-F73C6E54CEAC}" presName="parTx" presStyleLbl="revTx" presStyleIdx="1" presStyleCnt="3">
        <dgm:presLayoutVars>
          <dgm:chMax val="0"/>
          <dgm:chPref val="0"/>
        </dgm:presLayoutVars>
      </dgm:prSet>
      <dgm:spPr/>
    </dgm:pt>
    <dgm:pt modelId="{9D8B942D-DB3E-414D-A01A-8B8677C6224F}" type="pres">
      <dgm:prSet presAssocID="{98B99E86-B944-4917-A7E6-684AE0FFA15B}" presName="sibTrans" presStyleCnt="0"/>
      <dgm:spPr/>
    </dgm:pt>
    <dgm:pt modelId="{FCF95D32-DEF8-4485-A4DF-2FF0D8E224AD}" type="pres">
      <dgm:prSet presAssocID="{AFBAE8C2-9C7C-4F1A-AE1B-60E9D4C0D39D}" presName="compNode" presStyleCnt="0"/>
      <dgm:spPr/>
    </dgm:pt>
    <dgm:pt modelId="{9B3FA1D0-10CA-4A08-A5D2-F910CFACFFB5}" type="pres">
      <dgm:prSet presAssocID="{AFBAE8C2-9C7C-4F1A-AE1B-60E9D4C0D39D}" presName="bgRect" presStyleLbl="bgShp" presStyleIdx="2" presStyleCnt="3"/>
      <dgm:spPr/>
    </dgm:pt>
    <dgm:pt modelId="{9B1372C6-4F8E-419D-B59A-0C8D2F09A8A6}" type="pres">
      <dgm:prSet presAssocID="{AFBAE8C2-9C7C-4F1A-AE1B-60E9D4C0D39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bulb"/>
        </a:ext>
      </dgm:extLst>
    </dgm:pt>
    <dgm:pt modelId="{7F694FDD-C73C-4811-B378-D7862C3A2AE9}" type="pres">
      <dgm:prSet presAssocID="{AFBAE8C2-9C7C-4F1A-AE1B-60E9D4C0D39D}" presName="spaceRect" presStyleCnt="0"/>
      <dgm:spPr/>
    </dgm:pt>
    <dgm:pt modelId="{B15CE369-9EE7-490E-B852-A6B96DA30241}" type="pres">
      <dgm:prSet presAssocID="{AFBAE8C2-9C7C-4F1A-AE1B-60E9D4C0D39D}" presName="parTx" presStyleLbl="revTx" presStyleIdx="2" presStyleCnt="3">
        <dgm:presLayoutVars>
          <dgm:chMax val="0"/>
          <dgm:chPref val="0"/>
        </dgm:presLayoutVars>
      </dgm:prSet>
      <dgm:spPr/>
    </dgm:pt>
  </dgm:ptLst>
  <dgm:cxnLst>
    <dgm:cxn modelId="{5F7D8815-3608-0B41-B583-DE69871E9EE2}" type="presOf" srcId="{EEB4817F-E880-4C9B-90C8-74D96602628C}" destId="{1AD507DD-E0E9-4DB8-ABF5-5271C67B1ABF}" srcOrd="0" destOrd="0" presId="urn:microsoft.com/office/officeart/2018/2/layout/IconVerticalSolidList"/>
    <dgm:cxn modelId="{85F5ED15-1683-AE43-B460-CA428CCC477B}" type="presOf" srcId="{AFBAE8C2-9C7C-4F1A-AE1B-60E9D4C0D39D}" destId="{B15CE369-9EE7-490E-B852-A6B96DA30241}" srcOrd="0" destOrd="0" presId="urn:microsoft.com/office/officeart/2018/2/layout/IconVerticalSolidList"/>
    <dgm:cxn modelId="{E6D5065D-2954-4F38-B640-795961157E27}" srcId="{EEB4817F-E880-4C9B-90C8-74D96602628C}" destId="{AFBAE8C2-9C7C-4F1A-AE1B-60E9D4C0D39D}" srcOrd="2" destOrd="0" parTransId="{02260058-C7F7-41E6-ACBA-101A49AAB3D0}" sibTransId="{73D52B02-D335-47FA-95D4-5BE4C93F4E9C}"/>
    <dgm:cxn modelId="{C0A0B492-AEA4-134B-A27B-783424304A54}" type="presOf" srcId="{374A2DD4-936D-406F-901E-0220AD40D72B}" destId="{B6886B28-286B-4B20-BBE0-45D284279C4F}" srcOrd="0" destOrd="0" presId="urn:microsoft.com/office/officeart/2018/2/layout/IconVerticalSolidList"/>
    <dgm:cxn modelId="{E21F48B7-FF1B-48CA-8C93-2E316363DC8F}" srcId="{EEB4817F-E880-4C9B-90C8-74D96602628C}" destId="{56401177-D97F-40DF-8AF0-F73C6E54CEAC}" srcOrd="1" destOrd="0" parTransId="{566F5DDD-80E2-4707-96C8-2DA111999646}" sibTransId="{98B99E86-B944-4917-A7E6-684AE0FFA15B}"/>
    <dgm:cxn modelId="{537180D1-805E-44C3-8A42-CC8E3C759CDB}" srcId="{EEB4817F-E880-4C9B-90C8-74D96602628C}" destId="{374A2DD4-936D-406F-901E-0220AD40D72B}" srcOrd="0" destOrd="0" parTransId="{C17F8B8B-8058-4508-B456-F2F5C8B60E83}" sibTransId="{A70F3A28-70FF-4EC6-A5A0-C16B71AF1BB5}"/>
    <dgm:cxn modelId="{EF965AD8-C5F4-504B-BCB2-B2F701C56E64}" type="presOf" srcId="{56401177-D97F-40DF-8AF0-F73C6E54CEAC}" destId="{F45EDF6A-9652-40AC-A2AC-C58DB73CF24F}" srcOrd="0" destOrd="0" presId="urn:microsoft.com/office/officeart/2018/2/layout/IconVerticalSolidList"/>
    <dgm:cxn modelId="{C18BFFBA-EC6C-CF44-B679-08BF71D386F9}" type="presParOf" srcId="{1AD507DD-E0E9-4DB8-ABF5-5271C67B1ABF}" destId="{C8CFA980-145E-46E9-9429-182023BB9C3E}" srcOrd="0" destOrd="0" presId="urn:microsoft.com/office/officeart/2018/2/layout/IconVerticalSolidList"/>
    <dgm:cxn modelId="{E8F878BD-5DDF-7F4A-BCFB-5FF87220C92D}" type="presParOf" srcId="{C8CFA980-145E-46E9-9429-182023BB9C3E}" destId="{7E91E43D-B4F3-4427-B13C-7C6049774401}" srcOrd="0" destOrd="0" presId="urn:microsoft.com/office/officeart/2018/2/layout/IconVerticalSolidList"/>
    <dgm:cxn modelId="{E0DBB220-7E09-D241-BD4C-D67F465C9642}" type="presParOf" srcId="{C8CFA980-145E-46E9-9429-182023BB9C3E}" destId="{A3B6ECDC-BD81-4BA9-B870-47534CDD4A68}" srcOrd="1" destOrd="0" presId="urn:microsoft.com/office/officeart/2018/2/layout/IconVerticalSolidList"/>
    <dgm:cxn modelId="{1A169523-9239-1747-8A59-5D7F3CB2D5D0}" type="presParOf" srcId="{C8CFA980-145E-46E9-9429-182023BB9C3E}" destId="{0A4EEC57-4997-4710-A48B-2EB11EE0E09E}" srcOrd="2" destOrd="0" presId="urn:microsoft.com/office/officeart/2018/2/layout/IconVerticalSolidList"/>
    <dgm:cxn modelId="{212CD5CB-40DB-484F-A35B-60D5BAF0C43D}" type="presParOf" srcId="{C8CFA980-145E-46E9-9429-182023BB9C3E}" destId="{B6886B28-286B-4B20-BBE0-45D284279C4F}" srcOrd="3" destOrd="0" presId="urn:microsoft.com/office/officeart/2018/2/layout/IconVerticalSolidList"/>
    <dgm:cxn modelId="{36A41301-E933-8946-974D-7D0979E6335B}" type="presParOf" srcId="{1AD507DD-E0E9-4DB8-ABF5-5271C67B1ABF}" destId="{0EA9504B-CA45-4418-B331-7BD046207FF3}" srcOrd="1" destOrd="0" presId="urn:microsoft.com/office/officeart/2018/2/layout/IconVerticalSolidList"/>
    <dgm:cxn modelId="{62C0B0C2-4955-244F-BFE2-48699C3011C0}" type="presParOf" srcId="{1AD507DD-E0E9-4DB8-ABF5-5271C67B1ABF}" destId="{952E57E9-DE84-4653-A885-A4250C6B1482}" srcOrd="2" destOrd="0" presId="urn:microsoft.com/office/officeart/2018/2/layout/IconVerticalSolidList"/>
    <dgm:cxn modelId="{D281899A-C528-DB44-8B10-31CBE3A7FD6D}" type="presParOf" srcId="{952E57E9-DE84-4653-A885-A4250C6B1482}" destId="{95EED0ED-BF5F-4758-8E39-C110AABF5644}" srcOrd="0" destOrd="0" presId="urn:microsoft.com/office/officeart/2018/2/layout/IconVerticalSolidList"/>
    <dgm:cxn modelId="{5E60F3BE-E561-6546-B531-FA7B57F74311}" type="presParOf" srcId="{952E57E9-DE84-4653-A885-A4250C6B1482}" destId="{30F17195-0F09-4132-9943-7BB447784789}" srcOrd="1" destOrd="0" presId="urn:microsoft.com/office/officeart/2018/2/layout/IconVerticalSolidList"/>
    <dgm:cxn modelId="{C749E90E-D306-F244-884D-F29FA4F486B5}" type="presParOf" srcId="{952E57E9-DE84-4653-A885-A4250C6B1482}" destId="{2364DC31-BE1E-49EB-8301-08E8DA5343BF}" srcOrd="2" destOrd="0" presId="urn:microsoft.com/office/officeart/2018/2/layout/IconVerticalSolidList"/>
    <dgm:cxn modelId="{E3B79A04-0C61-8C4E-8013-C3D92C3DCCC0}" type="presParOf" srcId="{952E57E9-DE84-4653-A885-A4250C6B1482}" destId="{F45EDF6A-9652-40AC-A2AC-C58DB73CF24F}" srcOrd="3" destOrd="0" presId="urn:microsoft.com/office/officeart/2018/2/layout/IconVerticalSolidList"/>
    <dgm:cxn modelId="{CE918821-6163-9D49-9C57-DAE1B3AA9B77}" type="presParOf" srcId="{1AD507DD-E0E9-4DB8-ABF5-5271C67B1ABF}" destId="{9D8B942D-DB3E-414D-A01A-8B8677C6224F}" srcOrd="3" destOrd="0" presId="urn:microsoft.com/office/officeart/2018/2/layout/IconVerticalSolidList"/>
    <dgm:cxn modelId="{6253AF5D-5FAA-894A-A837-F7A331D76905}" type="presParOf" srcId="{1AD507DD-E0E9-4DB8-ABF5-5271C67B1ABF}" destId="{FCF95D32-DEF8-4485-A4DF-2FF0D8E224AD}" srcOrd="4" destOrd="0" presId="urn:microsoft.com/office/officeart/2018/2/layout/IconVerticalSolidList"/>
    <dgm:cxn modelId="{FEA1D2FA-98A3-5C45-81CF-7CE4DE7D7C02}" type="presParOf" srcId="{FCF95D32-DEF8-4485-A4DF-2FF0D8E224AD}" destId="{9B3FA1D0-10CA-4A08-A5D2-F910CFACFFB5}" srcOrd="0" destOrd="0" presId="urn:microsoft.com/office/officeart/2018/2/layout/IconVerticalSolidList"/>
    <dgm:cxn modelId="{9409089C-7ADC-D240-B7DA-81F11E05B0BB}" type="presParOf" srcId="{FCF95D32-DEF8-4485-A4DF-2FF0D8E224AD}" destId="{9B1372C6-4F8E-419D-B59A-0C8D2F09A8A6}" srcOrd="1" destOrd="0" presId="urn:microsoft.com/office/officeart/2018/2/layout/IconVerticalSolidList"/>
    <dgm:cxn modelId="{B9E3C0D8-EA3F-FE4B-A536-431659FCF8A1}" type="presParOf" srcId="{FCF95D32-DEF8-4485-A4DF-2FF0D8E224AD}" destId="{7F694FDD-C73C-4811-B378-D7862C3A2AE9}" srcOrd="2" destOrd="0" presId="urn:microsoft.com/office/officeart/2018/2/layout/IconVerticalSolidList"/>
    <dgm:cxn modelId="{EF091CD6-F601-DE44-A232-A908D3B5958E}" type="presParOf" srcId="{FCF95D32-DEF8-4485-A4DF-2FF0D8E224AD}" destId="{B15CE369-9EE7-490E-B852-A6B96DA3024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29F943-3317-4730-BC16-52AB048120A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989E586-00B7-4258-8454-D01ED2674C3C}">
      <dgm:prSet/>
      <dgm:spPr/>
      <dgm:t>
        <a:bodyPr/>
        <a:lstStyle/>
        <a:p>
          <a:pPr>
            <a:lnSpc>
              <a:spcPct val="100000"/>
            </a:lnSpc>
          </a:pPr>
          <a:r>
            <a:rPr lang="en-GB" dirty="0"/>
            <a:t>Higher education institutions typically rely on a combination of funding sources, which may include </a:t>
          </a:r>
          <a:endParaRPr lang="en-US" dirty="0"/>
        </a:p>
      </dgm:t>
    </dgm:pt>
    <dgm:pt modelId="{E5F5178C-B971-43E6-9B38-518DAD2524EE}" type="parTrans" cxnId="{9B1A309C-9959-4BB9-B51B-3D2D299D1EB1}">
      <dgm:prSet/>
      <dgm:spPr/>
      <dgm:t>
        <a:bodyPr/>
        <a:lstStyle/>
        <a:p>
          <a:endParaRPr lang="en-US"/>
        </a:p>
      </dgm:t>
    </dgm:pt>
    <dgm:pt modelId="{60B84899-6EF2-466B-8D61-12902A2DFA1B}" type="sibTrans" cxnId="{9B1A309C-9959-4BB9-B51B-3D2D299D1EB1}">
      <dgm:prSet/>
      <dgm:spPr/>
      <dgm:t>
        <a:bodyPr/>
        <a:lstStyle/>
        <a:p>
          <a:endParaRPr lang="en-US"/>
        </a:p>
      </dgm:t>
    </dgm:pt>
    <dgm:pt modelId="{573EFF82-D291-4E40-8A13-2E96E9C9E5D5}">
      <dgm:prSet/>
      <dgm:spPr/>
      <dgm:t>
        <a:bodyPr/>
        <a:lstStyle/>
        <a:p>
          <a:pPr>
            <a:lnSpc>
              <a:spcPct val="100000"/>
            </a:lnSpc>
          </a:pPr>
          <a:r>
            <a:rPr lang="en-GB"/>
            <a:t>government funding, </a:t>
          </a:r>
          <a:endParaRPr lang="en-US"/>
        </a:p>
      </dgm:t>
    </dgm:pt>
    <dgm:pt modelId="{62B801F7-E119-45E3-A59B-26931313E94D}" type="parTrans" cxnId="{8A3FA505-0330-4719-B597-401DBD6915FB}">
      <dgm:prSet/>
      <dgm:spPr/>
      <dgm:t>
        <a:bodyPr/>
        <a:lstStyle/>
        <a:p>
          <a:endParaRPr lang="en-US"/>
        </a:p>
      </dgm:t>
    </dgm:pt>
    <dgm:pt modelId="{7B93E20B-B7D5-4250-BD3E-D04093177FA3}" type="sibTrans" cxnId="{8A3FA505-0330-4719-B597-401DBD6915FB}">
      <dgm:prSet/>
      <dgm:spPr/>
      <dgm:t>
        <a:bodyPr/>
        <a:lstStyle/>
        <a:p>
          <a:endParaRPr lang="en-US"/>
        </a:p>
      </dgm:t>
    </dgm:pt>
    <dgm:pt modelId="{489CA650-79B3-4A7F-B43A-B555065B3641}">
      <dgm:prSet/>
      <dgm:spPr/>
      <dgm:t>
        <a:bodyPr/>
        <a:lstStyle/>
        <a:p>
          <a:pPr>
            <a:lnSpc>
              <a:spcPct val="100000"/>
            </a:lnSpc>
          </a:pPr>
          <a:r>
            <a:rPr lang="en-GB"/>
            <a:t>grants, </a:t>
          </a:r>
          <a:endParaRPr lang="en-US"/>
        </a:p>
      </dgm:t>
    </dgm:pt>
    <dgm:pt modelId="{39FE2DDE-BBB2-46CC-A41A-F5276232C28F}" type="parTrans" cxnId="{553F61DE-12DC-42EC-A019-4E791EBEB98D}">
      <dgm:prSet/>
      <dgm:spPr/>
      <dgm:t>
        <a:bodyPr/>
        <a:lstStyle/>
        <a:p>
          <a:endParaRPr lang="en-US"/>
        </a:p>
      </dgm:t>
    </dgm:pt>
    <dgm:pt modelId="{82A0FF80-ED03-45E1-AD4D-E58B3718FA79}" type="sibTrans" cxnId="{553F61DE-12DC-42EC-A019-4E791EBEB98D}">
      <dgm:prSet/>
      <dgm:spPr/>
      <dgm:t>
        <a:bodyPr/>
        <a:lstStyle/>
        <a:p>
          <a:endParaRPr lang="en-US"/>
        </a:p>
      </dgm:t>
    </dgm:pt>
    <dgm:pt modelId="{6DD01DC8-05CD-45AD-A3A3-586ECE9AF029}">
      <dgm:prSet/>
      <dgm:spPr/>
      <dgm:t>
        <a:bodyPr/>
        <a:lstStyle/>
        <a:p>
          <a:pPr>
            <a:lnSpc>
              <a:spcPct val="100000"/>
            </a:lnSpc>
          </a:pPr>
          <a:r>
            <a:rPr lang="en-GB"/>
            <a:t>private donations, and </a:t>
          </a:r>
          <a:endParaRPr lang="en-US"/>
        </a:p>
      </dgm:t>
    </dgm:pt>
    <dgm:pt modelId="{F1308116-6B42-494B-82D7-CDBFA27A543A}" type="parTrans" cxnId="{A14C936D-E00B-49C2-84FB-C07F05FB675C}">
      <dgm:prSet/>
      <dgm:spPr/>
      <dgm:t>
        <a:bodyPr/>
        <a:lstStyle/>
        <a:p>
          <a:endParaRPr lang="en-US"/>
        </a:p>
      </dgm:t>
    </dgm:pt>
    <dgm:pt modelId="{AABAA2DE-DD23-475D-84C3-BB085F4DF493}" type="sibTrans" cxnId="{A14C936D-E00B-49C2-84FB-C07F05FB675C}">
      <dgm:prSet/>
      <dgm:spPr/>
      <dgm:t>
        <a:bodyPr/>
        <a:lstStyle/>
        <a:p>
          <a:endParaRPr lang="en-US"/>
        </a:p>
      </dgm:t>
    </dgm:pt>
    <dgm:pt modelId="{5F023876-40E6-4DA9-99BE-7C49C8E9605D}">
      <dgm:prSet/>
      <dgm:spPr/>
      <dgm:t>
        <a:bodyPr/>
        <a:lstStyle/>
        <a:p>
          <a:pPr>
            <a:lnSpc>
              <a:spcPct val="100000"/>
            </a:lnSpc>
          </a:pPr>
          <a:r>
            <a:rPr lang="en-GB"/>
            <a:t>student tuition fees</a:t>
          </a:r>
          <a:endParaRPr lang="en-US"/>
        </a:p>
      </dgm:t>
    </dgm:pt>
    <dgm:pt modelId="{D3667395-AD90-4F3A-AE3F-DDE827046F97}" type="parTrans" cxnId="{D5783CBC-CB53-4E6C-A2A4-EC5D0DAA65C4}">
      <dgm:prSet/>
      <dgm:spPr/>
      <dgm:t>
        <a:bodyPr/>
        <a:lstStyle/>
        <a:p>
          <a:endParaRPr lang="en-US"/>
        </a:p>
      </dgm:t>
    </dgm:pt>
    <dgm:pt modelId="{1AC395B3-D214-4856-8DBC-C0A6A2C564B1}" type="sibTrans" cxnId="{D5783CBC-CB53-4E6C-A2A4-EC5D0DAA65C4}">
      <dgm:prSet/>
      <dgm:spPr/>
      <dgm:t>
        <a:bodyPr/>
        <a:lstStyle/>
        <a:p>
          <a:endParaRPr lang="en-US"/>
        </a:p>
      </dgm:t>
    </dgm:pt>
    <dgm:pt modelId="{F439EC37-2DFD-4544-98FC-59CC7C9D245D}">
      <dgm:prSet/>
      <dgm:spPr/>
      <dgm:t>
        <a:bodyPr/>
        <a:lstStyle/>
        <a:p>
          <a:pPr>
            <a:lnSpc>
              <a:spcPct val="100000"/>
            </a:lnSpc>
          </a:pPr>
          <a:r>
            <a:rPr lang="en-GB" dirty="0"/>
            <a:t>Declining government funding in public higher education institutions</a:t>
          </a:r>
          <a:r>
            <a:rPr lang="en-GH" dirty="0"/>
            <a:t> </a:t>
          </a:r>
          <a:endParaRPr lang="en-US" dirty="0"/>
        </a:p>
      </dgm:t>
    </dgm:pt>
    <dgm:pt modelId="{D386D458-7B1C-47F3-8221-861BC5D9D3D9}" type="parTrans" cxnId="{20361DDE-D906-4F64-A4A7-AD66C1142259}">
      <dgm:prSet/>
      <dgm:spPr/>
      <dgm:t>
        <a:bodyPr/>
        <a:lstStyle/>
        <a:p>
          <a:endParaRPr lang="en-US"/>
        </a:p>
      </dgm:t>
    </dgm:pt>
    <dgm:pt modelId="{E598A93C-2071-4747-B97C-B4B6C4BB91D8}" type="sibTrans" cxnId="{20361DDE-D906-4F64-A4A7-AD66C1142259}">
      <dgm:prSet/>
      <dgm:spPr/>
      <dgm:t>
        <a:bodyPr/>
        <a:lstStyle/>
        <a:p>
          <a:endParaRPr lang="en-US"/>
        </a:p>
      </dgm:t>
    </dgm:pt>
    <dgm:pt modelId="{74352252-64A3-4DBF-9411-F95D43EA43F9}">
      <dgm:prSet/>
      <dgm:spPr/>
      <dgm:t>
        <a:bodyPr/>
        <a:lstStyle/>
        <a:p>
          <a:pPr>
            <a:lnSpc>
              <a:spcPct val="100000"/>
            </a:lnSpc>
          </a:pPr>
          <a:r>
            <a:rPr lang="en-GB"/>
            <a:t>Increasing number of student enrolment </a:t>
          </a:r>
          <a:endParaRPr lang="en-US"/>
        </a:p>
      </dgm:t>
    </dgm:pt>
    <dgm:pt modelId="{3D76A43B-4347-4FB8-9E98-91E042724AAC}" type="parTrans" cxnId="{6B0A848E-6505-4DFD-A3F9-3133593F9116}">
      <dgm:prSet/>
      <dgm:spPr/>
      <dgm:t>
        <a:bodyPr/>
        <a:lstStyle/>
        <a:p>
          <a:endParaRPr lang="en-US"/>
        </a:p>
      </dgm:t>
    </dgm:pt>
    <dgm:pt modelId="{B0283C40-8A83-4852-A92E-1993862FBF01}" type="sibTrans" cxnId="{6B0A848E-6505-4DFD-A3F9-3133593F9116}">
      <dgm:prSet/>
      <dgm:spPr/>
      <dgm:t>
        <a:bodyPr/>
        <a:lstStyle/>
        <a:p>
          <a:endParaRPr lang="en-US"/>
        </a:p>
      </dgm:t>
    </dgm:pt>
    <dgm:pt modelId="{EFBB87A1-04F0-47D2-B8AF-306FAC4253CB}">
      <dgm:prSet/>
      <dgm:spPr/>
      <dgm:t>
        <a:bodyPr/>
        <a:lstStyle/>
        <a:p>
          <a:pPr>
            <a:lnSpc>
              <a:spcPct val="100000"/>
            </a:lnSpc>
          </a:pPr>
          <a:r>
            <a:rPr lang="en-GB" dirty="0"/>
            <a:t>Ghana witnessed an enrolment of around 400,000 students in 2014, which increased to 635,000 in 2022, marking a substantial 58.75% increase in a period of six years</a:t>
          </a:r>
          <a:r>
            <a:rPr lang="en-GH" dirty="0"/>
            <a:t> </a:t>
          </a:r>
          <a:endParaRPr lang="en-US" dirty="0"/>
        </a:p>
      </dgm:t>
    </dgm:pt>
    <dgm:pt modelId="{F75D6DF0-C577-49CB-97C7-E80C5BAA4BB6}" type="parTrans" cxnId="{F7229B71-8972-4047-9A96-477399A066DC}">
      <dgm:prSet/>
      <dgm:spPr/>
      <dgm:t>
        <a:bodyPr/>
        <a:lstStyle/>
        <a:p>
          <a:endParaRPr lang="en-US"/>
        </a:p>
      </dgm:t>
    </dgm:pt>
    <dgm:pt modelId="{E62D6DC1-B51C-42E0-B277-8AE5B70ED648}" type="sibTrans" cxnId="{F7229B71-8972-4047-9A96-477399A066DC}">
      <dgm:prSet/>
      <dgm:spPr/>
      <dgm:t>
        <a:bodyPr/>
        <a:lstStyle/>
        <a:p>
          <a:endParaRPr lang="en-US"/>
        </a:p>
      </dgm:t>
    </dgm:pt>
    <dgm:pt modelId="{3969A65D-B46D-42E0-9ECD-EE85F51BE35B}">
      <dgm:prSet/>
      <dgm:spPr/>
      <dgm:t>
        <a:bodyPr/>
        <a:lstStyle/>
        <a:p>
          <a:pPr>
            <a:lnSpc>
              <a:spcPct val="100000"/>
            </a:lnSpc>
          </a:pPr>
          <a:r>
            <a:rPr lang="en-GB"/>
            <a:t>C</a:t>
          </a:r>
          <a:r>
            <a:rPr lang="en-GH"/>
            <a:t>ost sharing policy,  performance funding policy, differentiated unit cost policy</a:t>
          </a:r>
          <a:endParaRPr lang="en-US"/>
        </a:p>
      </dgm:t>
    </dgm:pt>
    <dgm:pt modelId="{5A6F6B58-ED37-4800-829C-4A114873D5C2}" type="parTrans" cxnId="{AB2688A2-7AE4-4566-BFA9-927F53A2BE5F}">
      <dgm:prSet/>
      <dgm:spPr/>
      <dgm:t>
        <a:bodyPr/>
        <a:lstStyle/>
        <a:p>
          <a:endParaRPr lang="en-US"/>
        </a:p>
      </dgm:t>
    </dgm:pt>
    <dgm:pt modelId="{8F7A666E-E0F1-4476-BB92-DF68E79F4A4C}" type="sibTrans" cxnId="{AB2688A2-7AE4-4566-BFA9-927F53A2BE5F}">
      <dgm:prSet/>
      <dgm:spPr/>
      <dgm:t>
        <a:bodyPr/>
        <a:lstStyle/>
        <a:p>
          <a:endParaRPr lang="en-US"/>
        </a:p>
      </dgm:t>
    </dgm:pt>
    <dgm:pt modelId="{3AD1A0C5-C410-4C3C-A23E-56273E0EEB56}" type="pres">
      <dgm:prSet presAssocID="{3929F943-3317-4730-BC16-52AB048120A6}" presName="root" presStyleCnt="0">
        <dgm:presLayoutVars>
          <dgm:dir/>
          <dgm:resizeHandles val="exact"/>
        </dgm:presLayoutVars>
      </dgm:prSet>
      <dgm:spPr/>
    </dgm:pt>
    <dgm:pt modelId="{97D0754D-4A88-4074-A824-EBF47EDC22D1}" type="pres">
      <dgm:prSet presAssocID="{B989E586-00B7-4258-8454-D01ED2674C3C}" presName="compNode" presStyleCnt="0"/>
      <dgm:spPr/>
    </dgm:pt>
    <dgm:pt modelId="{CBF6B20F-0750-41D4-854D-D8B283292298}" type="pres">
      <dgm:prSet presAssocID="{B989E586-00B7-4258-8454-D01ED2674C3C}" presName="bgRect" presStyleLbl="bgShp" presStyleIdx="0" presStyleCnt="4"/>
      <dgm:spPr/>
    </dgm:pt>
    <dgm:pt modelId="{AE65D7B1-34F0-439D-B169-EFD53707CA3E}" type="pres">
      <dgm:prSet presAssocID="{B989E586-00B7-4258-8454-D01ED2674C3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A4AC9992-133E-4149-B5B1-2767B81C7901}" type="pres">
      <dgm:prSet presAssocID="{B989E586-00B7-4258-8454-D01ED2674C3C}" presName="spaceRect" presStyleCnt="0"/>
      <dgm:spPr/>
    </dgm:pt>
    <dgm:pt modelId="{F11EA6FD-3347-43C9-8DB5-F19C7B541704}" type="pres">
      <dgm:prSet presAssocID="{B989E586-00B7-4258-8454-D01ED2674C3C}" presName="parTx" presStyleLbl="revTx" presStyleIdx="0" presStyleCnt="6">
        <dgm:presLayoutVars>
          <dgm:chMax val="0"/>
          <dgm:chPref val="0"/>
        </dgm:presLayoutVars>
      </dgm:prSet>
      <dgm:spPr/>
    </dgm:pt>
    <dgm:pt modelId="{F4F39747-AFD8-4B25-966F-A7E88876789A}" type="pres">
      <dgm:prSet presAssocID="{B989E586-00B7-4258-8454-D01ED2674C3C}" presName="desTx" presStyleLbl="revTx" presStyleIdx="1" presStyleCnt="6">
        <dgm:presLayoutVars/>
      </dgm:prSet>
      <dgm:spPr/>
    </dgm:pt>
    <dgm:pt modelId="{C564B390-9908-4C50-A48C-F3F72B8C20BA}" type="pres">
      <dgm:prSet presAssocID="{60B84899-6EF2-466B-8D61-12902A2DFA1B}" presName="sibTrans" presStyleCnt="0"/>
      <dgm:spPr/>
    </dgm:pt>
    <dgm:pt modelId="{46FB23F6-3D20-4361-BE88-449F5E2AE181}" type="pres">
      <dgm:prSet presAssocID="{F439EC37-2DFD-4544-98FC-59CC7C9D245D}" presName="compNode" presStyleCnt="0"/>
      <dgm:spPr/>
    </dgm:pt>
    <dgm:pt modelId="{EC990C00-6ED8-4541-A1E1-B29F36595D7B}" type="pres">
      <dgm:prSet presAssocID="{F439EC37-2DFD-4544-98FC-59CC7C9D245D}" presName="bgRect" presStyleLbl="bgShp" presStyleIdx="1" presStyleCnt="4"/>
      <dgm:spPr/>
    </dgm:pt>
    <dgm:pt modelId="{0EB32267-E66D-412B-88EC-9992F1F3D5D9}" type="pres">
      <dgm:prSet presAssocID="{F439EC37-2DFD-4544-98FC-59CC7C9D245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a:ext>
      </dgm:extLst>
    </dgm:pt>
    <dgm:pt modelId="{B34F2CCB-BEC2-4609-9B2C-F2251A614B55}" type="pres">
      <dgm:prSet presAssocID="{F439EC37-2DFD-4544-98FC-59CC7C9D245D}" presName="spaceRect" presStyleCnt="0"/>
      <dgm:spPr/>
    </dgm:pt>
    <dgm:pt modelId="{0FE47E0B-E100-455C-B7A2-4C0D5C7DB419}" type="pres">
      <dgm:prSet presAssocID="{F439EC37-2DFD-4544-98FC-59CC7C9D245D}" presName="parTx" presStyleLbl="revTx" presStyleIdx="2" presStyleCnt="6">
        <dgm:presLayoutVars>
          <dgm:chMax val="0"/>
          <dgm:chPref val="0"/>
        </dgm:presLayoutVars>
      </dgm:prSet>
      <dgm:spPr/>
    </dgm:pt>
    <dgm:pt modelId="{9AFD8711-0A83-402B-97FA-440E8B213FE7}" type="pres">
      <dgm:prSet presAssocID="{E598A93C-2071-4747-B97C-B4B6C4BB91D8}" presName="sibTrans" presStyleCnt="0"/>
      <dgm:spPr/>
    </dgm:pt>
    <dgm:pt modelId="{DE3FA980-598D-4D8C-847B-DABA32FD1340}" type="pres">
      <dgm:prSet presAssocID="{74352252-64A3-4DBF-9411-F95D43EA43F9}" presName="compNode" presStyleCnt="0"/>
      <dgm:spPr/>
    </dgm:pt>
    <dgm:pt modelId="{3BAD8F49-D06D-4629-9BC7-05795C5D60B8}" type="pres">
      <dgm:prSet presAssocID="{74352252-64A3-4DBF-9411-F95D43EA43F9}" presName="bgRect" presStyleLbl="bgShp" presStyleIdx="2" presStyleCnt="4"/>
      <dgm:spPr/>
    </dgm:pt>
    <dgm:pt modelId="{6235E9FF-FF13-4A98-B3BA-8244AF6A3EA4}" type="pres">
      <dgm:prSet presAssocID="{74352252-64A3-4DBF-9411-F95D43EA43F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siness Growth"/>
        </a:ext>
      </dgm:extLst>
    </dgm:pt>
    <dgm:pt modelId="{F5FAA5F9-724E-4912-B250-8DA3A84D0BF5}" type="pres">
      <dgm:prSet presAssocID="{74352252-64A3-4DBF-9411-F95D43EA43F9}" presName="spaceRect" presStyleCnt="0"/>
      <dgm:spPr/>
    </dgm:pt>
    <dgm:pt modelId="{A39B1939-2EB7-4FB6-8A5B-6CF8B45D5663}" type="pres">
      <dgm:prSet presAssocID="{74352252-64A3-4DBF-9411-F95D43EA43F9}" presName="parTx" presStyleLbl="revTx" presStyleIdx="3" presStyleCnt="6">
        <dgm:presLayoutVars>
          <dgm:chMax val="0"/>
          <dgm:chPref val="0"/>
        </dgm:presLayoutVars>
      </dgm:prSet>
      <dgm:spPr/>
    </dgm:pt>
    <dgm:pt modelId="{4635D796-D6E6-4D25-9C9B-0CFF0E6D5231}" type="pres">
      <dgm:prSet presAssocID="{74352252-64A3-4DBF-9411-F95D43EA43F9}" presName="desTx" presStyleLbl="revTx" presStyleIdx="4" presStyleCnt="6">
        <dgm:presLayoutVars/>
      </dgm:prSet>
      <dgm:spPr/>
    </dgm:pt>
    <dgm:pt modelId="{65AAD0ED-E048-47EA-8850-31F9A7689E19}" type="pres">
      <dgm:prSet presAssocID="{B0283C40-8A83-4852-A92E-1993862FBF01}" presName="sibTrans" presStyleCnt="0"/>
      <dgm:spPr/>
    </dgm:pt>
    <dgm:pt modelId="{B80E876E-6691-40DF-A030-79056CE00A02}" type="pres">
      <dgm:prSet presAssocID="{3969A65D-B46D-42E0-9ECD-EE85F51BE35B}" presName="compNode" presStyleCnt="0"/>
      <dgm:spPr/>
    </dgm:pt>
    <dgm:pt modelId="{C26A577E-25CE-450B-A5FB-453082A4C73B}" type="pres">
      <dgm:prSet presAssocID="{3969A65D-B46D-42E0-9ECD-EE85F51BE35B}" presName="bgRect" presStyleLbl="bgShp" presStyleIdx="3" presStyleCnt="4"/>
      <dgm:spPr/>
    </dgm:pt>
    <dgm:pt modelId="{0496E081-B5E4-4F78-B2B2-AC917BD6C3DB}" type="pres">
      <dgm:prSet presAssocID="{3969A65D-B46D-42E0-9ECD-EE85F51BE35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ey"/>
        </a:ext>
      </dgm:extLst>
    </dgm:pt>
    <dgm:pt modelId="{B89E51A2-3287-41EE-9CDF-87F361A1C1C0}" type="pres">
      <dgm:prSet presAssocID="{3969A65D-B46D-42E0-9ECD-EE85F51BE35B}" presName="spaceRect" presStyleCnt="0"/>
      <dgm:spPr/>
    </dgm:pt>
    <dgm:pt modelId="{3C8CBFDC-F9AB-4070-977A-344C2744D932}" type="pres">
      <dgm:prSet presAssocID="{3969A65D-B46D-42E0-9ECD-EE85F51BE35B}" presName="parTx" presStyleLbl="revTx" presStyleIdx="5" presStyleCnt="6">
        <dgm:presLayoutVars>
          <dgm:chMax val="0"/>
          <dgm:chPref val="0"/>
        </dgm:presLayoutVars>
      </dgm:prSet>
      <dgm:spPr/>
    </dgm:pt>
  </dgm:ptLst>
  <dgm:cxnLst>
    <dgm:cxn modelId="{8A3FA505-0330-4719-B597-401DBD6915FB}" srcId="{B989E586-00B7-4258-8454-D01ED2674C3C}" destId="{573EFF82-D291-4E40-8A13-2E96E9C9E5D5}" srcOrd="0" destOrd="0" parTransId="{62B801F7-E119-45E3-A59B-26931313E94D}" sibTransId="{7B93E20B-B7D5-4250-BD3E-D04093177FA3}"/>
    <dgm:cxn modelId="{9E5B8E63-232C-4FAD-9E2F-977CF6F55676}" type="presOf" srcId="{573EFF82-D291-4E40-8A13-2E96E9C9E5D5}" destId="{F4F39747-AFD8-4B25-966F-A7E88876789A}" srcOrd="0" destOrd="0" presId="urn:microsoft.com/office/officeart/2018/2/layout/IconVerticalSolidList"/>
    <dgm:cxn modelId="{A14C936D-E00B-49C2-84FB-C07F05FB675C}" srcId="{B989E586-00B7-4258-8454-D01ED2674C3C}" destId="{6DD01DC8-05CD-45AD-A3A3-586ECE9AF029}" srcOrd="2" destOrd="0" parTransId="{F1308116-6B42-494B-82D7-CDBFA27A543A}" sibTransId="{AABAA2DE-DD23-475D-84C3-BB085F4DF493}"/>
    <dgm:cxn modelId="{4A50B24F-87F7-4902-AE50-025652BA4A53}" type="presOf" srcId="{5F023876-40E6-4DA9-99BE-7C49C8E9605D}" destId="{F4F39747-AFD8-4B25-966F-A7E88876789A}" srcOrd="0" destOrd="3" presId="urn:microsoft.com/office/officeart/2018/2/layout/IconVerticalSolidList"/>
    <dgm:cxn modelId="{F7229B71-8972-4047-9A96-477399A066DC}" srcId="{74352252-64A3-4DBF-9411-F95D43EA43F9}" destId="{EFBB87A1-04F0-47D2-B8AF-306FAC4253CB}" srcOrd="0" destOrd="0" parTransId="{F75D6DF0-C577-49CB-97C7-E80C5BAA4BB6}" sibTransId="{E62D6DC1-B51C-42E0-B277-8AE5B70ED648}"/>
    <dgm:cxn modelId="{6BF47275-6A32-4848-88D5-ADB19843E404}" type="presOf" srcId="{489CA650-79B3-4A7F-B43A-B555065B3641}" destId="{F4F39747-AFD8-4B25-966F-A7E88876789A}" srcOrd="0" destOrd="1" presId="urn:microsoft.com/office/officeart/2018/2/layout/IconVerticalSolidList"/>
    <dgm:cxn modelId="{6B0A848E-6505-4DFD-A3F9-3133593F9116}" srcId="{3929F943-3317-4730-BC16-52AB048120A6}" destId="{74352252-64A3-4DBF-9411-F95D43EA43F9}" srcOrd="2" destOrd="0" parTransId="{3D76A43B-4347-4FB8-9E98-91E042724AAC}" sibTransId="{B0283C40-8A83-4852-A92E-1993862FBF01}"/>
    <dgm:cxn modelId="{EEE8E698-8207-4F1A-900C-488407AB38E6}" type="presOf" srcId="{74352252-64A3-4DBF-9411-F95D43EA43F9}" destId="{A39B1939-2EB7-4FB6-8A5B-6CF8B45D5663}" srcOrd="0" destOrd="0" presId="urn:microsoft.com/office/officeart/2018/2/layout/IconVerticalSolidList"/>
    <dgm:cxn modelId="{9B1A309C-9959-4BB9-B51B-3D2D299D1EB1}" srcId="{3929F943-3317-4730-BC16-52AB048120A6}" destId="{B989E586-00B7-4258-8454-D01ED2674C3C}" srcOrd="0" destOrd="0" parTransId="{E5F5178C-B971-43E6-9B38-518DAD2524EE}" sibTransId="{60B84899-6EF2-466B-8D61-12902A2DFA1B}"/>
    <dgm:cxn modelId="{F85815A0-FFA7-41BA-A076-7B7A4F14396F}" type="presOf" srcId="{3969A65D-B46D-42E0-9ECD-EE85F51BE35B}" destId="{3C8CBFDC-F9AB-4070-977A-344C2744D932}" srcOrd="0" destOrd="0" presId="urn:microsoft.com/office/officeart/2018/2/layout/IconVerticalSolidList"/>
    <dgm:cxn modelId="{AB2688A2-7AE4-4566-BFA9-927F53A2BE5F}" srcId="{3929F943-3317-4730-BC16-52AB048120A6}" destId="{3969A65D-B46D-42E0-9ECD-EE85F51BE35B}" srcOrd="3" destOrd="0" parTransId="{5A6F6B58-ED37-4800-829C-4A114873D5C2}" sibTransId="{8F7A666E-E0F1-4476-BB92-DF68E79F4A4C}"/>
    <dgm:cxn modelId="{39E51CBC-C491-4A5F-9D72-A4EF40BC7B87}" type="presOf" srcId="{EFBB87A1-04F0-47D2-B8AF-306FAC4253CB}" destId="{4635D796-D6E6-4D25-9C9B-0CFF0E6D5231}" srcOrd="0" destOrd="0" presId="urn:microsoft.com/office/officeart/2018/2/layout/IconVerticalSolidList"/>
    <dgm:cxn modelId="{D5783CBC-CB53-4E6C-A2A4-EC5D0DAA65C4}" srcId="{B989E586-00B7-4258-8454-D01ED2674C3C}" destId="{5F023876-40E6-4DA9-99BE-7C49C8E9605D}" srcOrd="3" destOrd="0" parTransId="{D3667395-AD90-4F3A-AE3F-DDE827046F97}" sibTransId="{1AC395B3-D214-4856-8DBC-C0A6A2C564B1}"/>
    <dgm:cxn modelId="{A7FF8AC0-3271-456B-B284-59A2FEB60D8F}" type="presOf" srcId="{3929F943-3317-4730-BC16-52AB048120A6}" destId="{3AD1A0C5-C410-4C3C-A23E-56273E0EEB56}" srcOrd="0" destOrd="0" presId="urn:microsoft.com/office/officeart/2018/2/layout/IconVerticalSolidList"/>
    <dgm:cxn modelId="{E929B5D4-425D-49FE-9D4C-FA3E81FA23D4}" type="presOf" srcId="{F439EC37-2DFD-4544-98FC-59CC7C9D245D}" destId="{0FE47E0B-E100-455C-B7A2-4C0D5C7DB419}" srcOrd="0" destOrd="0" presId="urn:microsoft.com/office/officeart/2018/2/layout/IconVerticalSolidList"/>
    <dgm:cxn modelId="{DBE546D8-8C42-4CE5-A1DE-90D1EE0EC008}" type="presOf" srcId="{6DD01DC8-05CD-45AD-A3A3-586ECE9AF029}" destId="{F4F39747-AFD8-4B25-966F-A7E88876789A}" srcOrd="0" destOrd="2" presId="urn:microsoft.com/office/officeart/2018/2/layout/IconVerticalSolidList"/>
    <dgm:cxn modelId="{20361DDE-D906-4F64-A4A7-AD66C1142259}" srcId="{3929F943-3317-4730-BC16-52AB048120A6}" destId="{F439EC37-2DFD-4544-98FC-59CC7C9D245D}" srcOrd="1" destOrd="0" parTransId="{D386D458-7B1C-47F3-8221-861BC5D9D3D9}" sibTransId="{E598A93C-2071-4747-B97C-B4B6C4BB91D8}"/>
    <dgm:cxn modelId="{553F61DE-12DC-42EC-A019-4E791EBEB98D}" srcId="{B989E586-00B7-4258-8454-D01ED2674C3C}" destId="{489CA650-79B3-4A7F-B43A-B555065B3641}" srcOrd="1" destOrd="0" parTransId="{39FE2DDE-BBB2-46CC-A41A-F5276232C28F}" sibTransId="{82A0FF80-ED03-45E1-AD4D-E58B3718FA79}"/>
    <dgm:cxn modelId="{A05F8CF0-1A56-4D3F-A289-FDA09AE28EE8}" type="presOf" srcId="{B989E586-00B7-4258-8454-D01ED2674C3C}" destId="{F11EA6FD-3347-43C9-8DB5-F19C7B541704}" srcOrd="0" destOrd="0" presId="urn:microsoft.com/office/officeart/2018/2/layout/IconVerticalSolidList"/>
    <dgm:cxn modelId="{BB056989-FCC7-4640-AF4B-11378B603A04}" type="presParOf" srcId="{3AD1A0C5-C410-4C3C-A23E-56273E0EEB56}" destId="{97D0754D-4A88-4074-A824-EBF47EDC22D1}" srcOrd="0" destOrd="0" presId="urn:microsoft.com/office/officeart/2018/2/layout/IconVerticalSolidList"/>
    <dgm:cxn modelId="{CC0B5E92-4F43-4B4E-8149-A5524C2761D0}" type="presParOf" srcId="{97D0754D-4A88-4074-A824-EBF47EDC22D1}" destId="{CBF6B20F-0750-41D4-854D-D8B283292298}" srcOrd="0" destOrd="0" presId="urn:microsoft.com/office/officeart/2018/2/layout/IconVerticalSolidList"/>
    <dgm:cxn modelId="{EDC8B0FB-C9A1-4CD8-9E38-52709A56F4CA}" type="presParOf" srcId="{97D0754D-4A88-4074-A824-EBF47EDC22D1}" destId="{AE65D7B1-34F0-439D-B169-EFD53707CA3E}" srcOrd="1" destOrd="0" presId="urn:microsoft.com/office/officeart/2018/2/layout/IconVerticalSolidList"/>
    <dgm:cxn modelId="{4DFCF327-DB07-4903-80CF-B675DDF5A8AB}" type="presParOf" srcId="{97D0754D-4A88-4074-A824-EBF47EDC22D1}" destId="{A4AC9992-133E-4149-B5B1-2767B81C7901}" srcOrd="2" destOrd="0" presId="urn:microsoft.com/office/officeart/2018/2/layout/IconVerticalSolidList"/>
    <dgm:cxn modelId="{AA81F86D-A51A-47CD-9ADF-FB3D9FC882B5}" type="presParOf" srcId="{97D0754D-4A88-4074-A824-EBF47EDC22D1}" destId="{F11EA6FD-3347-43C9-8DB5-F19C7B541704}" srcOrd="3" destOrd="0" presId="urn:microsoft.com/office/officeart/2018/2/layout/IconVerticalSolidList"/>
    <dgm:cxn modelId="{BD67761B-5094-4A72-9B68-272AEF7220EF}" type="presParOf" srcId="{97D0754D-4A88-4074-A824-EBF47EDC22D1}" destId="{F4F39747-AFD8-4B25-966F-A7E88876789A}" srcOrd="4" destOrd="0" presId="urn:microsoft.com/office/officeart/2018/2/layout/IconVerticalSolidList"/>
    <dgm:cxn modelId="{7510A6E3-A983-4661-BD56-F400136364F2}" type="presParOf" srcId="{3AD1A0C5-C410-4C3C-A23E-56273E0EEB56}" destId="{C564B390-9908-4C50-A48C-F3F72B8C20BA}" srcOrd="1" destOrd="0" presId="urn:microsoft.com/office/officeart/2018/2/layout/IconVerticalSolidList"/>
    <dgm:cxn modelId="{08850488-DC22-4076-87A8-570952FABE23}" type="presParOf" srcId="{3AD1A0C5-C410-4C3C-A23E-56273E0EEB56}" destId="{46FB23F6-3D20-4361-BE88-449F5E2AE181}" srcOrd="2" destOrd="0" presId="urn:microsoft.com/office/officeart/2018/2/layout/IconVerticalSolidList"/>
    <dgm:cxn modelId="{342E7FF4-B400-4AA4-B4F5-79488C24F419}" type="presParOf" srcId="{46FB23F6-3D20-4361-BE88-449F5E2AE181}" destId="{EC990C00-6ED8-4541-A1E1-B29F36595D7B}" srcOrd="0" destOrd="0" presId="urn:microsoft.com/office/officeart/2018/2/layout/IconVerticalSolidList"/>
    <dgm:cxn modelId="{B52C1B6C-090D-49E4-9247-30F97CCF575A}" type="presParOf" srcId="{46FB23F6-3D20-4361-BE88-449F5E2AE181}" destId="{0EB32267-E66D-412B-88EC-9992F1F3D5D9}" srcOrd="1" destOrd="0" presId="urn:microsoft.com/office/officeart/2018/2/layout/IconVerticalSolidList"/>
    <dgm:cxn modelId="{3EC332B7-B6DD-4BC9-AD5E-DB9D9B0AF333}" type="presParOf" srcId="{46FB23F6-3D20-4361-BE88-449F5E2AE181}" destId="{B34F2CCB-BEC2-4609-9B2C-F2251A614B55}" srcOrd="2" destOrd="0" presId="urn:microsoft.com/office/officeart/2018/2/layout/IconVerticalSolidList"/>
    <dgm:cxn modelId="{DF42344E-332C-48E3-A148-87B180F29F3B}" type="presParOf" srcId="{46FB23F6-3D20-4361-BE88-449F5E2AE181}" destId="{0FE47E0B-E100-455C-B7A2-4C0D5C7DB419}" srcOrd="3" destOrd="0" presId="urn:microsoft.com/office/officeart/2018/2/layout/IconVerticalSolidList"/>
    <dgm:cxn modelId="{F23EA650-8D49-4456-9927-7F95288FD21F}" type="presParOf" srcId="{3AD1A0C5-C410-4C3C-A23E-56273E0EEB56}" destId="{9AFD8711-0A83-402B-97FA-440E8B213FE7}" srcOrd="3" destOrd="0" presId="urn:microsoft.com/office/officeart/2018/2/layout/IconVerticalSolidList"/>
    <dgm:cxn modelId="{6F9DDEAD-5408-459E-8E93-4D172BB49D72}" type="presParOf" srcId="{3AD1A0C5-C410-4C3C-A23E-56273E0EEB56}" destId="{DE3FA980-598D-4D8C-847B-DABA32FD1340}" srcOrd="4" destOrd="0" presId="urn:microsoft.com/office/officeart/2018/2/layout/IconVerticalSolidList"/>
    <dgm:cxn modelId="{0510108E-9710-4AED-BE36-E49EB8C67352}" type="presParOf" srcId="{DE3FA980-598D-4D8C-847B-DABA32FD1340}" destId="{3BAD8F49-D06D-4629-9BC7-05795C5D60B8}" srcOrd="0" destOrd="0" presId="urn:microsoft.com/office/officeart/2018/2/layout/IconVerticalSolidList"/>
    <dgm:cxn modelId="{35A2894D-C356-4D1A-8F16-2D2FC2432B84}" type="presParOf" srcId="{DE3FA980-598D-4D8C-847B-DABA32FD1340}" destId="{6235E9FF-FF13-4A98-B3BA-8244AF6A3EA4}" srcOrd="1" destOrd="0" presId="urn:microsoft.com/office/officeart/2018/2/layout/IconVerticalSolidList"/>
    <dgm:cxn modelId="{5A75B8CB-5A58-4CB1-8E5F-EE69EC611FA4}" type="presParOf" srcId="{DE3FA980-598D-4D8C-847B-DABA32FD1340}" destId="{F5FAA5F9-724E-4912-B250-8DA3A84D0BF5}" srcOrd="2" destOrd="0" presId="urn:microsoft.com/office/officeart/2018/2/layout/IconVerticalSolidList"/>
    <dgm:cxn modelId="{AA51EF18-BEB1-49F0-8BD9-7660123E0F50}" type="presParOf" srcId="{DE3FA980-598D-4D8C-847B-DABA32FD1340}" destId="{A39B1939-2EB7-4FB6-8A5B-6CF8B45D5663}" srcOrd="3" destOrd="0" presId="urn:microsoft.com/office/officeart/2018/2/layout/IconVerticalSolidList"/>
    <dgm:cxn modelId="{4CBD1EB1-0C49-4BBE-A1CE-FD4714F3D1E4}" type="presParOf" srcId="{DE3FA980-598D-4D8C-847B-DABA32FD1340}" destId="{4635D796-D6E6-4D25-9C9B-0CFF0E6D5231}" srcOrd="4" destOrd="0" presId="urn:microsoft.com/office/officeart/2018/2/layout/IconVerticalSolidList"/>
    <dgm:cxn modelId="{46386FA4-A7B4-4D42-980B-3285110E3C32}" type="presParOf" srcId="{3AD1A0C5-C410-4C3C-A23E-56273E0EEB56}" destId="{65AAD0ED-E048-47EA-8850-31F9A7689E19}" srcOrd="5" destOrd="0" presId="urn:microsoft.com/office/officeart/2018/2/layout/IconVerticalSolidList"/>
    <dgm:cxn modelId="{5C545170-08FB-4FE3-A1F7-5E68535C3DAD}" type="presParOf" srcId="{3AD1A0C5-C410-4C3C-A23E-56273E0EEB56}" destId="{B80E876E-6691-40DF-A030-79056CE00A02}" srcOrd="6" destOrd="0" presId="urn:microsoft.com/office/officeart/2018/2/layout/IconVerticalSolidList"/>
    <dgm:cxn modelId="{DF3C188D-F90A-4F8E-AD7A-ECF6EA5BF9F9}" type="presParOf" srcId="{B80E876E-6691-40DF-A030-79056CE00A02}" destId="{C26A577E-25CE-450B-A5FB-453082A4C73B}" srcOrd="0" destOrd="0" presId="urn:microsoft.com/office/officeart/2018/2/layout/IconVerticalSolidList"/>
    <dgm:cxn modelId="{FA3F5700-12F9-4146-BC31-B4706DF8FBD0}" type="presParOf" srcId="{B80E876E-6691-40DF-A030-79056CE00A02}" destId="{0496E081-B5E4-4F78-B2B2-AC917BD6C3DB}" srcOrd="1" destOrd="0" presId="urn:microsoft.com/office/officeart/2018/2/layout/IconVerticalSolidList"/>
    <dgm:cxn modelId="{07CEC1BD-2E08-490C-AEBD-E459A7BBA8E2}" type="presParOf" srcId="{B80E876E-6691-40DF-A030-79056CE00A02}" destId="{B89E51A2-3287-41EE-9CDF-87F361A1C1C0}" srcOrd="2" destOrd="0" presId="urn:microsoft.com/office/officeart/2018/2/layout/IconVerticalSolidList"/>
    <dgm:cxn modelId="{616EF629-070E-4A53-B9E6-B49481271833}" type="presParOf" srcId="{B80E876E-6691-40DF-A030-79056CE00A02}" destId="{3C8CBFDC-F9AB-4070-977A-344C2744D93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ED0D8-06BA-4082-B49D-8ADDFCF0B641}"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n-US"/>
        </a:p>
      </dgm:t>
    </dgm:pt>
    <dgm:pt modelId="{7E372FB0-4162-48A1-9941-674AEFE678B0}">
      <dgm:prSet custT="1"/>
      <dgm:spPr/>
      <dgm:t>
        <a:bodyPr/>
        <a:lstStyle/>
        <a:p>
          <a:r>
            <a:rPr lang="en-GB" sz="1800"/>
            <a:t>The structure of cost of higher education in Ghana is influenced by the size of available funding from Government and donor agencies</a:t>
          </a:r>
          <a:r>
            <a:rPr lang="en-GH" sz="1800"/>
            <a:t> </a:t>
          </a:r>
          <a:endParaRPr lang="en-US" sz="1800"/>
        </a:p>
      </dgm:t>
    </dgm:pt>
    <dgm:pt modelId="{4F7C3A56-CB1B-4722-985D-A45FEFE739B2}" type="parTrans" cxnId="{593409C2-1E1E-4AA1-9335-329EDCDD6A87}">
      <dgm:prSet/>
      <dgm:spPr/>
      <dgm:t>
        <a:bodyPr/>
        <a:lstStyle/>
        <a:p>
          <a:endParaRPr lang="en-US" sz="2800"/>
        </a:p>
      </dgm:t>
    </dgm:pt>
    <dgm:pt modelId="{2300D9C5-6825-4416-9907-D745876F2F70}" type="sibTrans" cxnId="{593409C2-1E1E-4AA1-9335-329EDCDD6A87}">
      <dgm:prSet/>
      <dgm:spPr/>
      <dgm:t>
        <a:bodyPr/>
        <a:lstStyle/>
        <a:p>
          <a:endParaRPr lang="en-US" sz="2800"/>
        </a:p>
      </dgm:t>
    </dgm:pt>
    <dgm:pt modelId="{6A996400-0A30-4CE4-9107-37A19CA145CA}">
      <dgm:prSet custT="1"/>
      <dgm:spPr>
        <a:solidFill>
          <a:schemeClr val="accent1">
            <a:lumMod val="50000"/>
          </a:schemeClr>
        </a:solidFill>
      </dgm:spPr>
      <dgm:t>
        <a:bodyPr/>
        <a:lstStyle/>
        <a:p>
          <a:r>
            <a:rPr lang="en-GB" sz="1800"/>
            <a:t>Higher education in Ghana used to be free up until the early 1990s </a:t>
          </a:r>
          <a:endParaRPr lang="en-US" sz="1800"/>
        </a:p>
      </dgm:t>
    </dgm:pt>
    <dgm:pt modelId="{D19EB168-F183-4F7B-9D68-4B489BA27469}" type="parTrans" cxnId="{39EF9437-63A5-427B-9986-DCE5E3FE8223}">
      <dgm:prSet/>
      <dgm:spPr/>
      <dgm:t>
        <a:bodyPr/>
        <a:lstStyle/>
        <a:p>
          <a:endParaRPr lang="en-US" sz="2800"/>
        </a:p>
      </dgm:t>
    </dgm:pt>
    <dgm:pt modelId="{E8E0799B-0AAF-49D6-9270-C6271B6A1E65}" type="sibTrans" cxnId="{39EF9437-63A5-427B-9986-DCE5E3FE8223}">
      <dgm:prSet/>
      <dgm:spPr/>
      <dgm:t>
        <a:bodyPr/>
        <a:lstStyle/>
        <a:p>
          <a:endParaRPr lang="en-US" sz="2800"/>
        </a:p>
      </dgm:t>
    </dgm:pt>
    <dgm:pt modelId="{655A3C3A-7746-4CBA-8497-CF409138F159}">
      <dgm:prSet custT="1"/>
      <dgm:spPr>
        <a:solidFill>
          <a:schemeClr val="accent1">
            <a:lumMod val="40000"/>
            <a:lumOff val="60000"/>
          </a:schemeClr>
        </a:solidFill>
      </dgm:spPr>
      <dgm:t>
        <a:bodyPr/>
        <a:lstStyle/>
        <a:p>
          <a:r>
            <a:rPr lang="en-GB" sz="1800" dirty="0">
              <a:solidFill>
                <a:schemeClr val="bg2">
                  <a:lumMod val="25000"/>
                </a:schemeClr>
              </a:solidFill>
            </a:rPr>
            <a:t>As a result of low expenditure for higher education, government could not absorb the increasing expenditure due to increased student enrolment (</a:t>
          </a:r>
          <a:r>
            <a:rPr lang="en-GB" sz="1800" dirty="0" err="1">
              <a:solidFill>
                <a:schemeClr val="bg2">
                  <a:lumMod val="25000"/>
                </a:schemeClr>
              </a:solidFill>
            </a:rPr>
            <a:t>Dadzie</a:t>
          </a:r>
          <a:r>
            <a:rPr lang="en-GB" sz="1800" dirty="0">
              <a:solidFill>
                <a:schemeClr val="bg2">
                  <a:lumMod val="25000"/>
                </a:schemeClr>
              </a:solidFill>
            </a:rPr>
            <a:t>, 2009)</a:t>
          </a:r>
          <a:endParaRPr lang="en-US" sz="1800" dirty="0">
            <a:solidFill>
              <a:schemeClr val="bg2">
                <a:lumMod val="25000"/>
              </a:schemeClr>
            </a:solidFill>
          </a:endParaRPr>
        </a:p>
      </dgm:t>
    </dgm:pt>
    <dgm:pt modelId="{9CF5A88D-629B-4E9F-B6F6-A55225A09B21}" type="parTrans" cxnId="{1F83ED1A-BB53-4DCB-90FB-C3316A55A62B}">
      <dgm:prSet custT="1"/>
      <dgm:spPr/>
      <dgm:t>
        <a:bodyPr/>
        <a:lstStyle/>
        <a:p>
          <a:endParaRPr lang="en-US" sz="800"/>
        </a:p>
      </dgm:t>
    </dgm:pt>
    <dgm:pt modelId="{BFC6912B-E4F8-48CD-846D-5EA54418242D}" type="sibTrans" cxnId="{1F83ED1A-BB53-4DCB-90FB-C3316A55A62B}">
      <dgm:prSet/>
      <dgm:spPr/>
      <dgm:t>
        <a:bodyPr/>
        <a:lstStyle/>
        <a:p>
          <a:endParaRPr lang="en-US" sz="2800"/>
        </a:p>
      </dgm:t>
    </dgm:pt>
    <dgm:pt modelId="{722B11C6-6F67-4794-85B8-B49D29688F8D}">
      <dgm:prSet custT="1"/>
      <dgm:spPr>
        <a:solidFill>
          <a:srgbClr val="FFC000"/>
        </a:solidFill>
      </dgm:spPr>
      <dgm:t>
        <a:bodyPr/>
        <a:lstStyle/>
        <a:p>
          <a:r>
            <a:rPr lang="en-GB" sz="1800">
              <a:solidFill>
                <a:schemeClr val="bg2">
                  <a:lumMod val="25000"/>
                </a:schemeClr>
              </a:solidFill>
            </a:rPr>
            <a:t>The Akosombo Accord in 1997 accepted the cost-sharing model of funding higher education in Ghana as follows:</a:t>
          </a:r>
          <a:endParaRPr lang="en-US" sz="1800">
            <a:solidFill>
              <a:schemeClr val="bg2">
                <a:lumMod val="25000"/>
              </a:schemeClr>
            </a:solidFill>
          </a:endParaRPr>
        </a:p>
      </dgm:t>
    </dgm:pt>
    <dgm:pt modelId="{BF5775DD-9DB8-44C8-8780-518DA6CB35D9}" type="parTrans" cxnId="{B255E219-7BD1-47CB-A3B2-5B7DBE30EFA5}">
      <dgm:prSet/>
      <dgm:spPr/>
      <dgm:t>
        <a:bodyPr/>
        <a:lstStyle/>
        <a:p>
          <a:endParaRPr lang="en-US" sz="2800"/>
        </a:p>
      </dgm:t>
    </dgm:pt>
    <dgm:pt modelId="{C7A09432-6C51-4121-A9C9-51C06C41351C}" type="sibTrans" cxnId="{B255E219-7BD1-47CB-A3B2-5B7DBE30EFA5}">
      <dgm:prSet/>
      <dgm:spPr/>
      <dgm:t>
        <a:bodyPr/>
        <a:lstStyle/>
        <a:p>
          <a:endParaRPr lang="en-US" sz="2800"/>
        </a:p>
      </dgm:t>
    </dgm:pt>
    <dgm:pt modelId="{58F96D39-EDD9-477C-A24F-5FC385E0A7D5}">
      <dgm:prSet custT="1"/>
      <dgm:spPr>
        <a:solidFill>
          <a:srgbClr val="C6B439"/>
        </a:solidFill>
      </dgm:spPr>
      <dgm:t>
        <a:bodyPr/>
        <a:lstStyle/>
        <a:p>
          <a:r>
            <a:rPr lang="en-GB" sz="1800"/>
            <a:t>Government: 70% payment of funding needs of tertiary education institutions; </a:t>
          </a:r>
          <a:endParaRPr lang="en-US" sz="1800"/>
        </a:p>
      </dgm:t>
    </dgm:pt>
    <dgm:pt modelId="{59BC6D12-465D-44E9-9A0D-853B0281A0D6}" type="parTrans" cxnId="{0336FF28-0A34-4CC2-BA58-7431A77E00E8}">
      <dgm:prSet custT="1"/>
      <dgm:spPr/>
      <dgm:t>
        <a:bodyPr/>
        <a:lstStyle/>
        <a:p>
          <a:endParaRPr lang="en-US" sz="800"/>
        </a:p>
      </dgm:t>
    </dgm:pt>
    <dgm:pt modelId="{1054C4D4-924A-4489-9753-3130F28CB8CA}" type="sibTrans" cxnId="{0336FF28-0A34-4CC2-BA58-7431A77E00E8}">
      <dgm:prSet/>
      <dgm:spPr/>
      <dgm:t>
        <a:bodyPr/>
        <a:lstStyle/>
        <a:p>
          <a:endParaRPr lang="en-US" sz="2800"/>
        </a:p>
      </dgm:t>
    </dgm:pt>
    <dgm:pt modelId="{37C9636E-9FC1-4C58-AE6E-FE01859D223A}">
      <dgm:prSet custT="1"/>
      <dgm:spPr>
        <a:solidFill>
          <a:srgbClr val="C6B439"/>
        </a:solidFill>
      </dgm:spPr>
      <dgm:t>
        <a:bodyPr/>
        <a:lstStyle/>
        <a:p>
          <a:r>
            <a:rPr lang="en-GB" sz="1800"/>
            <a:t>Public universities: mobilise the remaining 30% funding requirements from three other sources including a) internal revenue-generation by the university, b) private donations, and c) students’ academic facility user fees.</a:t>
          </a:r>
          <a:endParaRPr lang="en-US" sz="1800"/>
        </a:p>
      </dgm:t>
    </dgm:pt>
    <dgm:pt modelId="{6230ADBA-FEA3-415B-91F2-F7A13BF7A08E}" type="parTrans" cxnId="{F82ADDE0-9BB7-4859-B826-E80897FC6CD8}">
      <dgm:prSet custT="1"/>
      <dgm:spPr/>
      <dgm:t>
        <a:bodyPr/>
        <a:lstStyle/>
        <a:p>
          <a:endParaRPr lang="en-US" sz="800"/>
        </a:p>
      </dgm:t>
    </dgm:pt>
    <dgm:pt modelId="{4822328B-9673-4325-8212-74856277895D}" type="sibTrans" cxnId="{F82ADDE0-9BB7-4859-B826-E80897FC6CD8}">
      <dgm:prSet/>
      <dgm:spPr/>
      <dgm:t>
        <a:bodyPr/>
        <a:lstStyle/>
        <a:p>
          <a:endParaRPr lang="en-US" sz="2800"/>
        </a:p>
      </dgm:t>
    </dgm:pt>
    <dgm:pt modelId="{5C242374-519D-BA40-B6C0-625796F12CDA}" type="pres">
      <dgm:prSet presAssocID="{77EED0D8-06BA-4082-B49D-8ADDFCF0B641}" presName="diagram" presStyleCnt="0">
        <dgm:presLayoutVars>
          <dgm:chPref val="1"/>
          <dgm:dir/>
          <dgm:animOne val="branch"/>
          <dgm:animLvl val="lvl"/>
          <dgm:resizeHandles val="exact"/>
        </dgm:presLayoutVars>
      </dgm:prSet>
      <dgm:spPr/>
    </dgm:pt>
    <dgm:pt modelId="{0D7EE86F-4D74-3F43-BFF1-DB8A3F1A83E0}" type="pres">
      <dgm:prSet presAssocID="{7E372FB0-4162-48A1-9941-674AEFE678B0}" presName="root1" presStyleCnt="0"/>
      <dgm:spPr/>
    </dgm:pt>
    <dgm:pt modelId="{E91445D5-5A43-E748-ADB6-43408B1556EA}" type="pres">
      <dgm:prSet presAssocID="{7E372FB0-4162-48A1-9941-674AEFE678B0}" presName="LevelOneTextNode" presStyleLbl="node0" presStyleIdx="0" presStyleCnt="3">
        <dgm:presLayoutVars>
          <dgm:chPref val="3"/>
        </dgm:presLayoutVars>
      </dgm:prSet>
      <dgm:spPr/>
    </dgm:pt>
    <dgm:pt modelId="{5B552FFA-9C3A-CD43-B5A4-B679B212DF70}" type="pres">
      <dgm:prSet presAssocID="{7E372FB0-4162-48A1-9941-674AEFE678B0}" presName="level2hierChild" presStyleCnt="0"/>
      <dgm:spPr/>
    </dgm:pt>
    <dgm:pt modelId="{8EFE1B8E-CF28-7043-90F4-802472EAC8BD}" type="pres">
      <dgm:prSet presAssocID="{6A996400-0A30-4CE4-9107-37A19CA145CA}" presName="root1" presStyleCnt="0"/>
      <dgm:spPr/>
    </dgm:pt>
    <dgm:pt modelId="{CFD03147-8030-594C-AA81-9A00A6CE3708}" type="pres">
      <dgm:prSet presAssocID="{6A996400-0A30-4CE4-9107-37A19CA145CA}" presName="LevelOneTextNode" presStyleLbl="node0" presStyleIdx="1" presStyleCnt="3">
        <dgm:presLayoutVars>
          <dgm:chPref val="3"/>
        </dgm:presLayoutVars>
      </dgm:prSet>
      <dgm:spPr/>
    </dgm:pt>
    <dgm:pt modelId="{30AF5E75-680A-1843-B0D7-2B7674D23528}" type="pres">
      <dgm:prSet presAssocID="{6A996400-0A30-4CE4-9107-37A19CA145CA}" presName="level2hierChild" presStyleCnt="0"/>
      <dgm:spPr/>
    </dgm:pt>
    <dgm:pt modelId="{330B4712-07AD-A342-9292-0D598FC947F2}" type="pres">
      <dgm:prSet presAssocID="{9CF5A88D-629B-4E9F-B6F6-A55225A09B21}" presName="conn2-1" presStyleLbl="parChTrans1D2" presStyleIdx="0" presStyleCnt="3"/>
      <dgm:spPr/>
    </dgm:pt>
    <dgm:pt modelId="{7598DB10-EF68-7740-9803-70A4838C0CB4}" type="pres">
      <dgm:prSet presAssocID="{9CF5A88D-629B-4E9F-B6F6-A55225A09B21}" presName="connTx" presStyleLbl="parChTrans1D2" presStyleIdx="0" presStyleCnt="3"/>
      <dgm:spPr/>
    </dgm:pt>
    <dgm:pt modelId="{DA38C844-88C6-3C44-8CAA-478E0AC45A28}" type="pres">
      <dgm:prSet presAssocID="{655A3C3A-7746-4CBA-8497-CF409138F159}" presName="root2" presStyleCnt="0"/>
      <dgm:spPr/>
    </dgm:pt>
    <dgm:pt modelId="{610FF2C3-8C1E-E145-A0A9-0F2F3AC4AFBC}" type="pres">
      <dgm:prSet presAssocID="{655A3C3A-7746-4CBA-8497-CF409138F159}" presName="LevelTwoTextNode" presStyleLbl="node2" presStyleIdx="0" presStyleCnt="3">
        <dgm:presLayoutVars>
          <dgm:chPref val="3"/>
        </dgm:presLayoutVars>
      </dgm:prSet>
      <dgm:spPr/>
    </dgm:pt>
    <dgm:pt modelId="{8E47F8CE-3332-6343-918D-0C03C0C533E3}" type="pres">
      <dgm:prSet presAssocID="{655A3C3A-7746-4CBA-8497-CF409138F159}" presName="level3hierChild" presStyleCnt="0"/>
      <dgm:spPr/>
    </dgm:pt>
    <dgm:pt modelId="{632483B9-822F-A34F-97EB-40C6A212819D}" type="pres">
      <dgm:prSet presAssocID="{722B11C6-6F67-4794-85B8-B49D29688F8D}" presName="root1" presStyleCnt="0"/>
      <dgm:spPr/>
    </dgm:pt>
    <dgm:pt modelId="{D5C80F66-1613-254F-852D-AF0D1C1B19DB}" type="pres">
      <dgm:prSet presAssocID="{722B11C6-6F67-4794-85B8-B49D29688F8D}" presName="LevelOneTextNode" presStyleLbl="node0" presStyleIdx="2" presStyleCnt="3">
        <dgm:presLayoutVars>
          <dgm:chPref val="3"/>
        </dgm:presLayoutVars>
      </dgm:prSet>
      <dgm:spPr/>
    </dgm:pt>
    <dgm:pt modelId="{82FBFC11-4F61-084D-8BD5-C1CDCC4E7A7D}" type="pres">
      <dgm:prSet presAssocID="{722B11C6-6F67-4794-85B8-B49D29688F8D}" presName="level2hierChild" presStyleCnt="0"/>
      <dgm:spPr/>
    </dgm:pt>
    <dgm:pt modelId="{16679D56-7DA8-5541-8996-5DBACD0D58DA}" type="pres">
      <dgm:prSet presAssocID="{59BC6D12-465D-44E9-9A0D-853B0281A0D6}" presName="conn2-1" presStyleLbl="parChTrans1D2" presStyleIdx="1" presStyleCnt="3"/>
      <dgm:spPr/>
    </dgm:pt>
    <dgm:pt modelId="{0AFE16A6-04FE-CC41-AFF3-504B5CDE9208}" type="pres">
      <dgm:prSet presAssocID="{59BC6D12-465D-44E9-9A0D-853B0281A0D6}" presName="connTx" presStyleLbl="parChTrans1D2" presStyleIdx="1" presStyleCnt="3"/>
      <dgm:spPr/>
    </dgm:pt>
    <dgm:pt modelId="{4D858562-ACDC-B848-9439-C2709C9CC9DC}" type="pres">
      <dgm:prSet presAssocID="{58F96D39-EDD9-477C-A24F-5FC385E0A7D5}" presName="root2" presStyleCnt="0"/>
      <dgm:spPr/>
    </dgm:pt>
    <dgm:pt modelId="{DF47B7D0-3FF3-C940-B165-6F63233EC8E9}" type="pres">
      <dgm:prSet presAssocID="{58F96D39-EDD9-477C-A24F-5FC385E0A7D5}" presName="LevelTwoTextNode" presStyleLbl="node2" presStyleIdx="1" presStyleCnt="3">
        <dgm:presLayoutVars>
          <dgm:chPref val="3"/>
        </dgm:presLayoutVars>
      </dgm:prSet>
      <dgm:spPr/>
    </dgm:pt>
    <dgm:pt modelId="{F86BE4F6-2B58-194E-947A-343FDE0F6391}" type="pres">
      <dgm:prSet presAssocID="{58F96D39-EDD9-477C-A24F-5FC385E0A7D5}" presName="level3hierChild" presStyleCnt="0"/>
      <dgm:spPr/>
    </dgm:pt>
    <dgm:pt modelId="{143C4270-1475-2E4C-BDEE-5CA0B50A933B}" type="pres">
      <dgm:prSet presAssocID="{6230ADBA-FEA3-415B-91F2-F7A13BF7A08E}" presName="conn2-1" presStyleLbl="parChTrans1D2" presStyleIdx="2" presStyleCnt="3"/>
      <dgm:spPr/>
    </dgm:pt>
    <dgm:pt modelId="{E14C1DB3-6A15-2947-B5EF-3DD795EF63BE}" type="pres">
      <dgm:prSet presAssocID="{6230ADBA-FEA3-415B-91F2-F7A13BF7A08E}" presName="connTx" presStyleLbl="parChTrans1D2" presStyleIdx="2" presStyleCnt="3"/>
      <dgm:spPr/>
    </dgm:pt>
    <dgm:pt modelId="{B87ADEC8-429F-3744-BE79-687F1382A149}" type="pres">
      <dgm:prSet presAssocID="{37C9636E-9FC1-4C58-AE6E-FE01859D223A}" presName="root2" presStyleCnt="0"/>
      <dgm:spPr/>
    </dgm:pt>
    <dgm:pt modelId="{EF1BBFCD-DC83-FA41-B2C3-EC2793D8D86B}" type="pres">
      <dgm:prSet presAssocID="{37C9636E-9FC1-4C58-AE6E-FE01859D223A}" presName="LevelTwoTextNode" presStyleLbl="node2" presStyleIdx="2" presStyleCnt="3">
        <dgm:presLayoutVars>
          <dgm:chPref val="3"/>
        </dgm:presLayoutVars>
      </dgm:prSet>
      <dgm:spPr/>
    </dgm:pt>
    <dgm:pt modelId="{C2379495-FCC5-9148-95FC-035774668C16}" type="pres">
      <dgm:prSet presAssocID="{37C9636E-9FC1-4C58-AE6E-FE01859D223A}" presName="level3hierChild" presStyleCnt="0"/>
      <dgm:spPr/>
    </dgm:pt>
  </dgm:ptLst>
  <dgm:cxnLst>
    <dgm:cxn modelId="{B255E219-7BD1-47CB-A3B2-5B7DBE30EFA5}" srcId="{77EED0D8-06BA-4082-B49D-8ADDFCF0B641}" destId="{722B11C6-6F67-4794-85B8-B49D29688F8D}" srcOrd="2" destOrd="0" parTransId="{BF5775DD-9DB8-44C8-8780-518DA6CB35D9}" sibTransId="{C7A09432-6C51-4121-A9C9-51C06C41351C}"/>
    <dgm:cxn modelId="{1F83ED1A-BB53-4DCB-90FB-C3316A55A62B}" srcId="{6A996400-0A30-4CE4-9107-37A19CA145CA}" destId="{655A3C3A-7746-4CBA-8497-CF409138F159}" srcOrd="0" destOrd="0" parTransId="{9CF5A88D-629B-4E9F-B6F6-A55225A09B21}" sibTransId="{BFC6912B-E4F8-48CD-846D-5EA54418242D}"/>
    <dgm:cxn modelId="{0336FF28-0A34-4CC2-BA58-7431A77E00E8}" srcId="{722B11C6-6F67-4794-85B8-B49D29688F8D}" destId="{58F96D39-EDD9-477C-A24F-5FC385E0A7D5}" srcOrd="0" destOrd="0" parTransId="{59BC6D12-465D-44E9-9A0D-853B0281A0D6}" sibTransId="{1054C4D4-924A-4489-9753-3130F28CB8CA}"/>
    <dgm:cxn modelId="{F875782D-F649-C747-93C3-22B3CE170386}" type="presOf" srcId="{655A3C3A-7746-4CBA-8497-CF409138F159}" destId="{610FF2C3-8C1E-E145-A0A9-0F2F3AC4AFBC}" srcOrd="0" destOrd="0" presId="urn:microsoft.com/office/officeart/2005/8/layout/hierarchy2"/>
    <dgm:cxn modelId="{39EF9437-63A5-427B-9986-DCE5E3FE8223}" srcId="{77EED0D8-06BA-4082-B49D-8ADDFCF0B641}" destId="{6A996400-0A30-4CE4-9107-37A19CA145CA}" srcOrd="1" destOrd="0" parTransId="{D19EB168-F183-4F7B-9D68-4B489BA27469}" sibTransId="{E8E0799B-0AAF-49D6-9270-C6271B6A1E65}"/>
    <dgm:cxn modelId="{AE1FA65B-7BC0-F64D-8B43-C15A04943150}" type="presOf" srcId="{9CF5A88D-629B-4E9F-B6F6-A55225A09B21}" destId="{330B4712-07AD-A342-9292-0D598FC947F2}" srcOrd="0" destOrd="0" presId="urn:microsoft.com/office/officeart/2005/8/layout/hierarchy2"/>
    <dgm:cxn modelId="{5C5BFF61-F537-8643-A7C5-643BD13F438A}" type="presOf" srcId="{9CF5A88D-629B-4E9F-B6F6-A55225A09B21}" destId="{7598DB10-EF68-7740-9803-70A4838C0CB4}" srcOrd="1" destOrd="0" presId="urn:microsoft.com/office/officeart/2005/8/layout/hierarchy2"/>
    <dgm:cxn modelId="{9E42ED44-4412-6848-8B44-EE350354DA62}" type="presOf" srcId="{59BC6D12-465D-44E9-9A0D-853B0281A0D6}" destId="{0AFE16A6-04FE-CC41-AFF3-504B5CDE9208}" srcOrd="1" destOrd="0" presId="urn:microsoft.com/office/officeart/2005/8/layout/hierarchy2"/>
    <dgm:cxn modelId="{F4A22969-CDD4-5044-8042-F72CAA187F11}" type="presOf" srcId="{37C9636E-9FC1-4C58-AE6E-FE01859D223A}" destId="{EF1BBFCD-DC83-FA41-B2C3-EC2793D8D86B}" srcOrd="0" destOrd="0" presId="urn:microsoft.com/office/officeart/2005/8/layout/hierarchy2"/>
    <dgm:cxn modelId="{812C796E-F51B-4E4E-BFC2-B71746E4695D}" type="presOf" srcId="{6230ADBA-FEA3-415B-91F2-F7A13BF7A08E}" destId="{E14C1DB3-6A15-2947-B5EF-3DD795EF63BE}" srcOrd="1" destOrd="0" presId="urn:microsoft.com/office/officeart/2005/8/layout/hierarchy2"/>
    <dgm:cxn modelId="{A11FEE55-8646-7D44-8B4F-63C3776CCC0D}" type="presOf" srcId="{59BC6D12-465D-44E9-9A0D-853B0281A0D6}" destId="{16679D56-7DA8-5541-8996-5DBACD0D58DA}" srcOrd="0" destOrd="0" presId="urn:microsoft.com/office/officeart/2005/8/layout/hierarchy2"/>
    <dgm:cxn modelId="{E1272C99-84A1-154E-9407-FF2270C13EA8}" type="presOf" srcId="{6230ADBA-FEA3-415B-91F2-F7A13BF7A08E}" destId="{143C4270-1475-2E4C-BDEE-5CA0B50A933B}" srcOrd="0" destOrd="0" presId="urn:microsoft.com/office/officeart/2005/8/layout/hierarchy2"/>
    <dgm:cxn modelId="{6F0D649C-D7E4-4C47-99A3-EE834FE5D235}" type="presOf" srcId="{722B11C6-6F67-4794-85B8-B49D29688F8D}" destId="{D5C80F66-1613-254F-852D-AF0D1C1B19DB}" srcOrd="0" destOrd="0" presId="urn:microsoft.com/office/officeart/2005/8/layout/hierarchy2"/>
    <dgm:cxn modelId="{9CFBC4B0-0F48-AC4A-8273-FA42CEFD735A}" type="presOf" srcId="{77EED0D8-06BA-4082-B49D-8ADDFCF0B641}" destId="{5C242374-519D-BA40-B6C0-625796F12CDA}" srcOrd="0" destOrd="0" presId="urn:microsoft.com/office/officeart/2005/8/layout/hierarchy2"/>
    <dgm:cxn modelId="{593409C2-1E1E-4AA1-9335-329EDCDD6A87}" srcId="{77EED0D8-06BA-4082-B49D-8ADDFCF0B641}" destId="{7E372FB0-4162-48A1-9941-674AEFE678B0}" srcOrd="0" destOrd="0" parTransId="{4F7C3A56-CB1B-4722-985D-A45FEFE739B2}" sibTransId="{2300D9C5-6825-4416-9907-D745876F2F70}"/>
    <dgm:cxn modelId="{85B911C2-5D8B-BF4B-99D8-E1D1F57E396A}" type="presOf" srcId="{58F96D39-EDD9-477C-A24F-5FC385E0A7D5}" destId="{DF47B7D0-3FF3-C940-B165-6F63233EC8E9}" srcOrd="0" destOrd="0" presId="urn:microsoft.com/office/officeart/2005/8/layout/hierarchy2"/>
    <dgm:cxn modelId="{112A31CD-20FD-2F42-B8D4-2098B9D596DC}" type="presOf" srcId="{7E372FB0-4162-48A1-9941-674AEFE678B0}" destId="{E91445D5-5A43-E748-ADB6-43408B1556EA}" srcOrd="0" destOrd="0" presId="urn:microsoft.com/office/officeart/2005/8/layout/hierarchy2"/>
    <dgm:cxn modelId="{8EDA47DD-A4A0-3244-A2B9-D736B302A039}" type="presOf" srcId="{6A996400-0A30-4CE4-9107-37A19CA145CA}" destId="{CFD03147-8030-594C-AA81-9A00A6CE3708}" srcOrd="0" destOrd="0" presId="urn:microsoft.com/office/officeart/2005/8/layout/hierarchy2"/>
    <dgm:cxn modelId="{F82ADDE0-9BB7-4859-B826-E80897FC6CD8}" srcId="{722B11C6-6F67-4794-85B8-B49D29688F8D}" destId="{37C9636E-9FC1-4C58-AE6E-FE01859D223A}" srcOrd="1" destOrd="0" parTransId="{6230ADBA-FEA3-415B-91F2-F7A13BF7A08E}" sibTransId="{4822328B-9673-4325-8212-74856277895D}"/>
    <dgm:cxn modelId="{63DFEAA2-3578-7C4F-B7F5-2C8F75478FA2}" type="presParOf" srcId="{5C242374-519D-BA40-B6C0-625796F12CDA}" destId="{0D7EE86F-4D74-3F43-BFF1-DB8A3F1A83E0}" srcOrd="0" destOrd="0" presId="urn:microsoft.com/office/officeart/2005/8/layout/hierarchy2"/>
    <dgm:cxn modelId="{6E044B1E-DF4A-6741-941C-175A368A80C6}" type="presParOf" srcId="{0D7EE86F-4D74-3F43-BFF1-DB8A3F1A83E0}" destId="{E91445D5-5A43-E748-ADB6-43408B1556EA}" srcOrd="0" destOrd="0" presId="urn:microsoft.com/office/officeart/2005/8/layout/hierarchy2"/>
    <dgm:cxn modelId="{CB43165E-12AF-3247-B01D-9F2A6862A48D}" type="presParOf" srcId="{0D7EE86F-4D74-3F43-BFF1-DB8A3F1A83E0}" destId="{5B552FFA-9C3A-CD43-B5A4-B679B212DF70}" srcOrd="1" destOrd="0" presId="urn:microsoft.com/office/officeart/2005/8/layout/hierarchy2"/>
    <dgm:cxn modelId="{DBAB1E6C-A8AF-7A42-87E6-C1B18683BE5C}" type="presParOf" srcId="{5C242374-519D-BA40-B6C0-625796F12CDA}" destId="{8EFE1B8E-CF28-7043-90F4-802472EAC8BD}" srcOrd="1" destOrd="0" presId="urn:microsoft.com/office/officeart/2005/8/layout/hierarchy2"/>
    <dgm:cxn modelId="{0C033EAE-2D44-4341-88C9-1B6B96DD46FC}" type="presParOf" srcId="{8EFE1B8E-CF28-7043-90F4-802472EAC8BD}" destId="{CFD03147-8030-594C-AA81-9A00A6CE3708}" srcOrd="0" destOrd="0" presId="urn:microsoft.com/office/officeart/2005/8/layout/hierarchy2"/>
    <dgm:cxn modelId="{AEB32BAC-6535-C049-BF0E-43DC424D24B4}" type="presParOf" srcId="{8EFE1B8E-CF28-7043-90F4-802472EAC8BD}" destId="{30AF5E75-680A-1843-B0D7-2B7674D23528}" srcOrd="1" destOrd="0" presId="urn:microsoft.com/office/officeart/2005/8/layout/hierarchy2"/>
    <dgm:cxn modelId="{3ED59160-32D3-2440-86BB-0F52C5071F0C}" type="presParOf" srcId="{30AF5E75-680A-1843-B0D7-2B7674D23528}" destId="{330B4712-07AD-A342-9292-0D598FC947F2}" srcOrd="0" destOrd="0" presId="urn:microsoft.com/office/officeart/2005/8/layout/hierarchy2"/>
    <dgm:cxn modelId="{A9D406A8-07F7-B44D-9184-CA83CE811458}" type="presParOf" srcId="{330B4712-07AD-A342-9292-0D598FC947F2}" destId="{7598DB10-EF68-7740-9803-70A4838C0CB4}" srcOrd="0" destOrd="0" presId="urn:microsoft.com/office/officeart/2005/8/layout/hierarchy2"/>
    <dgm:cxn modelId="{DF601113-0920-8249-B473-4511D785873C}" type="presParOf" srcId="{30AF5E75-680A-1843-B0D7-2B7674D23528}" destId="{DA38C844-88C6-3C44-8CAA-478E0AC45A28}" srcOrd="1" destOrd="0" presId="urn:microsoft.com/office/officeart/2005/8/layout/hierarchy2"/>
    <dgm:cxn modelId="{D6DE9696-A903-E246-821F-E94CB9453F7A}" type="presParOf" srcId="{DA38C844-88C6-3C44-8CAA-478E0AC45A28}" destId="{610FF2C3-8C1E-E145-A0A9-0F2F3AC4AFBC}" srcOrd="0" destOrd="0" presId="urn:microsoft.com/office/officeart/2005/8/layout/hierarchy2"/>
    <dgm:cxn modelId="{5501ABDC-E8CD-8948-BA4E-9A3CE26CA3E0}" type="presParOf" srcId="{DA38C844-88C6-3C44-8CAA-478E0AC45A28}" destId="{8E47F8CE-3332-6343-918D-0C03C0C533E3}" srcOrd="1" destOrd="0" presId="urn:microsoft.com/office/officeart/2005/8/layout/hierarchy2"/>
    <dgm:cxn modelId="{944D6A79-CB9B-074D-9B9F-B2CA8C1A08A3}" type="presParOf" srcId="{5C242374-519D-BA40-B6C0-625796F12CDA}" destId="{632483B9-822F-A34F-97EB-40C6A212819D}" srcOrd="2" destOrd="0" presId="urn:microsoft.com/office/officeart/2005/8/layout/hierarchy2"/>
    <dgm:cxn modelId="{A4E5441E-4B84-2B4E-A710-3517F4171D8F}" type="presParOf" srcId="{632483B9-822F-A34F-97EB-40C6A212819D}" destId="{D5C80F66-1613-254F-852D-AF0D1C1B19DB}" srcOrd="0" destOrd="0" presId="urn:microsoft.com/office/officeart/2005/8/layout/hierarchy2"/>
    <dgm:cxn modelId="{C5344313-CFAD-7848-9362-4EDAB8BCDC3D}" type="presParOf" srcId="{632483B9-822F-A34F-97EB-40C6A212819D}" destId="{82FBFC11-4F61-084D-8BD5-C1CDCC4E7A7D}" srcOrd="1" destOrd="0" presId="urn:microsoft.com/office/officeart/2005/8/layout/hierarchy2"/>
    <dgm:cxn modelId="{B8137A79-D916-0E48-B41E-55F04FCBFBE8}" type="presParOf" srcId="{82FBFC11-4F61-084D-8BD5-C1CDCC4E7A7D}" destId="{16679D56-7DA8-5541-8996-5DBACD0D58DA}" srcOrd="0" destOrd="0" presId="urn:microsoft.com/office/officeart/2005/8/layout/hierarchy2"/>
    <dgm:cxn modelId="{B4E39C74-488A-824A-A8A2-D165691DC9D0}" type="presParOf" srcId="{16679D56-7DA8-5541-8996-5DBACD0D58DA}" destId="{0AFE16A6-04FE-CC41-AFF3-504B5CDE9208}" srcOrd="0" destOrd="0" presId="urn:microsoft.com/office/officeart/2005/8/layout/hierarchy2"/>
    <dgm:cxn modelId="{4A6A1381-1E2D-734D-B9A5-A404A3626631}" type="presParOf" srcId="{82FBFC11-4F61-084D-8BD5-C1CDCC4E7A7D}" destId="{4D858562-ACDC-B848-9439-C2709C9CC9DC}" srcOrd="1" destOrd="0" presId="urn:microsoft.com/office/officeart/2005/8/layout/hierarchy2"/>
    <dgm:cxn modelId="{B94420A6-BE68-1143-80CA-A210075928C9}" type="presParOf" srcId="{4D858562-ACDC-B848-9439-C2709C9CC9DC}" destId="{DF47B7D0-3FF3-C940-B165-6F63233EC8E9}" srcOrd="0" destOrd="0" presId="urn:microsoft.com/office/officeart/2005/8/layout/hierarchy2"/>
    <dgm:cxn modelId="{90003CDD-2FE7-1241-8B5D-4660E8FF7DAF}" type="presParOf" srcId="{4D858562-ACDC-B848-9439-C2709C9CC9DC}" destId="{F86BE4F6-2B58-194E-947A-343FDE0F6391}" srcOrd="1" destOrd="0" presId="urn:microsoft.com/office/officeart/2005/8/layout/hierarchy2"/>
    <dgm:cxn modelId="{C5F3B4D0-8E2E-8A48-A9AC-0AF9CA1C7B52}" type="presParOf" srcId="{82FBFC11-4F61-084D-8BD5-C1CDCC4E7A7D}" destId="{143C4270-1475-2E4C-BDEE-5CA0B50A933B}" srcOrd="2" destOrd="0" presId="urn:microsoft.com/office/officeart/2005/8/layout/hierarchy2"/>
    <dgm:cxn modelId="{C62A57F1-D449-C24F-9708-5ABA431BACA3}" type="presParOf" srcId="{143C4270-1475-2E4C-BDEE-5CA0B50A933B}" destId="{E14C1DB3-6A15-2947-B5EF-3DD795EF63BE}" srcOrd="0" destOrd="0" presId="urn:microsoft.com/office/officeart/2005/8/layout/hierarchy2"/>
    <dgm:cxn modelId="{2861283D-D825-F84F-B2E2-9B474C4B602E}" type="presParOf" srcId="{82FBFC11-4F61-084D-8BD5-C1CDCC4E7A7D}" destId="{B87ADEC8-429F-3744-BE79-687F1382A149}" srcOrd="3" destOrd="0" presId="urn:microsoft.com/office/officeart/2005/8/layout/hierarchy2"/>
    <dgm:cxn modelId="{1F8315AA-0020-E443-B30E-0890BED75698}" type="presParOf" srcId="{B87ADEC8-429F-3744-BE79-687F1382A149}" destId="{EF1BBFCD-DC83-FA41-B2C3-EC2793D8D86B}" srcOrd="0" destOrd="0" presId="urn:microsoft.com/office/officeart/2005/8/layout/hierarchy2"/>
    <dgm:cxn modelId="{BCA60C6F-15EA-FA4D-90BE-B2AC9CD583DA}" type="presParOf" srcId="{B87ADEC8-429F-3744-BE79-687F1382A149}" destId="{C2379495-FCC5-9148-95FC-035774668C16}"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BD07603-021F-472F-A22A-5F665E1BE302}" type="doc">
      <dgm:prSet loTypeId="urn:microsoft.com/office/officeart/2018/2/layout/IconVerticalSolidList" loCatId="icon" qsTypeId="urn:microsoft.com/office/officeart/2005/8/quickstyle/simple1" qsCatId="simple" csTypeId="urn:microsoft.com/office/officeart/2018/5/colors/Iconchunking_neutralicontext_accent5_2" csCatId="accent5" phldr="1"/>
      <dgm:spPr/>
      <dgm:t>
        <a:bodyPr/>
        <a:lstStyle/>
        <a:p>
          <a:endParaRPr lang="en-US"/>
        </a:p>
      </dgm:t>
    </dgm:pt>
    <dgm:pt modelId="{F12DE331-524F-4696-B035-02546A428542}">
      <dgm:prSet/>
      <dgm:spPr/>
      <dgm:t>
        <a:bodyPr/>
        <a:lstStyle/>
        <a:p>
          <a:pPr>
            <a:lnSpc>
              <a:spcPct val="100000"/>
            </a:lnSpc>
          </a:pPr>
          <a:r>
            <a:rPr lang="en-GB" dirty="0">
              <a:solidFill>
                <a:schemeClr val="bg2">
                  <a:lumMod val="25000"/>
                </a:schemeClr>
              </a:solidFill>
            </a:rPr>
            <a:t>The Ministry of Finance, through the Ministry of Education, has the responsibility of determining and approving fund allocations to HEIs annual expenditure items. </a:t>
          </a:r>
          <a:endParaRPr lang="en-US" dirty="0">
            <a:solidFill>
              <a:schemeClr val="bg2">
                <a:lumMod val="25000"/>
              </a:schemeClr>
            </a:solidFill>
          </a:endParaRPr>
        </a:p>
      </dgm:t>
    </dgm:pt>
    <dgm:pt modelId="{2ABA3825-A938-41E6-9CD7-CCBC20C65600}" type="parTrans" cxnId="{A1255363-6C3E-4431-8CF0-E52CD8C701B7}">
      <dgm:prSet/>
      <dgm:spPr/>
      <dgm:t>
        <a:bodyPr/>
        <a:lstStyle/>
        <a:p>
          <a:endParaRPr lang="en-US" sz="2000">
            <a:solidFill>
              <a:schemeClr val="bg2">
                <a:lumMod val="25000"/>
              </a:schemeClr>
            </a:solidFill>
          </a:endParaRPr>
        </a:p>
      </dgm:t>
    </dgm:pt>
    <dgm:pt modelId="{1D046266-458F-4563-88BC-E0BEA8AE261D}" type="sibTrans" cxnId="{A1255363-6C3E-4431-8CF0-E52CD8C701B7}">
      <dgm:prSet/>
      <dgm:spPr/>
      <dgm:t>
        <a:bodyPr/>
        <a:lstStyle/>
        <a:p>
          <a:endParaRPr lang="en-US">
            <a:solidFill>
              <a:schemeClr val="bg2">
                <a:lumMod val="25000"/>
              </a:schemeClr>
            </a:solidFill>
          </a:endParaRPr>
        </a:p>
      </dgm:t>
    </dgm:pt>
    <dgm:pt modelId="{612A8B2E-FA3B-431B-BB1E-564569F1E21D}">
      <dgm:prSet/>
      <dgm:spPr/>
      <dgm:t>
        <a:bodyPr/>
        <a:lstStyle/>
        <a:p>
          <a:pPr>
            <a:lnSpc>
              <a:spcPct val="100000"/>
            </a:lnSpc>
          </a:pPr>
          <a:r>
            <a:rPr lang="en-GB" dirty="0">
              <a:solidFill>
                <a:schemeClr val="bg2">
                  <a:lumMod val="25000"/>
                </a:schemeClr>
              </a:solidFill>
            </a:rPr>
            <a:t>In public universities in Ghana, these expenditure items are categorised as: </a:t>
          </a:r>
          <a:endParaRPr lang="en-US" dirty="0">
            <a:solidFill>
              <a:schemeClr val="bg2">
                <a:lumMod val="25000"/>
              </a:schemeClr>
            </a:solidFill>
          </a:endParaRPr>
        </a:p>
      </dgm:t>
    </dgm:pt>
    <dgm:pt modelId="{994E2075-63C5-4760-9392-18F41199ED6D}" type="parTrans" cxnId="{373F05E9-7CBF-4DEF-9954-37F6B26C2E68}">
      <dgm:prSet/>
      <dgm:spPr/>
      <dgm:t>
        <a:bodyPr/>
        <a:lstStyle/>
        <a:p>
          <a:endParaRPr lang="en-US" sz="2000">
            <a:solidFill>
              <a:schemeClr val="bg2">
                <a:lumMod val="25000"/>
              </a:schemeClr>
            </a:solidFill>
          </a:endParaRPr>
        </a:p>
      </dgm:t>
    </dgm:pt>
    <dgm:pt modelId="{63383F94-022F-4950-9568-62DCD42B0578}" type="sibTrans" cxnId="{373F05E9-7CBF-4DEF-9954-37F6B26C2E68}">
      <dgm:prSet/>
      <dgm:spPr/>
      <dgm:t>
        <a:bodyPr/>
        <a:lstStyle/>
        <a:p>
          <a:endParaRPr lang="en-US">
            <a:solidFill>
              <a:schemeClr val="bg2">
                <a:lumMod val="25000"/>
              </a:schemeClr>
            </a:solidFill>
          </a:endParaRPr>
        </a:p>
      </dgm:t>
    </dgm:pt>
    <dgm:pt modelId="{77A9DF75-31D3-49D1-9BA6-95CE9D18F78E}">
      <dgm:prSet custT="1"/>
      <dgm:spPr/>
      <dgm:t>
        <a:bodyPr/>
        <a:lstStyle/>
        <a:p>
          <a:pPr>
            <a:lnSpc>
              <a:spcPct val="100000"/>
            </a:lnSpc>
          </a:pPr>
          <a:r>
            <a:rPr lang="en-GB" sz="1600">
              <a:solidFill>
                <a:schemeClr val="bg2">
                  <a:lumMod val="25000"/>
                </a:schemeClr>
              </a:solidFill>
            </a:rPr>
            <a:t>staff compensation, </a:t>
          </a:r>
          <a:endParaRPr lang="en-US" sz="1600">
            <a:solidFill>
              <a:schemeClr val="bg2">
                <a:lumMod val="25000"/>
              </a:schemeClr>
            </a:solidFill>
          </a:endParaRPr>
        </a:p>
      </dgm:t>
    </dgm:pt>
    <dgm:pt modelId="{4959E738-0714-4A6A-9AF0-FA3AF8724258}" type="parTrans" cxnId="{D1480676-B4B8-410D-AB26-E899BCD07D60}">
      <dgm:prSet/>
      <dgm:spPr/>
      <dgm:t>
        <a:bodyPr/>
        <a:lstStyle/>
        <a:p>
          <a:endParaRPr lang="en-US" sz="2000">
            <a:solidFill>
              <a:schemeClr val="bg2">
                <a:lumMod val="25000"/>
              </a:schemeClr>
            </a:solidFill>
          </a:endParaRPr>
        </a:p>
      </dgm:t>
    </dgm:pt>
    <dgm:pt modelId="{91DF8A17-0A41-4789-BF9E-D73BCD392277}" type="sibTrans" cxnId="{D1480676-B4B8-410D-AB26-E899BCD07D60}">
      <dgm:prSet/>
      <dgm:spPr/>
      <dgm:t>
        <a:bodyPr/>
        <a:lstStyle/>
        <a:p>
          <a:endParaRPr lang="en-US">
            <a:solidFill>
              <a:schemeClr val="bg2">
                <a:lumMod val="25000"/>
              </a:schemeClr>
            </a:solidFill>
          </a:endParaRPr>
        </a:p>
      </dgm:t>
    </dgm:pt>
    <dgm:pt modelId="{B0AD0CDB-5523-4D22-94E2-B9F86B45D048}">
      <dgm:prSet custT="1"/>
      <dgm:spPr/>
      <dgm:t>
        <a:bodyPr/>
        <a:lstStyle/>
        <a:p>
          <a:pPr>
            <a:lnSpc>
              <a:spcPct val="100000"/>
            </a:lnSpc>
          </a:pPr>
          <a:r>
            <a:rPr lang="en-GB" sz="1600">
              <a:solidFill>
                <a:schemeClr val="bg2">
                  <a:lumMod val="25000"/>
                </a:schemeClr>
              </a:solidFill>
            </a:rPr>
            <a:t>administration, </a:t>
          </a:r>
          <a:endParaRPr lang="en-US" sz="1600">
            <a:solidFill>
              <a:schemeClr val="bg2">
                <a:lumMod val="25000"/>
              </a:schemeClr>
            </a:solidFill>
          </a:endParaRPr>
        </a:p>
      </dgm:t>
    </dgm:pt>
    <dgm:pt modelId="{8EE36186-6393-4C37-B0E5-EA372E81D8C7}" type="parTrans" cxnId="{F43AB4D7-D7CF-48C7-9544-9BE1E90676B1}">
      <dgm:prSet/>
      <dgm:spPr/>
      <dgm:t>
        <a:bodyPr/>
        <a:lstStyle/>
        <a:p>
          <a:endParaRPr lang="en-US" sz="2000">
            <a:solidFill>
              <a:schemeClr val="bg2">
                <a:lumMod val="25000"/>
              </a:schemeClr>
            </a:solidFill>
          </a:endParaRPr>
        </a:p>
      </dgm:t>
    </dgm:pt>
    <dgm:pt modelId="{BE5F15FF-4023-44D9-B09C-3DD8A29D9D9E}" type="sibTrans" cxnId="{F43AB4D7-D7CF-48C7-9544-9BE1E90676B1}">
      <dgm:prSet/>
      <dgm:spPr/>
      <dgm:t>
        <a:bodyPr/>
        <a:lstStyle/>
        <a:p>
          <a:endParaRPr lang="en-US">
            <a:solidFill>
              <a:schemeClr val="bg2">
                <a:lumMod val="25000"/>
              </a:schemeClr>
            </a:solidFill>
          </a:endParaRPr>
        </a:p>
      </dgm:t>
    </dgm:pt>
    <dgm:pt modelId="{61E6B342-05B6-4135-9BF8-37BC3FC8F1EC}">
      <dgm:prSet custT="1"/>
      <dgm:spPr/>
      <dgm:t>
        <a:bodyPr/>
        <a:lstStyle/>
        <a:p>
          <a:pPr>
            <a:lnSpc>
              <a:spcPct val="100000"/>
            </a:lnSpc>
          </a:pPr>
          <a:r>
            <a:rPr lang="en-GB" sz="1600" dirty="0">
              <a:solidFill>
                <a:schemeClr val="bg2">
                  <a:lumMod val="25000"/>
                </a:schemeClr>
              </a:solidFill>
            </a:rPr>
            <a:t>services, and </a:t>
          </a:r>
          <a:endParaRPr lang="en-US" sz="1600" dirty="0">
            <a:solidFill>
              <a:schemeClr val="bg2">
                <a:lumMod val="25000"/>
              </a:schemeClr>
            </a:solidFill>
          </a:endParaRPr>
        </a:p>
      </dgm:t>
    </dgm:pt>
    <dgm:pt modelId="{0582C5FA-2F2A-4A0E-8346-8E1F50C34440}" type="parTrans" cxnId="{EC529960-A51C-4C1E-B3E5-D7AC57CAA9D0}">
      <dgm:prSet/>
      <dgm:spPr/>
      <dgm:t>
        <a:bodyPr/>
        <a:lstStyle/>
        <a:p>
          <a:endParaRPr lang="en-US" sz="2000">
            <a:solidFill>
              <a:schemeClr val="bg2">
                <a:lumMod val="25000"/>
              </a:schemeClr>
            </a:solidFill>
          </a:endParaRPr>
        </a:p>
      </dgm:t>
    </dgm:pt>
    <dgm:pt modelId="{58A1431E-BF21-4AA3-912E-EBE5E58D8AB1}" type="sibTrans" cxnId="{EC529960-A51C-4C1E-B3E5-D7AC57CAA9D0}">
      <dgm:prSet/>
      <dgm:spPr/>
      <dgm:t>
        <a:bodyPr/>
        <a:lstStyle/>
        <a:p>
          <a:endParaRPr lang="en-US">
            <a:solidFill>
              <a:schemeClr val="bg2">
                <a:lumMod val="25000"/>
              </a:schemeClr>
            </a:solidFill>
          </a:endParaRPr>
        </a:p>
      </dgm:t>
    </dgm:pt>
    <dgm:pt modelId="{3BAAEBCB-0B79-4F22-8A8F-4DCF14C1D7C3}">
      <dgm:prSet custT="1"/>
      <dgm:spPr/>
      <dgm:t>
        <a:bodyPr/>
        <a:lstStyle/>
        <a:p>
          <a:pPr>
            <a:lnSpc>
              <a:spcPct val="100000"/>
            </a:lnSpc>
          </a:pPr>
          <a:r>
            <a:rPr lang="en-GB" sz="1600">
              <a:solidFill>
                <a:schemeClr val="bg2">
                  <a:lumMod val="25000"/>
                </a:schemeClr>
              </a:solidFill>
            </a:rPr>
            <a:t>investment. </a:t>
          </a:r>
          <a:endParaRPr lang="en-US" sz="1600">
            <a:solidFill>
              <a:schemeClr val="bg2">
                <a:lumMod val="25000"/>
              </a:schemeClr>
            </a:solidFill>
          </a:endParaRPr>
        </a:p>
      </dgm:t>
    </dgm:pt>
    <dgm:pt modelId="{F0F48BF6-11C8-4BF8-A8AB-CA65F4FBFD97}" type="parTrans" cxnId="{29908C1C-BE12-451A-B19A-52158C646585}">
      <dgm:prSet/>
      <dgm:spPr/>
      <dgm:t>
        <a:bodyPr/>
        <a:lstStyle/>
        <a:p>
          <a:endParaRPr lang="en-US" sz="2000">
            <a:solidFill>
              <a:schemeClr val="bg2">
                <a:lumMod val="25000"/>
              </a:schemeClr>
            </a:solidFill>
          </a:endParaRPr>
        </a:p>
      </dgm:t>
    </dgm:pt>
    <dgm:pt modelId="{F8BDF3B3-6B17-4C52-8769-6CB6E45A6E9E}" type="sibTrans" cxnId="{29908C1C-BE12-451A-B19A-52158C646585}">
      <dgm:prSet/>
      <dgm:spPr/>
      <dgm:t>
        <a:bodyPr/>
        <a:lstStyle/>
        <a:p>
          <a:endParaRPr lang="en-US">
            <a:solidFill>
              <a:schemeClr val="bg2">
                <a:lumMod val="25000"/>
              </a:schemeClr>
            </a:solidFill>
          </a:endParaRPr>
        </a:p>
      </dgm:t>
    </dgm:pt>
    <dgm:pt modelId="{19FD11D5-2488-4B38-8D13-D55545C4128D}">
      <dgm:prSet/>
      <dgm:spPr/>
      <dgm:t>
        <a:bodyPr/>
        <a:lstStyle/>
        <a:p>
          <a:pPr>
            <a:lnSpc>
              <a:spcPct val="100000"/>
            </a:lnSpc>
          </a:pPr>
          <a:r>
            <a:rPr lang="en-GB">
              <a:solidFill>
                <a:schemeClr val="bg2">
                  <a:lumMod val="25000"/>
                </a:schemeClr>
              </a:solidFill>
            </a:rPr>
            <a:t>The Ghana Tertiary Education Commission (GTEC) coordinates and monitors the annual budget design and implementation in higher education institutions. </a:t>
          </a:r>
          <a:endParaRPr lang="en-US">
            <a:solidFill>
              <a:schemeClr val="bg2">
                <a:lumMod val="25000"/>
              </a:schemeClr>
            </a:solidFill>
          </a:endParaRPr>
        </a:p>
      </dgm:t>
    </dgm:pt>
    <dgm:pt modelId="{FD31BAC1-32AE-40F2-8825-03A0C683D950}" type="parTrans" cxnId="{1D575596-CE2C-4E77-A8D8-D2F6BF07FAF8}">
      <dgm:prSet/>
      <dgm:spPr/>
      <dgm:t>
        <a:bodyPr/>
        <a:lstStyle/>
        <a:p>
          <a:endParaRPr lang="en-US" sz="2000">
            <a:solidFill>
              <a:schemeClr val="bg2">
                <a:lumMod val="25000"/>
              </a:schemeClr>
            </a:solidFill>
          </a:endParaRPr>
        </a:p>
      </dgm:t>
    </dgm:pt>
    <dgm:pt modelId="{B8104B2C-4179-4B41-A775-DFA51AA875D4}" type="sibTrans" cxnId="{1D575596-CE2C-4E77-A8D8-D2F6BF07FAF8}">
      <dgm:prSet/>
      <dgm:spPr/>
      <dgm:t>
        <a:bodyPr/>
        <a:lstStyle/>
        <a:p>
          <a:endParaRPr lang="en-US">
            <a:solidFill>
              <a:schemeClr val="bg2">
                <a:lumMod val="25000"/>
              </a:schemeClr>
            </a:solidFill>
          </a:endParaRPr>
        </a:p>
      </dgm:t>
    </dgm:pt>
    <dgm:pt modelId="{46C833EF-56B2-4310-A52B-5FB632FF3E17}" type="pres">
      <dgm:prSet presAssocID="{8BD07603-021F-472F-A22A-5F665E1BE302}" presName="root" presStyleCnt="0">
        <dgm:presLayoutVars>
          <dgm:dir/>
          <dgm:resizeHandles val="exact"/>
        </dgm:presLayoutVars>
      </dgm:prSet>
      <dgm:spPr/>
    </dgm:pt>
    <dgm:pt modelId="{5E095DAB-A3CD-437F-B5D6-3A9D5A77ED08}" type="pres">
      <dgm:prSet presAssocID="{F12DE331-524F-4696-B035-02546A428542}" presName="compNode" presStyleCnt="0"/>
      <dgm:spPr/>
    </dgm:pt>
    <dgm:pt modelId="{55EBBF72-6704-458A-8002-3864B8E4B4F1}" type="pres">
      <dgm:prSet presAssocID="{F12DE331-524F-4696-B035-02546A428542}" presName="bgRect" presStyleLbl="bgShp" presStyleIdx="0" presStyleCnt="3"/>
      <dgm:spPr>
        <a:solidFill>
          <a:schemeClr val="accent5">
            <a:lumMod val="40000"/>
            <a:lumOff val="60000"/>
          </a:schemeClr>
        </a:solidFill>
      </dgm:spPr>
    </dgm:pt>
    <dgm:pt modelId="{50BE050E-3372-4048-A43B-12DE9C1C2565}" type="pres">
      <dgm:prSet presAssocID="{F12DE331-524F-4696-B035-02546A42854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5CDE24B4-A54E-4287-8992-FFEAE696A008}" type="pres">
      <dgm:prSet presAssocID="{F12DE331-524F-4696-B035-02546A428542}" presName="spaceRect" presStyleCnt="0"/>
      <dgm:spPr/>
    </dgm:pt>
    <dgm:pt modelId="{0F6B0E59-011F-40CC-B940-3E39BA97EF8C}" type="pres">
      <dgm:prSet presAssocID="{F12DE331-524F-4696-B035-02546A428542}" presName="parTx" presStyleLbl="revTx" presStyleIdx="0" presStyleCnt="4">
        <dgm:presLayoutVars>
          <dgm:chMax val="0"/>
          <dgm:chPref val="0"/>
        </dgm:presLayoutVars>
      </dgm:prSet>
      <dgm:spPr/>
    </dgm:pt>
    <dgm:pt modelId="{D909D3AD-87A4-42D8-BC69-940E0B0370CB}" type="pres">
      <dgm:prSet presAssocID="{1D046266-458F-4563-88BC-E0BEA8AE261D}" presName="sibTrans" presStyleCnt="0"/>
      <dgm:spPr/>
    </dgm:pt>
    <dgm:pt modelId="{CA09D7D0-233D-4294-AAEB-340CE9244AE2}" type="pres">
      <dgm:prSet presAssocID="{612A8B2E-FA3B-431B-BB1E-564569F1E21D}" presName="compNode" presStyleCnt="0"/>
      <dgm:spPr/>
    </dgm:pt>
    <dgm:pt modelId="{530C0D36-510A-4793-9808-A65109FC0F98}" type="pres">
      <dgm:prSet presAssocID="{612A8B2E-FA3B-431B-BB1E-564569F1E21D}" presName="bgRect" presStyleLbl="bgShp" presStyleIdx="1" presStyleCnt="3"/>
      <dgm:spPr>
        <a:solidFill>
          <a:schemeClr val="accent5">
            <a:lumMod val="40000"/>
            <a:lumOff val="60000"/>
          </a:schemeClr>
        </a:solidFill>
      </dgm:spPr>
    </dgm:pt>
    <dgm:pt modelId="{3378C0C9-8660-44FE-BC41-5CD72BCFFA66}" type="pres">
      <dgm:prSet presAssocID="{612A8B2E-FA3B-431B-BB1E-564569F1E21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uble"/>
        </a:ext>
      </dgm:extLst>
    </dgm:pt>
    <dgm:pt modelId="{30F2D1C6-F73C-4845-A178-BFDC08EDAA10}" type="pres">
      <dgm:prSet presAssocID="{612A8B2E-FA3B-431B-BB1E-564569F1E21D}" presName="spaceRect" presStyleCnt="0"/>
      <dgm:spPr/>
    </dgm:pt>
    <dgm:pt modelId="{A10D504B-644A-4EEB-AAB2-67A05B633B60}" type="pres">
      <dgm:prSet presAssocID="{612A8B2E-FA3B-431B-BB1E-564569F1E21D}" presName="parTx" presStyleLbl="revTx" presStyleIdx="1" presStyleCnt="4">
        <dgm:presLayoutVars>
          <dgm:chMax val="0"/>
          <dgm:chPref val="0"/>
        </dgm:presLayoutVars>
      </dgm:prSet>
      <dgm:spPr/>
    </dgm:pt>
    <dgm:pt modelId="{795D25D5-2337-4942-9517-797A1B4AD5FA}" type="pres">
      <dgm:prSet presAssocID="{612A8B2E-FA3B-431B-BB1E-564569F1E21D}" presName="desTx" presStyleLbl="revTx" presStyleIdx="2" presStyleCnt="4">
        <dgm:presLayoutVars/>
      </dgm:prSet>
      <dgm:spPr/>
    </dgm:pt>
    <dgm:pt modelId="{035630E8-BC00-4E7C-8506-79292847CAC0}" type="pres">
      <dgm:prSet presAssocID="{63383F94-022F-4950-9568-62DCD42B0578}" presName="sibTrans" presStyleCnt="0"/>
      <dgm:spPr/>
    </dgm:pt>
    <dgm:pt modelId="{C145B2CA-7738-491F-B4EE-835BC00CFAFD}" type="pres">
      <dgm:prSet presAssocID="{19FD11D5-2488-4B38-8D13-D55545C4128D}" presName="compNode" presStyleCnt="0"/>
      <dgm:spPr/>
    </dgm:pt>
    <dgm:pt modelId="{FB8275F8-5726-4716-86C1-A7EA399B4E93}" type="pres">
      <dgm:prSet presAssocID="{19FD11D5-2488-4B38-8D13-D55545C4128D}" presName="bgRect" presStyleLbl="bgShp" presStyleIdx="2" presStyleCnt="3"/>
      <dgm:spPr>
        <a:solidFill>
          <a:schemeClr val="accent5">
            <a:lumMod val="40000"/>
            <a:lumOff val="60000"/>
          </a:schemeClr>
        </a:solidFill>
      </dgm:spPr>
    </dgm:pt>
    <dgm:pt modelId="{0C8581F1-56A5-4206-8056-9A175676BA01}" type="pres">
      <dgm:prSet presAssocID="{19FD11D5-2488-4B38-8D13-D55545C4128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hoolhouse"/>
        </a:ext>
      </dgm:extLst>
    </dgm:pt>
    <dgm:pt modelId="{FF939B0B-3DA5-4251-8632-4FACACCC3564}" type="pres">
      <dgm:prSet presAssocID="{19FD11D5-2488-4B38-8D13-D55545C4128D}" presName="spaceRect" presStyleCnt="0"/>
      <dgm:spPr/>
    </dgm:pt>
    <dgm:pt modelId="{4A85EB12-7CAC-4AED-B20A-F02CD1440EE5}" type="pres">
      <dgm:prSet presAssocID="{19FD11D5-2488-4B38-8D13-D55545C4128D}" presName="parTx" presStyleLbl="revTx" presStyleIdx="3" presStyleCnt="4">
        <dgm:presLayoutVars>
          <dgm:chMax val="0"/>
          <dgm:chPref val="0"/>
        </dgm:presLayoutVars>
      </dgm:prSet>
      <dgm:spPr/>
    </dgm:pt>
  </dgm:ptLst>
  <dgm:cxnLst>
    <dgm:cxn modelId="{C2BC060A-3C80-4993-A74B-B81CDE04A277}" type="presOf" srcId="{F12DE331-524F-4696-B035-02546A428542}" destId="{0F6B0E59-011F-40CC-B940-3E39BA97EF8C}" srcOrd="0" destOrd="0" presId="urn:microsoft.com/office/officeart/2018/2/layout/IconVerticalSolidList"/>
    <dgm:cxn modelId="{29908C1C-BE12-451A-B19A-52158C646585}" srcId="{612A8B2E-FA3B-431B-BB1E-564569F1E21D}" destId="{3BAAEBCB-0B79-4F22-8A8F-4DCF14C1D7C3}" srcOrd="3" destOrd="0" parTransId="{F0F48BF6-11C8-4BF8-A8AB-CA65F4FBFD97}" sibTransId="{F8BDF3B3-6B17-4C52-8769-6CB6E45A6E9E}"/>
    <dgm:cxn modelId="{7065CD31-7430-41C2-BB33-DD03CB9B013F}" type="presOf" srcId="{3BAAEBCB-0B79-4F22-8A8F-4DCF14C1D7C3}" destId="{795D25D5-2337-4942-9517-797A1B4AD5FA}" srcOrd="0" destOrd="3" presId="urn:microsoft.com/office/officeart/2018/2/layout/IconVerticalSolidList"/>
    <dgm:cxn modelId="{126DF65F-391A-4481-99F7-FECA1ABFDF79}" type="presOf" srcId="{8BD07603-021F-472F-A22A-5F665E1BE302}" destId="{46C833EF-56B2-4310-A52B-5FB632FF3E17}" srcOrd="0" destOrd="0" presId="urn:microsoft.com/office/officeart/2018/2/layout/IconVerticalSolidList"/>
    <dgm:cxn modelId="{EC529960-A51C-4C1E-B3E5-D7AC57CAA9D0}" srcId="{612A8B2E-FA3B-431B-BB1E-564569F1E21D}" destId="{61E6B342-05B6-4135-9BF8-37BC3FC8F1EC}" srcOrd="2" destOrd="0" parTransId="{0582C5FA-2F2A-4A0E-8346-8E1F50C34440}" sibTransId="{58A1431E-BF21-4AA3-912E-EBE5E58D8AB1}"/>
    <dgm:cxn modelId="{A1255363-6C3E-4431-8CF0-E52CD8C701B7}" srcId="{8BD07603-021F-472F-A22A-5F665E1BE302}" destId="{F12DE331-524F-4696-B035-02546A428542}" srcOrd="0" destOrd="0" parTransId="{2ABA3825-A938-41E6-9CD7-CCBC20C65600}" sibTransId="{1D046266-458F-4563-88BC-E0BEA8AE261D}"/>
    <dgm:cxn modelId="{3762114E-5DC1-4BAB-AF2E-04492C2CC8E4}" type="presOf" srcId="{B0AD0CDB-5523-4D22-94E2-B9F86B45D048}" destId="{795D25D5-2337-4942-9517-797A1B4AD5FA}" srcOrd="0" destOrd="1" presId="urn:microsoft.com/office/officeart/2018/2/layout/IconVerticalSolidList"/>
    <dgm:cxn modelId="{D1480676-B4B8-410D-AB26-E899BCD07D60}" srcId="{612A8B2E-FA3B-431B-BB1E-564569F1E21D}" destId="{77A9DF75-31D3-49D1-9BA6-95CE9D18F78E}" srcOrd="0" destOrd="0" parTransId="{4959E738-0714-4A6A-9AF0-FA3AF8724258}" sibTransId="{91DF8A17-0A41-4789-BF9E-D73BCD392277}"/>
    <dgm:cxn modelId="{CF1D3A88-A009-4D48-B9B2-121FF43C49F9}" type="presOf" srcId="{77A9DF75-31D3-49D1-9BA6-95CE9D18F78E}" destId="{795D25D5-2337-4942-9517-797A1B4AD5FA}" srcOrd="0" destOrd="0" presId="urn:microsoft.com/office/officeart/2018/2/layout/IconVerticalSolidList"/>
    <dgm:cxn modelId="{1D575596-CE2C-4E77-A8D8-D2F6BF07FAF8}" srcId="{8BD07603-021F-472F-A22A-5F665E1BE302}" destId="{19FD11D5-2488-4B38-8D13-D55545C4128D}" srcOrd="2" destOrd="0" parTransId="{FD31BAC1-32AE-40F2-8825-03A0C683D950}" sibTransId="{B8104B2C-4179-4B41-A775-DFA51AA875D4}"/>
    <dgm:cxn modelId="{57C5D3C3-A528-41AE-9A33-646606BBED3F}" type="presOf" srcId="{61E6B342-05B6-4135-9BF8-37BC3FC8F1EC}" destId="{795D25D5-2337-4942-9517-797A1B4AD5FA}" srcOrd="0" destOrd="2" presId="urn:microsoft.com/office/officeart/2018/2/layout/IconVerticalSolidList"/>
    <dgm:cxn modelId="{F43AB4D7-D7CF-48C7-9544-9BE1E90676B1}" srcId="{612A8B2E-FA3B-431B-BB1E-564569F1E21D}" destId="{B0AD0CDB-5523-4D22-94E2-B9F86B45D048}" srcOrd="1" destOrd="0" parTransId="{8EE36186-6393-4C37-B0E5-EA372E81D8C7}" sibTransId="{BE5F15FF-4023-44D9-B09C-3DD8A29D9D9E}"/>
    <dgm:cxn modelId="{3E7BB2DD-9EB8-4DC2-BCD7-6F9074D94458}" type="presOf" srcId="{612A8B2E-FA3B-431B-BB1E-564569F1E21D}" destId="{A10D504B-644A-4EEB-AAB2-67A05B633B60}" srcOrd="0" destOrd="0" presId="urn:microsoft.com/office/officeart/2018/2/layout/IconVerticalSolidList"/>
    <dgm:cxn modelId="{373F05E9-7CBF-4DEF-9954-37F6B26C2E68}" srcId="{8BD07603-021F-472F-A22A-5F665E1BE302}" destId="{612A8B2E-FA3B-431B-BB1E-564569F1E21D}" srcOrd="1" destOrd="0" parTransId="{994E2075-63C5-4760-9392-18F41199ED6D}" sibTransId="{63383F94-022F-4950-9568-62DCD42B0578}"/>
    <dgm:cxn modelId="{695FF8F5-E2B7-470A-BDD2-552921A20953}" type="presOf" srcId="{19FD11D5-2488-4B38-8D13-D55545C4128D}" destId="{4A85EB12-7CAC-4AED-B20A-F02CD1440EE5}" srcOrd="0" destOrd="0" presId="urn:microsoft.com/office/officeart/2018/2/layout/IconVerticalSolidList"/>
    <dgm:cxn modelId="{187EBF22-796C-4109-A547-E68A1FE8E617}" type="presParOf" srcId="{46C833EF-56B2-4310-A52B-5FB632FF3E17}" destId="{5E095DAB-A3CD-437F-B5D6-3A9D5A77ED08}" srcOrd="0" destOrd="0" presId="urn:microsoft.com/office/officeart/2018/2/layout/IconVerticalSolidList"/>
    <dgm:cxn modelId="{DC69A8FC-0DAE-4A69-91F2-A5DE199F37E0}" type="presParOf" srcId="{5E095DAB-A3CD-437F-B5D6-3A9D5A77ED08}" destId="{55EBBF72-6704-458A-8002-3864B8E4B4F1}" srcOrd="0" destOrd="0" presId="urn:microsoft.com/office/officeart/2018/2/layout/IconVerticalSolidList"/>
    <dgm:cxn modelId="{34F3CB3F-9202-4508-8DD0-FC2E3DFAC423}" type="presParOf" srcId="{5E095DAB-A3CD-437F-B5D6-3A9D5A77ED08}" destId="{50BE050E-3372-4048-A43B-12DE9C1C2565}" srcOrd="1" destOrd="0" presId="urn:microsoft.com/office/officeart/2018/2/layout/IconVerticalSolidList"/>
    <dgm:cxn modelId="{21EC7FD0-6DAC-4C1F-BFAA-43C65AE21F98}" type="presParOf" srcId="{5E095DAB-A3CD-437F-B5D6-3A9D5A77ED08}" destId="{5CDE24B4-A54E-4287-8992-FFEAE696A008}" srcOrd="2" destOrd="0" presId="urn:microsoft.com/office/officeart/2018/2/layout/IconVerticalSolidList"/>
    <dgm:cxn modelId="{11C96E5E-8929-4C9E-90FF-32FFDB6ACBD2}" type="presParOf" srcId="{5E095DAB-A3CD-437F-B5D6-3A9D5A77ED08}" destId="{0F6B0E59-011F-40CC-B940-3E39BA97EF8C}" srcOrd="3" destOrd="0" presId="urn:microsoft.com/office/officeart/2018/2/layout/IconVerticalSolidList"/>
    <dgm:cxn modelId="{B6B20750-585C-4863-9CE1-843AF3C43B7C}" type="presParOf" srcId="{46C833EF-56B2-4310-A52B-5FB632FF3E17}" destId="{D909D3AD-87A4-42D8-BC69-940E0B0370CB}" srcOrd="1" destOrd="0" presId="urn:microsoft.com/office/officeart/2018/2/layout/IconVerticalSolidList"/>
    <dgm:cxn modelId="{F28C1FE1-0FBA-4B3C-93E8-43BEE61F0C92}" type="presParOf" srcId="{46C833EF-56B2-4310-A52B-5FB632FF3E17}" destId="{CA09D7D0-233D-4294-AAEB-340CE9244AE2}" srcOrd="2" destOrd="0" presId="urn:microsoft.com/office/officeart/2018/2/layout/IconVerticalSolidList"/>
    <dgm:cxn modelId="{163BBE26-4101-47E0-A07B-BCAC56F3DC28}" type="presParOf" srcId="{CA09D7D0-233D-4294-AAEB-340CE9244AE2}" destId="{530C0D36-510A-4793-9808-A65109FC0F98}" srcOrd="0" destOrd="0" presId="urn:microsoft.com/office/officeart/2018/2/layout/IconVerticalSolidList"/>
    <dgm:cxn modelId="{4DC6B7CD-6D3B-4A9A-AB64-97D92793597C}" type="presParOf" srcId="{CA09D7D0-233D-4294-AAEB-340CE9244AE2}" destId="{3378C0C9-8660-44FE-BC41-5CD72BCFFA66}" srcOrd="1" destOrd="0" presId="urn:microsoft.com/office/officeart/2018/2/layout/IconVerticalSolidList"/>
    <dgm:cxn modelId="{7E4030D0-8832-4350-A6A0-240E51CF1320}" type="presParOf" srcId="{CA09D7D0-233D-4294-AAEB-340CE9244AE2}" destId="{30F2D1C6-F73C-4845-A178-BFDC08EDAA10}" srcOrd="2" destOrd="0" presId="urn:microsoft.com/office/officeart/2018/2/layout/IconVerticalSolidList"/>
    <dgm:cxn modelId="{339277DA-CBE0-4EC4-B14F-EA0655F384BE}" type="presParOf" srcId="{CA09D7D0-233D-4294-AAEB-340CE9244AE2}" destId="{A10D504B-644A-4EEB-AAB2-67A05B633B60}" srcOrd="3" destOrd="0" presId="urn:microsoft.com/office/officeart/2018/2/layout/IconVerticalSolidList"/>
    <dgm:cxn modelId="{1B70AD31-F4E9-4645-896E-9C6FE9C0C652}" type="presParOf" srcId="{CA09D7D0-233D-4294-AAEB-340CE9244AE2}" destId="{795D25D5-2337-4942-9517-797A1B4AD5FA}" srcOrd="4" destOrd="0" presId="urn:microsoft.com/office/officeart/2018/2/layout/IconVerticalSolidList"/>
    <dgm:cxn modelId="{DF771438-0FC2-401A-8D21-F6C488B60E9C}" type="presParOf" srcId="{46C833EF-56B2-4310-A52B-5FB632FF3E17}" destId="{035630E8-BC00-4E7C-8506-79292847CAC0}" srcOrd="3" destOrd="0" presId="urn:microsoft.com/office/officeart/2018/2/layout/IconVerticalSolidList"/>
    <dgm:cxn modelId="{660B2346-BA4A-408A-91D4-1F23DC487A1C}" type="presParOf" srcId="{46C833EF-56B2-4310-A52B-5FB632FF3E17}" destId="{C145B2CA-7738-491F-B4EE-835BC00CFAFD}" srcOrd="4" destOrd="0" presId="urn:microsoft.com/office/officeart/2018/2/layout/IconVerticalSolidList"/>
    <dgm:cxn modelId="{94EC747B-DD70-487E-9ABE-414E39DFA0A0}" type="presParOf" srcId="{C145B2CA-7738-491F-B4EE-835BC00CFAFD}" destId="{FB8275F8-5726-4716-86C1-A7EA399B4E93}" srcOrd="0" destOrd="0" presId="urn:microsoft.com/office/officeart/2018/2/layout/IconVerticalSolidList"/>
    <dgm:cxn modelId="{6C3F10B7-1EA1-458B-A54F-ED2EB7CFE806}" type="presParOf" srcId="{C145B2CA-7738-491F-B4EE-835BC00CFAFD}" destId="{0C8581F1-56A5-4206-8056-9A175676BA01}" srcOrd="1" destOrd="0" presId="urn:microsoft.com/office/officeart/2018/2/layout/IconVerticalSolidList"/>
    <dgm:cxn modelId="{85202875-46E0-49F3-BF8A-F28317723826}" type="presParOf" srcId="{C145B2CA-7738-491F-B4EE-835BC00CFAFD}" destId="{FF939B0B-3DA5-4251-8632-4FACACCC3564}" srcOrd="2" destOrd="0" presId="urn:microsoft.com/office/officeart/2018/2/layout/IconVerticalSolidList"/>
    <dgm:cxn modelId="{48BD6051-ECCF-4620-A30F-3E6F902707A6}" type="presParOf" srcId="{C145B2CA-7738-491F-B4EE-835BC00CFAFD}" destId="{4A85EB12-7CAC-4AED-B20A-F02CD1440EE5}" srcOrd="3" destOrd="0" presId="urn:microsoft.com/office/officeart/2018/2/layout/IconVerticalSolidList"/>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C92DC6-3C00-4085-9A29-9D7C9B013BF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F6F350B-7361-46D0-85FD-5154FB8C9A0D}">
      <dgm:prSet/>
      <dgm:spPr/>
      <dgm:t>
        <a:bodyPr/>
        <a:lstStyle/>
        <a:p>
          <a:pPr>
            <a:lnSpc>
              <a:spcPct val="100000"/>
            </a:lnSpc>
          </a:pPr>
          <a:r>
            <a:rPr lang="en-GB"/>
            <a:t>The primary objective of the GETFund is to provide financing to supplement the provision of educational activities especially at the tertiary levels. </a:t>
          </a:r>
          <a:endParaRPr lang="en-US"/>
        </a:p>
      </dgm:t>
    </dgm:pt>
    <dgm:pt modelId="{14259B1B-8CA9-45AF-A60B-62072A1FDA40}" type="parTrans" cxnId="{9FFC8210-712D-4D8E-A2AA-26E24D71D398}">
      <dgm:prSet/>
      <dgm:spPr/>
      <dgm:t>
        <a:bodyPr/>
        <a:lstStyle/>
        <a:p>
          <a:endParaRPr lang="en-US"/>
        </a:p>
      </dgm:t>
    </dgm:pt>
    <dgm:pt modelId="{4CC7524E-4177-4AEE-9BAE-0246CBBCF281}" type="sibTrans" cxnId="{9FFC8210-712D-4D8E-A2AA-26E24D71D398}">
      <dgm:prSet/>
      <dgm:spPr/>
      <dgm:t>
        <a:bodyPr/>
        <a:lstStyle/>
        <a:p>
          <a:endParaRPr lang="en-US"/>
        </a:p>
      </dgm:t>
    </dgm:pt>
    <dgm:pt modelId="{FFAAF7F2-7F18-4FD0-9F38-76FFBDB35814}">
      <dgm:prSet/>
      <dgm:spPr/>
      <dgm:t>
        <a:bodyPr/>
        <a:lstStyle/>
        <a:p>
          <a:pPr>
            <a:lnSpc>
              <a:spcPct val="100000"/>
            </a:lnSpc>
          </a:pPr>
          <a:r>
            <a:rPr lang="en-GB" dirty="0"/>
            <a:t>Among other things the </a:t>
          </a:r>
        </a:p>
        <a:p>
          <a:pPr>
            <a:lnSpc>
              <a:spcPct val="100000"/>
            </a:lnSpc>
          </a:pPr>
          <a:r>
            <a:rPr lang="en-GB" dirty="0"/>
            <a:t>Fund is designed to </a:t>
          </a:r>
          <a:endParaRPr lang="en-US" dirty="0"/>
        </a:p>
      </dgm:t>
    </dgm:pt>
    <dgm:pt modelId="{E52DF1F1-9918-4E67-8791-C969A6814210}" type="parTrans" cxnId="{7003F23F-DB14-4EED-84E9-DEC0D7B9D0A1}">
      <dgm:prSet/>
      <dgm:spPr/>
      <dgm:t>
        <a:bodyPr/>
        <a:lstStyle/>
        <a:p>
          <a:endParaRPr lang="en-US"/>
        </a:p>
      </dgm:t>
    </dgm:pt>
    <dgm:pt modelId="{C122140D-5AAE-4590-B60B-FEAAB951586C}" type="sibTrans" cxnId="{7003F23F-DB14-4EED-84E9-DEC0D7B9D0A1}">
      <dgm:prSet/>
      <dgm:spPr/>
      <dgm:t>
        <a:bodyPr/>
        <a:lstStyle/>
        <a:p>
          <a:endParaRPr lang="en-US"/>
        </a:p>
      </dgm:t>
    </dgm:pt>
    <dgm:pt modelId="{FEA3A3C4-008B-47A2-B181-4E6C9E333288}">
      <dgm:prSet custT="1"/>
      <dgm:spPr/>
      <dgm:t>
        <a:bodyPr/>
        <a:lstStyle/>
        <a:p>
          <a:pPr>
            <a:lnSpc>
              <a:spcPct val="100000"/>
            </a:lnSpc>
          </a:pPr>
          <a:r>
            <a:rPr lang="en-GB" sz="1200"/>
            <a:t>(i) provide academic facilities and infrastructure to public institutions; </a:t>
          </a:r>
          <a:endParaRPr lang="en-US" sz="1200"/>
        </a:p>
      </dgm:t>
    </dgm:pt>
    <dgm:pt modelId="{39104BC4-0381-471F-96FC-DF2F2D757959}" type="parTrans" cxnId="{1D138CE1-0BF6-4E59-8C46-9831035621BB}">
      <dgm:prSet/>
      <dgm:spPr/>
      <dgm:t>
        <a:bodyPr/>
        <a:lstStyle/>
        <a:p>
          <a:endParaRPr lang="en-US"/>
        </a:p>
      </dgm:t>
    </dgm:pt>
    <dgm:pt modelId="{31BEADB0-AB78-42A1-AE39-F54D90490D52}" type="sibTrans" cxnId="{1D138CE1-0BF6-4E59-8C46-9831035621BB}">
      <dgm:prSet/>
      <dgm:spPr/>
      <dgm:t>
        <a:bodyPr/>
        <a:lstStyle/>
        <a:p>
          <a:endParaRPr lang="en-US"/>
        </a:p>
      </dgm:t>
    </dgm:pt>
    <dgm:pt modelId="{94E04C5C-D164-4C56-8269-767262BA52BD}">
      <dgm:prSet custT="1"/>
      <dgm:spPr/>
      <dgm:t>
        <a:bodyPr/>
        <a:lstStyle/>
        <a:p>
          <a:pPr>
            <a:lnSpc>
              <a:spcPct val="100000"/>
            </a:lnSpc>
          </a:pPr>
          <a:r>
            <a:rPr lang="en-GB" sz="1200" dirty="0"/>
            <a:t>(ii) contribute money to support student loan scheme; </a:t>
          </a:r>
          <a:endParaRPr lang="en-US" sz="1200" dirty="0"/>
        </a:p>
      </dgm:t>
    </dgm:pt>
    <dgm:pt modelId="{41B8DB88-C4AF-4591-9156-71E35F72FEE4}" type="parTrans" cxnId="{7D957093-BCC3-4078-9B64-744A84E14F01}">
      <dgm:prSet/>
      <dgm:spPr/>
      <dgm:t>
        <a:bodyPr/>
        <a:lstStyle/>
        <a:p>
          <a:endParaRPr lang="en-US"/>
        </a:p>
      </dgm:t>
    </dgm:pt>
    <dgm:pt modelId="{685C0743-E832-4147-98AF-DD11773A1C20}" type="sibTrans" cxnId="{7D957093-BCC3-4078-9B64-744A84E14F01}">
      <dgm:prSet/>
      <dgm:spPr/>
      <dgm:t>
        <a:bodyPr/>
        <a:lstStyle/>
        <a:p>
          <a:endParaRPr lang="en-US"/>
        </a:p>
      </dgm:t>
    </dgm:pt>
    <dgm:pt modelId="{6C9DDA7E-D419-4EB8-B94D-3886D51DF31C}">
      <dgm:prSet custT="1"/>
      <dgm:spPr/>
      <dgm:t>
        <a:bodyPr/>
        <a:lstStyle/>
        <a:p>
          <a:pPr>
            <a:lnSpc>
              <a:spcPct val="100000"/>
            </a:lnSpc>
          </a:pPr>
          <a:r>
            <a:rPr lang="en-GB" sz="1200" dirty="0"/>
            <a:t>(iii) provide supplementary funding for needy students through the scholarship secretariat; and </a:t>
          </a:r>
          <a:endParaRPr lang="en-US" sz="1200" dirty="0"/>
        </a:p>
      </dgm:t>
    </dgm:pt>
    <dgm:pt modelId="{10896705-F024-48D1-AAC5-7A0476B99BA8}" type="parTrans" cxnId="{F2390CBB-1D63-4217-98A3-C5EC48C54D66}">
      <dgm:prSet/>
      <dgm:spPr/>
      <dgm:t>
        <a:bodyPr/>
        <a:lstStyle/>
        <a:p>
          <a:endParaRPr lang="en-US"/>
        </a:p>
      </dgm:t>
    </dgm:pt>
    <dgm:pt modelId="{4B7D8112-76E6-4EBA-A61A-12B95EE8B49F}" type="sibTrans" cxnId="{F2390CBB-1D63-4217-98A3-C5EC48C54D66}">
      <dgm:prSet/>
      <dgm:spPr/>
      <dgm:t>
        <a:bodyPr/>
        <a:lstStyle/>
        <a:p>
          <a:endParaRPr lang="en-US"/>
        </a:p>
      </dgm:t>
    </dgm:pt>
    <dgm:pt modelId="{8E8BC9AE-3D45-4C99-B511-4FAC5FB14397}">
      <dgm:prSet custT="1"/>
      <dgm:spPr/>
      <dgm:t>
        <a:bodyPr/>
        <a:lstStyle/>
        <a:p>
          <a:pPr>
            <a:lnSpc>
              <a:spcPct val="100000"/>
            </a:lnSpc>
          </a:pPr>
          <a:r>
            <a:rPr lang="en-GB" sz="1200"/>
            <a:t>(iv) support faculty development and research. </a:t>
          </a:r>
          <a:endParaRPr lang="en-US" sz="1200"/>
        </a:p>
      </dgm:t>
    </dgm:pt>
    <dgm:pt modelId="{A3E98C1D-1757-4F44-820D-538D90AD6057}" type="parTrans" cxnId="{E617D130-EC56-43A2-A5F7-7A937DEECD45}">
      <dgm:prSet/>
      <dgm:spPr/>
      <dgm:t>
        <a:bodyPr/>
        <a:lstStyle/>
        <a:p>
          <a:endParaRPr lang="en-US"/>
        </a:p>
      </dgm:t>
    </dgm:pt>
    <dgm:pt modelId="{0D675E5D-7A62-491F-8E7F-BEBE702F0EB6}" type="sibTrans" cxnId="{E617D130-EC56-43A2-A5F7-7A937DEECD45}">
      <dgm:prSet/>
      <dgm:spPr/>
      <dgm:t>
        <a:bodyPr/>
        <a:lstStyle/>
        <a:p>
          <a:endParaRPr lang="en-US"/>
        </a:p>
      </dgm:t>
    </dgm:pt>
    <dgm:pt modelId="{ADDB1F0D-109F-47DC-BBDD-68F66DD8F838}">
      <dgm:prSet/>
      <dgm:spPr/>
      <dgm:t>
        <a:bodyPr/>
        <a:lstStyle/>
        <a:p>
          <a:pPr>
            <a:lnSpc>
              <a:spcPct val="100000"/>
            </a:lnSpc>
          </a:pPr>
          <a:r>
            <a:rPr lang="en-GB" dirty="0"/>
            <a:t>The </a:t>
          </a:r>
          <a:r>
            <a:rPr lang="en-GB" dirty="0" err="1"/>
            <a:t>GETFund</a:t>
          </a:r>
          <a:r>
            <a:rPr lang="en-GB" dirty="0"/>
            <a:t> contributes about 10% to 12.9% of Government expenditure in tertiary education institutions – this declined to 7.84% in 2023</a:t>
          </a:r>
          <a:endParaRPr lang="en-US" dirty="0"/>
        </a:p>
      </dgm:t>
    </dgm:pt>
    <dgm:pt modelId="{84855319-5544-48B1-91BD-5D79B4D7F2D5}" type="parTrans" cxnId="{695804CF-548C-4624-A4FB-7C0112B81BC4}">
      <dgm:prSet/>
      <dgm:spPr/>
      <dgm:t>
        <a:bodyPr/>
        <a:lstStyle/>
        <a:p>
          <a:endParaRPr lang="en-US"/>
        </a:p>
      </dgm:t>
    </dgm:pt>
    <dgm:pt modelId="{A34D2B91-F745-4807-B448-04A6344D6E62}" type="sibTrans" cxnId="{695804CF-548C-4624-A4FB-7C0112B81BC4}">
      <dgm:prSet/>
      <dgm:spPr/>
      <dgm:t>
        <a:bodyPr/>
        <a:lstStyle/>
        <a:p>
          <a:endParaRPr lang="en-US"/>
        </a:p>
      </dgm:t>
    </dgm:pt>
    <dgm:pt modelId="{967881BA-9E59-4F2D-985D-22AC0EEE868F}">
      <dgm:prSet/>
      <dgm:spPr/>
      <dgm:t>
        <a:bodyPr/>
        <a:lstStyle/>
        <a:p>
          <a:pPr>
            <a:lnSpc>
              <a:spcPct val="100000"/>
            </a:lnSpc>
          </a:pPr>
          <a:r>
            <a:rPr lang="en-GB"/>
            <a:t>The GETFund engineered the creation and establishment of the Student Loan Trust Fund (SLTF) in 2005 under the Trustee Incorporation Act 1962, Act 106.</a:t>
          </a:r>
          <a:r>
            <a:rPr lang="en-GH"/>
            <a:t> </a:t>
          </a:r>
          <a:endParaRPr lang="en-US"/>
        </a:p>
      </dgm:t>
    </dgm:pt>
    <dgm:pt modelId="{FFB8F9DC-4C64-4A4B-A460-6B7A893CA599}" type="parTrans" cxnId="{F0A7113F-3384-4A95-B04B-DE691F21718A}">
      <dgm:prSet/>
      <dgm:spPr/>
      <dgm:t>
        <a:bodyPr/>
        <a:lstStyle/>
        <a:p>
          <a:endParaRPr lang="en-US"/>
        </a:p>
      </dgm:t>
    </dgm:pt>
    <dgm:pt modelId="{A68CEA1F-AB09-4B6B-9D87-0D00C7CB2560}" type="sibTrans" cxnId="{F0A7113F-3384-4A95-B04B-DE691F21718A}">
      <dgm:prSet/>
      <dgm:spPr/>
      <dgm:t>
        <a:bodyPr/>
        <a:lstStyle/>
        <a:p>
          <a:endParaRPr lang="en-US"/>
        </a:p>
      </dgm:t>
    </dgm:pt>
    <dgm:pt modelId="{288E78EA-DA12-4C3C-B4F2-50678A06C331}" type="pres">
      <dgm:prSet presAssocID="{02C92DC6-3C00-4085-9A29-9D7C9B013BF9}" presName="root" presStyleCnt="0">
        <dgm:presLayoutVars>
          <dgm:dir/>
          <dgm:resizeHandles val="exact"/>
        </dgm:presLayoutVars>
      </dgm:prSet>
      <dgm:spPr/>
    </dgm:pt>
    <dgm:pt modelId="{43502B0C-DA71-40D6-8948-D7F70E8236D2}" type="pres">
      <dgm:prSet presAssocID="{9F6F350B-7361-46D0-85FD-5154FB8C9A0D}" presName="compNode" presStyleCnt="0"/>
      <dgm:spPr/>
    </dgm:pt>
    <dgm:pt modelId="{51BC963B-2363-446F-923D-BB0BC78B3AEF}" type="pres">
      <dgm:prSet presAssocID="{9F6F350B-7361-46D0-85FD-5154FB8C9A0D}" presName="bgRect" presStyleLbl="bgShp" presStyleIdx="0" presStyleCnt="4"/>
      <dgm:spPr/>
    </dgm:pt>
    <dgm:pt modelId="{91F72C83-3A82-41E9-84AB-69A6430D8CF2}" type="pres">
      <dgm:prSet presAssocID="{9F6F350B-7361-46D0-85FD-5154FB8C9A0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900F1E24-A203-4DE6-9F4D-0749FF9B4AA5}" type="pres">
      <dgm:prSet presAssocID="{9F6F350B-7361-46D0-85FD-5154FB8C9A0D}" presName="spaceRect" presStyleCnt="0"/>
      <dgm:spPr/>
    </dgm:pt>
    <dgm:pt modelId="{78815111-2998-4BE8-A50A-1662F971E70A}" type="pres">
      <dgm:prSet presAssocID="{9F6F350B-7361-46D0-85FD-5154FB8C9A0D}" presName="parTx" presStyleLbl="revTx" presStyleIdx="0" presStyleCnt="5">
        <dgm:presLayoutVars>
          <dgm:chMax val="0"/>
          <dgm:chPref val="0"/>
        </dgm:presLayoutVars>
      </dgm:prSet>
      <dgm:spPr/>
    </dgm:pt>
    <dgm:pt modelId="{DC6DE6A3-27A5-4DFA-808E-406B13126917}" type="pres">
      <dgm:prSet presAssocID="{4CC7524E-4177-4AEE-9BAE-0246CBBCF281}" presName="sibTrans" presStyleCnt="0"/>
      <dgm:spPr/>
    </dgm:pt>
    <dgm:pt modelId="{2B2B92E1-7E0A-40CA-8E3A-7C548A4F45FD}" type="pres">
      <dgm:prSet presAssocID="{FFAAF7F2-7F18-4FD0-9F38-76FFBDB35814}" presName="compNode" presStyleCnt="0"/>
      <dgm:spPr/>
    </dgm:pt>
    <dgm:pt modelId="{D2A03958-25E0-4CC1-B929-66582790AAF9}" type="pres">
      <dgm:prSet presAssocID="{FFAAF7F2-7F18-4FD0-9F38-76FFBDB35814}" presName="bgRect" presStyleLbl="bgShp" presStyleIdx="1" presStyleCnt="4"/>
      <dgm:spPr/>
    </dgm:pt>
    <dgm:pt modelId="{CCF4629F-46DB-41B1-8E8A-602231B4F87F}" type="pres">
      <dgm:prSet presAssocID="{FFAAF7F2-7F18-4FD0-9F38-76FFBDB3581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a:ext>
      </dgm:extLst>
    </dgm:pt>
    <dgm:pt modelId="{A86C6C0E-CD9C-408E-8620-5C52C7042AD2}" type="pres">
      <dgm:prSet presAssocID="{FFAAF7F2-7F18-4FD0-9F38-76FFBDB35814}" presName="spaceRect" presStyleCnt="0"/>
      <dgm:spPr/>
    </dgm:pt>
    <dgm:pt modelId="{90D6995E-C839-4605-9E3B-94029EDA365A}" type="pres">
      <dgm:prSet presAssocID="{FFAAF7F2-7F18-4FD0-9F38-76FFBDB35814}" presName="parTx" presStyleLbl="revTx" presStyleIdx="1" presStyleCnt="5">
        <dgm:presLayoutVars>
          <dgm:chMax val="0"/>
          <dgm:chPref val="0"/>
        </dgm:presLayoutVars>
      </dgm:prSet>
      <dgm:spPr/>
    </dgm:pt>
    <dgm:pt modelId="{A9E8761D-B6B9-4AA6-8821-4EE26456BABA}" type="pres">
      <dgm:prSet presAssocID="{FFAAF7F2-7F18-4FD0-9F38-76FFBDB35814}" presName="desTx" presStyleLbl="revTx" presStyleIdx="2" presStyleCnt="5" custScaleX="116299" custLinFactNeighborX="-5317">
        <dgm:presLayoutVars/>
      </dgm:prSet>
      <dgm:spPr/>
    </dgm:pt>
    <dgm:pt modelId="{236907CC-D9BB-4FC4-BB1D-BFCED8606C02}" type="pres">
      <dgm:prSet presAssocID="{C122140D-5AAE-4590-B60B-FEAAB951586C}" presName="sibTrans" presStyleCnt="0"/>
      <dgm:spPr/>
    </dgm:pt>
    <dgm:pt modelId="{5ADEBB9C-C9B8-486F-A1A7-0CAC48D635F9}" type="pres">
      <dgm:prSet presAssocID="{ADDB1F0D-109F-47DC-BBDD-68F66DD8F838}" presName="compNode" presStyleCnt="0"/>
      <dgm:spPr/>
    </dgm:pt>
    <dgm:pt modelId="{6BFAFA15-1C2E-4D25-81FC-189A791670F5}" type="pres">
      <dgm:prSet presAssocID="{ADDB1F0D-109F-47DC-BBDD-68F66DD8F838}" presName="bgRect" presStyleLbl="bgShp" presStyleIdx="2" presStyleCnt="4"/>
      <dgm:spPr/>
    </dgm:pt>
    <dgm:pt modelId="{30D7FD0E-1D15-4D0A-94FF-946FD574B4AF}" type="pres">
      <dgm:prSet presAssocID="{ADDB1F0D-109F-47DC-BBDD-68F66DD8F83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hoolhouse"/>
        </a:ext>
      </dgm:extLst>
    </dgm:pt>
    <dgm:pt modelId="{2EF7C68A-48FD-4FFC-A48A-701E05A1B70B}" type="pres">
      <dgm:prSet presAssocID="{ADDB1F0D-109F-47DC-BBDD-68F66DD8F838}" presName="spaceRect" presStyleCnt="0"/>
      <dgm:spPr/>
    </dgm:pt>
    <dgm:pt modelId="{2C197197-65F1-44CC-BBF5-09C2EFA3F67F}" type="pres">
      <dgm:prSet presAssocID="{ADDB1F0D-109F-47DC-BBDD-68F66DD8F838}" presName="parTx" presStyleLbl="revTx" presStyleIdx="3" presStyleCnt="5">
        <dgm:presLayoutVars>
          <dgm:chMax val="0"/>
          <dgm:chPref val="0"/>
        </dgm:presLayoutVars>
      </dgm:prSet>
      <dgm:spPr/>
    </dgm:pt>
    <dgm:pt modelId="{8A48D613-D234-410D-91B5-D8045F5D939E}" type="pres">
      <dgm:prSet presAssocID="{A34D2B91-F745-4807-B448-04A6344D6E62}" presName="sibTrans" presStyleCnt="0"/>
      <dgm:spPr/>
    </dgm:pt>
    <dgm:pt modelId="{9B670748-2339-472D-84E6-166D3EF9F684}" type="pres">
      <dgm:prSet presAssocID="{967881BA-9E59-4F2D-985D-22AC0EEE868F}" presName="compNode" presStyleCnt="0"/>
      <dgm:spPr/>
    </dgm:pt>
    <dgm:pt modelId="{98EF8DA5-39BF-4C04-B01E-5BEEC966EC2E}" type="pres">
      <dgm:prSet presAssocID="{967881BA-9E59-4F2D-985D-22AC0EEE868F}" presName="bgRect" presStyleLbl="bgShp" presStyleIdx="3" presStyleCnt="4"/>
      <dgm:spPr/>
    </dgm:pt>
    <dgm:pt modelId="{8331E648-101F-4658-8738-B946946A3DA3}" type="pres">
      <dgm:prSet presAssocID="{967881BA-9E59-4F2D-985D-22AC0EEE868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ey"/>
        </a:ext>
      </dgm:extLst>
    </dgm:pt>
    <dgm:pt modelId="{143509C5-1CA2-494E-B8F4-ABEA9352FEA8}" type="pres">
      <dgm:prSet presAssocID="{967881BA-9E59-4F2D-985D-22AC0EEE868F}" presName="spaceRect" presStyleCnt="0"/>
      <dgm:spPr/>
    </dgm:pt>
    <dgm:pt modelId="{19C34221-4226-4354-B3D3-946103C990E1}" type="pres">
      <dgm:prSet presAssocID="{967881BA-9E59-4F2D-985D-22AC0EEE868F}" presName="parTx" presStyleLbl="revTx" presStyleIdx="4" presStyleCnt="5">
        <dgm:presLayoutVars>
          <dgm:chMax val="0"/>
          <dgm:chPref val="0"/>
        </dgm:presLayoutVars>
      </dgm:prSet>
      <dgm:spPr/>
    </dgm:pt>
  </dgm:ptLst>
  <dgm:cxnLst>
    <dgm:cxn modelId="{9FFC8210-712D-4D8E-A2AA-26E24D71D398}" srcId="{02C92DC6-3C00-4085-9A29-9D7C9B013BF9}" destId="{9F6F350B-7361-46D0-85FD-5154FB8C9A0D}" srcOrd="0" destOrd="0" parTransId="{14259B1B-8CA9-45AF-A60B-62072A1FDA40}" sibTransId="{4CC7524E-4177-4AEE-9BAE-0246CBBCF281}"/>
    <dgm:cxn modelId="{E617D130-EC56-43A2-A5F7-7A937DEECD45}" srcId="{FFAAF7F2-7F18-4FD0-9F38-76FFBDB35814}" destId="{8E8BC9AE-3D45-4C99-B511-4FAC5FB14397}" srcOrd="3" destOrd="0" parTransId="{A3E98C1D-1757-4F44-820D-538D90AD6057}" sibTransId="{0D675E5D-7A62-491F-8E7F-BEBE702F0EB6}"/>
    <dgm:cxn modelId="{F0A7113F-3384-4A95-B04B-DE691F21718A}" srcId="{02C92DC6-3C00-4085-9A29-9D7C9B013BF9}" destId="{967881BA-9E59-4F2D-985D-22AC0EEE868F}" srcOrd="3" destOrd="0" parTransId="{FFB8F9DC-4C64-4A4B-A460-6B7A893CA599}" sibTransId="{A68CEA1F-AB09-4B6B-9D87-0D00C7CB2560}"/>
    <dgm:cxn modelId="{7003F23F-DB14-4EED-84E9-DEC0D7B9D0A1}" srcId="{02C92DC6-3C00-4085-9A29-9D7C9B013BF9}" destId="{FFAAF7F2-7F18-4FD0-9F38-76FFBDB35814}" srcOrd="1" destOrd="0" parTransId="{E52DF1F1-9918-4E67-8791-C969A6814210}" sibTransId="{C122140D-5AAE-4590-B60B-FEAAB951586C}"/>
    <dgm:cxn modelId="{89A20D55-506E-408C-B41F-A290B0F095AC}" type="presOf" srcId="{967881BA-9E59-4F2D-985D-22AC0EEE868F}" destId="{19C34221-4226-4354-B3D3-946103C990E1}" srcOrd="0" destOrd="0" presId="urn:microsoft.com/office/officeart/2018/2/layout/IconVerticalSolidList"/>
    <dgm:cxn modelId="{1FFE9779-35B1-48E8-9E8F-9E7847B31705}" type="presOf" srcId="{9F6F350B-7361-46D0-85FD-5154FB8C9A0D}" destId="{78815111-2998-4BE8-A50A-1662F971E70A}" srcOrd="0" destOrd="0" presId="urn:microsoft.com/office/officeart/2018/2/layout/IconVerticalSolidList"/>
    <dgm:cxn modelId="{9D321A88-57D9-42BE-8B8B-3659AC91AA85}" type="presOf" srcId="{6C9DDA7E-D419-4EB8-B94D-3886D51DF31C}" destId="{A9E8761D-B6B9-4AA6-8821-4EE26456BABA}" srcOrd="0" destOrd="2" presId="urn:microsoft.com/office/officeart/2018/2/layout/IconVerticalSolidList"/>
    <dgm:cxn modelId="{7D957093-BCC3-4078-9B64-744A84E14F01}" srcId="{FFAAF7F2-7F18-4FD0-9F38-76FFBDB35814}" destId="{94E04C5C-D164-4C56-8269-767262BA52BD}" srcOrd="1" destOrd="0" parTransId="{41B8DB88-C4AF-4591-9156-71E35F72FEE4}" sibTransId="{685C0743-E832-4147-98AF-DD11773A1C20}"/>
    <dgm:cxn modelId="{4763F2A3-5F0F-4359-BA4D-BB46A292DC72}" type="presOf" srcId="{FFAAF7F2-7F18-4FD0-9F38-76FFBDB35814}" destId="{90D6995E-C839-4605-9E3B-94029EDA365A}" srcOrd="0" destOrd="0" presId="urn:microsoft.com/office/officeart/2018/2/layout/IconVerticalSolidList"/>
    <dgm:cxn modelId="{CBD154BA-3295-4774-A762-4DEE1EC7EB31}" type="presOf" srcId="{FEA3A3C4-008B-47A2-B181-4E6C9E333288}" destId="{A9E8761D-B6B9-4AA6-8821-4EE26456BABA}" srcOrd="0" destOrd="0" presId="urn:microsoft.com/office/officeart/2018/2/layout/IconVerticalSolidList"/>
    <dgm:cxn modelId="{532BD8BA-A578-4598-95F9-A6352BF1941F}" type="presOf" srcId="{ADDB1F0D-109F-47DC-BBDD-68F66DD8F838}" destId="{2C197197-65F1-44CC-BBF5-09C2EFA3F67F}" srcOrd="0" destOrd="0" presId="urn:microsoft.com/office/officeart/2018/2/layout/IconVerticalSolidList"/>
    <dgm:cxn modelId="{1A83DABA-EA4A-4127-845B-A2C9B8893032}" type="presOf" srcId="{94E04C5C-D164-4C56-8269-767262BA52BD}" destId="{A9E8761D-B6B9-4AA6-8821-4EE26456BABA}" srcOrd="0" destOrd="1" presId="urn:microsoft.com/office/officeart/2018/2/layout/IconVerticalSolidList"/>
    <dgm:cxn modelId="{F2390CBB-1D63-4217-98A3-C5EC48C54D66}" srcId="{FFAAF7F2-7F18-4FD0-9F38-76FFBDB35814}" destId="{6C9DDA7E-D419-4EB8-B94D-3886D51DF31C}" srcOrd="2" destOrd="0" parTransId="{10896705-F024-48D1-AAC5-7A0476B99BA8}" sibTransId="{4B7D8112-76E6-4EBA-A61A-12B95EE8B49F}"/>
    <dgm:cxn modelId="{D48020C2-423F-4D6F-A435-43031C93C195}" type="presOf" srcId="{8E8BC9AE-3D45-4C99-B511-4FAC5FB14397}" destId="{A9E8761D-B6B9-4AA6-8821-4EE26456BABA}" srcOrd="0" destOrd="3" presId="urn:microsoft.com/office/officeart/2018/2/layout/IconVerticalSolidList"/>
    <dgm:cxn modelId="{F75266CE-0171-4D8D-8D30-A651433ECD67}" type="presOf" srcId="{02C92DC6-3C00-4085-9A29-9D7C9B013BF9}" destId="{288E78EA-DA12-4C3C-B4F2-50678A06C331}" srcOrd="0" destOrd="0" presId="urn:microsoft.com/office/officeart/2018/2/layout/IconVerticalSolidList"/>
    <dgm:cxn modelId="{695804CF-548C-4624-A4FB-7C0112B81BC4}" srcId="{02C92DC6-3C00-4085-9A29-9D7C9B013BF9}" destId="{ADDB1F0D-109F-47DC-BBDD-68F66DD8F838}" srcOrd="2" destOrd="0" parTransId="{84855319-5544-48B1-91BD-5D79B4D7F2D5}" sibTransId="{A34D2B91-F745-4807-B448-04A6344D6E62}"/>
    <dgm:cxn modelId="{1D138CE1-0BF6-4E59-8C46-9831035621BB}" srcId="{FFAAF7F2-7F18-4FD0-9F38-76FFBDB35814}" destId="{FEA3A3C4-008B-47A2-B181-4E6C9E333288}" srcOrd="0" destOrd="0" parTransId="{39104BC4-0381-471F-96FC-DF2F2D757959}" sibTransId="{31BEADB0-AB78-42A1-AE39-F54D90490D52}"/>
    <dgm:cxn modelId="{86652C24-8683-44D9-B9AB-AA36B90225DC}" type="presParOf" srcId="{288E78EA-DA12-4C3C-B4F2-50678A06C331}" destId="{43502B0C-DA71-40D6-8948-D7F70E8236D2}" srcOrd="0" destOrd="0" presId="urn:microsoft.com/office/officeart/2018/2/layout/IconVerticalSolidList"/>
    <dgm:cxn modelId="{D0126C62-842D-4B35-878F-A435FB049FB5}" type="presParOf" srcId="{43502B0C-DA71-40D6-8948-D7F70E8236D2}" destId="{51BC963B-2363-446F-923D-BB0BC78B3AEF}" srcOrd="0" destOrd="0" presId="urn:microsoft.com/office/officeart/2018/2/layout/IconVerticalSolidList"/>
    <dgm:cxn modelId="{0F1CA88D-6C88-427F-BB72-0D5ACC923731}" type="presParOf" srcId="{43502B0C-DA71-40D6-8948-D7F70E8236D2}" destId="{91F72C83-3A82-41E9-84AB-69A6430D8CF2}" srcOrd="1" destOrd="0" presId="urn:microsoft.com/office/officeart/2018/2/layout/IconVerticalSolidList"/>
    <dgm:cxn modelId="{16725E07-B31D-41FA-8F28-A8B49347A50E}" type="presParOf" srcId="{43502B0C-DA71-40D6-8948-D7F70E8236D2}" destId="{900F1E24-A203-4DE6-9F4D-0749FF9B4AA5}" srcOrd="2" destOrd="0" presId="urn:microsoft.com/office/officeart/2018/2/layout/IconVerticalSolidList"/>
    <dgm:cxn modelId="{DA20F56C-0169-4F1F-B806-190DCA8A63D2}" type="presParOf" srcId="{43502B0C-DA71-40D6-8948-D7F70E8236D2}" destId="{78815111-2998-4BE8-A50A-1662F971E70A}" srcOrd="3" destOrd="0" presId="urn:microsoft.com/office/officeart/2018/2/layout/IconVerticalSolidList"/>
    <dgm:cxn modelId="{70F357E9-9C80-4055-996D-877901A93205}" type="presParOf" srcId="{288E78EA-DA12-4C3C-B4F2-50678A06C331}" destId="{DC6DE6A3-27A5-4DFA-808E-406B13126917}" srcOrd="1" destOrd="0" presId="urn:microsoft.com/office/officeart/2018/2/layout/IconVerticalSolidList"/>
    <dgm:cxn modelId="{FC698C48-6A0D-4DBF-B0E2-0369A7618E37}" type="presParOf" srcId="{288E78EA-DA12-4C3C-B4F2-50678A06C331}" destId="{2B2B92E1-7E0A-40CA-8E3A-7C548A4F45FD}" srcOrd="2" destOrd="0" presId="urn:microsoft.com/office/officeart/2018/2/layout/IconVerticalSolidList"/>
    <dgm:cxn modelId="{98DD4690-1D35-4E31-9EC7-E9B4CEA072AD}" type="presParOf" srcId="{2B2B92E1-7E0A-40CA-8E3A-7C548A4F45FD}" destId="{D2A03958-25E0-4CC1-B929-66582790AAF9}" srcOrd="0" destOrd="0" presId="urn:microsoft.com/office/officeart/2018/2/layout/IconVerticalSolidList"/>
    <dgm:cxn modelId="{1EA3D4FC-2C17-4C15-B559-FAAF96A3DE77}" type="presParOf" srcId="{2B2B92E1-7E0A-40CA-8E3A-7C548A4F45FD}" destId="{CCF4629F-46DB-41B1-8E8A-602231B4F87F}" srcOrd="1" destOrd="0" presId="urn:microsoft.com/office/officeart/2018/2/layout/IconVerticalSolidList"/>
    <dgm:cxn modelId="{8776234B-AFA2-45FB-AA3F-E04BE25BF8C8}" type="presParOf" srcId="{2B2B92E1-7E0A-40CA-8E3A-7C548A4F45FD}" destId="{A86C6C0E-CD9C-408E-8620-5C52C7042AD2}" srcOrd="2" destOrd="0" presId="urn:microsoft.com/office/officeart/2018/2/layout/IconVerticalSolidList"/>
    <dgm:cxn modelId="{0AD327AE-0B97-47F7-91AA-62457B530951}" type="presParOf" srcId="{2B2B92E1-7E0A-40CA-8E3A-7C548A4F45FD}" destId="{90D6995E-C839-4605-9E3B-94029EDA365A}" srcOrd="3" destOrd="0" presId="urn:microsoft.com/office/officeart/2018/2/layout/IconVerticalSolidList"/>
    <dgm:cxn modelId="{0B02453E-F7BA-44C7-81BF-0D6F05C2BF36}" type="presParOf" srcId="{2B2B92E1-7E0A-40CA-8E3A-7C548A4F45FD}" destId="{A9E8761D-B6B9-4AA6-8821-4EE26456BABA}" srcOrd="4" destOrd="0" presId="urn:microsoft.com/office/officeart/2018/2/layout/IconVerticalSolidList"/>
    <dgm:cxn modelId="{FDF78062-5EE9-4021-85DD-BE50369BCEF4}" type="presParOf" srcId="{288E78EA-DA12-4C3C-B4F2-50678A06C331}" destId="{236907CC-D9BB-4FC4-BB1D-BFCED8606C02}" srcOrd="3" destOrd="0" presId="urn:microsoft.com/office/officeart/2018/2/layout/IconVerticalSolidList"/>
    <dgm:cxn modelId="{CEB5734D-B486-4BD9-BD89-009CEE23DBA1}" type="presParOf" srcId="{288E78EA-DA12-4C3C-B4F2-50678A06C331}" destId="{5ADEBB9C-C9B8-486F-A1A7-0CAC48D635F9}" srcOrd="4" destOrd="0" presId="urn:microsoft.com/office/officeart/2018/2/layout/IconVerticalSolidList"/>
    <dgm:cxn modelId="{BA4051B9-5DD3-40DE-A91E-7B5433EF7CB9}" type="presParOf" srcId="{5ADEBB9C-C9B8-486F-A1A7-0CAC48D635F9}" destId="{6BFAFA15-1C2E-4D25-81FC-189A791670F5}" srcOrd="0" destOrd="0" presId="urn:microsoft.com/office/officeart/2018/2/layout/IconVerticalSolidList"/>
    <dgm:cxn modelId="{557AE929-4EF3-4345-9720-E1FBD7C02173}" type="presParOf" srcId="{5ADEBB9C-C9B8-486F-A1A7-0CAC48D635F9}" destId="{30D7FD0E-1D15-4D0A-94FF-946FD574B4AF}" srcOrd="1" destOrd="0" presId="urn:microsoft.com/office/officeart/2018/2/layout/IconVerticalSolidList"/>
    <dgm:cxn modelId="{06E0A52B-E09F-456E-BB7D-B9DE3BBA2DC4}" type="presParOf" srcId="{5ADEBB9C-C9B8-486F-A1A7-0CAC48D635F9}" destId="{2EF7C68A-48FD-4FFC-A48A-701E05A1B70B}" srcOrd="2" destOrd="0" presId="urn:microsoft.com/office/officeart/2018/2/layout/IconVerticalSolidList"/>
    <dgm:cxn modelId="{2C29D4FD-FD23-4534-8D26-B5D2E65220C6}" type="presParOf" srcId="{5ADEBB9C-C9B8-486F-A1A7-0CAC48D635F9}" destId="{2C197197-65F1-44CC-BBF5-09C2EFA3F67F}" srcOrd="3" destOrd="0" presId="urn:microsoft.com/office/officeart/2018/2/layout/IconVerticalSolidList"/>
    <dgm:cxn modelId="{A37AF8ED-A2AC-499E-96E7-7867212D7478}" type="presParOf" srcId="{288E78EA-DA12-4C3C-B4F2-50678A06C331}" destId="{8A48D613-D234-410D-91B5-D8045F5D939E}" srcOrd="5" destOrd="0" presId="urn:microsoft.com/office/officeart/2018/2/layout/IconVerticalSolidList"/>
    <dgm:cxn modelId="{87F414FD-5DA7-48C5-B79A-7F77E56CFBEE}" type="presParOf" srcId="{288E78EA-DA12-4C3C-B4F2-50678A06C331}" destId="{9B670748-2339-472D-84E6-166D3EF9F684}" srcOrd="6" destOrd="0" presId="urn:microsoft.com/office/officeart/2018/2/layout/IconVerticalSolidList"/>
    <dgm:cxn modelId="{7CC93208-1992-452F-94C6-9E252E14D13A}" type="presParOf" srcId="{9B670748-2339-472D-84E6-166D3EF9F684}" destId="{98EF8DA5-39BF-4C04-B01E-5BEEC966EC2E}" srcOrd="0" destOrd="0" presId="urn:microsoft.com/office/officeart/2018/2/layout/IconVerticalSolidList"/>
    <dgm:cxn modelId="{C40272BF-1CD8-49AD-B968-06FED2CFAA84}" type="presParOf" srcId="{9B670748-2339-472D-84E6-166D3EF9F684}" destId="{8331E648-101F-4658-8738-B946946A3DA3}" srcOrd="1" destOrd="0" presId="urn:microsoft.com/office/officeart/2018/2/layout/IconVerticalSolidList"/>
    <dgm:cxn modelId="{AA27B05F-ACFA-4FE4-B245-4B852ED9AE39}" type="presParOf" srcId="{9B670748-2339-472D-84E6-166D3EF9F684}" destId="{143509C5-1CA2-494E-B8F4-ABEA9352FEA8}" srcOrd="2" destOrd="0" presId="urn:microsoft.com/office/officeart/2018/2/layout/IconVerticalSolidList"/>
    <dgm:cxn modelId="{1CE5C2E9-D1C6-430F-A22E-5FF716AAD86A}" type="presParOf" srcId="{9B670748-2339-472D-84E6-166D3EF9F684}" destId="{19C34221-4226-4354-B3D3-946103C990E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0B6F5DB-DAE3-43CB-82F6-B0E429223D2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2B842F1-A7E8-402C-A8A4-3D3186EFBAD9}">
      <dgm:prSet/>
      <dgm:spPr/>
      <dgm:t>
        <a:bodyPr/>
        <a:lstStyle/>
        <a:p>
          <a:pPr>
            <a:lnSpc>
              <a:spcPct val="100000"/>
            </a:lnSpc>
          </a:pPr>
          <a:r>
            <a:rPr lang="en-GB" dirty="0"/>
            <a:t>The Fund has made some contributions in the areas of </a:t>
          </a:r>
          <a:endParaRPr lang="en-US" dirty="0"/>
        </a:p>
      </dgm:t>
    </dgm:pt>
    <dgm:pt modelId="{684BA3DC-9B81-44BE-8550-9AC329E2613E}" type="parTrans" cxnId="{2B15AD78-D5BE-4700-8F06-8F3AFC5CD712}">
      <dgm:prSet/>
      <dgm:spPr/>
      <dgm:t>
        <a:bodyPr/>
        <a:lstStyle/>
        <a:p>
          <a:endParaRPr lang="en-US"/>
        </a:p>
      </dgm:t>
    </dgm:pt>
    <dgm:pt modelId="{827AD78E-5995-423B-B519-246179F0E615}" type="sibTrans" cxnId="{2B15AD78-D5BE-4700-8F06-8F3AFC5CD712}">
      <dgm:prSet/>
      <dgm:spPr/>
      <dgm:t>
        <a:bodyPr/>
        <a:lstStyle/>
        <a:p>
          <a:endParaRPr lang="en-US"/>
        </a:p>
      </dgm:t>
    </dgm:pt>
    <dgm:pt modelId="{C378C51E-F909-42F6-B3D9-D1E454750FFB}">
      <dgm:prSet custT="1"/>
      <dgm:spPr/>
      <dgm:t>
        <a:bodyPr/>
        <a:lstStyle/>
        <a:p>
          <a:pPr>
            <a:lnSpc>
              <a:spcPct val="100000"/>
            </a:lnSpc>
          </a:pPr>
          <a:r>
            <a:rPr lang="en-GB" sz="1800"/>
            <a:t>infrastructure; </a:t>
          </a:r>
          <a:endParaRPr lang="en-US" sz="1800"/>
        </a:p>
      </dgm:t>
    </dgm:pt>
    <dgm:pt modelId="{813E4871-2A01-4D1F-9D56-D43B54729F5D}" type="parTrans" cxnId="{AE3F2286-DDB5-44C0-9E17-56C4FCC20D47}">
      <dgm:prSet/>
      <dgm:spPr/>
      <dgm:t>
        <a:bodyPr/>
        <a:lstStyle/>
        <a:p>
          <a:endParaRPr lang="en-US"/>
        </a:p>
      </dgm:t>
    </dgm:pt>
    <dgm:pt modelId="{F9BE674D-78CA-4325-84B3-8DCA0A91E56E}" type="sibTrans" cxnId="{AE3F2286-DDB5-44C0-9E17-56C4FCC20D47}">
      <dgm:prSet/>
      <dgm:spPr/>
      <dgm:t>
        <a:bodyPr/>
        <a:lstStyle/>
        <a:p>
          <a:endParaRPr lang="en-US"/>
        </a:p>
      </dgm:t>
    </dgm:pt>
    <dgm:pt modelId="{17E4DB25-3F87-442C-9198-296FD7B777A7}">
      <dgm:prSet custT="1"/>
      <dgm:spPr/>
      <dgm:t>
        <a:bodyPr/>
        <a:lstStyle/>
        <a:p>
          <a:pPr>
            <a:lnSpc>
              <a:spcPct val="100000"/>
            </a:lnSpc>
          </a:pPr>
          <a:r>
            <a:rPr lang="en-GB" sz="1800"/>
            <a:t>student development and support; </a:t>
          </a:r>
          <a:endParaRPr lang="en-US" sz="1800"/>
        </a:p>
      </dgm:t>
    </dgm:pt>
    <dgm:pt modelId="{222884E3-9D24-4269-A827-A7EFF45AF453}" type="parTrans" cxnId="{F3965C13-18B3-4899-A153-3178B853B9B0}">
      <dgm:prSet/>
      <dgm:spPr/>
      <dgm:t>
        <a:bodyPr/>
        <a:lstStyle/>
        <a:p>
          <a:endParaRPr lang="en-US"/>
        </a:p>
      </dgm:t>
    </dgm:pt>
    <dgm:pt modelId="{937CA448-6D3A-4BE3-A6FD-38AC58EA8A5D}" type="sibTrans" cxnId="{F3965C13-18B3-4899-A153-3178B853B9B0}">
      <dgm:prSet/>
      <dgm:spPr/>
      <dgm:t>
        <a:bodyPr/>
        <a:lstStyle/>
        <a:p>
          <a:endParaRPr lang="en-US"/>
        </a:p>
      </dgm:t>
    </dgm:pt>
    <dgm:pt modelId="{6ADA90B0-DF13-405A-801F-0E3386E51FA3}">
      <dgm:prSet custT="1"/>
      <dgm:spPr/>
      <dgm:t>
        <a:bodyPr/>
        <a:lstStyle/>
        <a:p>
          <a:pPr>
            <a:lnSpc>
              <a:spcPct val="100000"/>
            </a:lnSpc>
          </a:pPr>
          <a:r>
            <a:rPr lang="en-GB" sz="1800"/>
            <a:t>faculty research and development; </a:t>
          </a:r>
          <a:endParaRPr lang="en-US" sz="1800"/>
        </a:p>
      </dgm:t>
    </dgm:pt>
    <dgm:pt modelId="{8C71268C-42CA-4B50-A55F-F84A74B2CE84}" type="parTrans" cxnId="{AA9486FD-2F19-4B02-88C6-F1967F4DCBD1}">
      <dgm:prSet/>
      <dgm:spPr/>
      <dgm:t>
        <a:bodyPr/>
        <a:lstStyle/>
        <a:p>
          <a:endParaRPr lang="en-US"/>
        </a:p>
      </dgm:t>
    </dgm:pt>
    <dgm:pt modelId="{46C661A0-0AF0-4EF0-9030-EC9F7843B75B}" type="sibTrans" cxnId="{AA9486FD-2F19-4B02-88C6-F1967F4DCBD1}">
      <dgm:prSet/>
      <dgm:spPr/>
      <dgm:t>
        <a:bodyPr/>
        <a:lstStyle/>
        <a:p>
          <a:endParaRPr lang="en-US"/>
        </a:p>
      </dgm:t>
    </dgm:pt>
    <dgm:pt modelId="{C081CA82-7246-4C02-BE33-7FBADA4F8879}">
      <dgm:prSet custT="1"/>
      <dgm:spPr/>
      <dgm:t>
        <a:bodyPr/>
        <a:lstStyle/>
        <a:p>
          <a:pPr>
            <a:lnSpc>
              <a:spcPct val="100000"/>
            </a:lnSpc>
          </a:pPr>
          <a:r>
            <a:rPr lang="en-GB" sz="1800" dirty="0"/>
            <a:t>support for mathematics, science, and technical education; and </a:t>
          </a:r>
          <a:endParaRPr lang="en-US" sz="1800" dirty="0"/>
        </a:p>
      </dgm:t>
    </dgm:pt>
    <dgm:pt modelId="{B6D7E278-294E-4B75-8532-1198E7050571}" type="parTrans" cxnId="{7C000AE9-EB22-480C-84CE-CE1B45640945}">
      <dgm:prSet/>
      <dgm:spPr/>
      <dgm:t>
        <a:bodyPr/>
        <a:lstStyle/>
        <a:p>
          <a:endParaRPr lang="en-US"/>
        </a:p>
      </dgm:t>
    </dgm:pt>
    <dgm:pt modelId="{78A054F6-CC96-4EB9-9E38-96D656F6DDCC}" type="sibTrans" cxnId="{7C000AE9-EB22-480C-84CE-CE1B45640945}">
      <dgm:prSet/>
      <dgm:spPr/>
      <dgm:t>
        <a:bodyPr/>
        <a:lstStyle/>
        <a:p>
          <a:endParaRPr lang="en-US"/>
        </a:p>
      </dgm:t>
    </dgm:pt>
    <dgm:pt modelId="{B442FD18-A5D5-4F32-B87B-EF1319AA933B}">
      <dgm:prSet custT="1"/>
      <dgm:spPr/>
      <dgm:t>
        <a:bodyPr/>
        <a:lstStyle/>
        <a:p>
          <a:pPr>
            <a:lnSpc>
              <a:spcPct val="100000"/>
            </a:lnSpc>
          </a:pPr>
          <a:r>
            <a:rPr lang="en-GB" sz="1800" dirty="0"/>
            <a:t>a robust support to the Ministry of Education and its agencies. </a:t>
          </a:r>
          <a:endParaRPr lang="en-US" sz="1800" dirty="0"/>
        </a:p>
      </dgm:t>
    </dgm:pt>
    <dgm:pt modelId="{E4E98930-D494-4219-ACF2-710AAC2D6D36}" type="parTrans" cxnId="{76B419B1-F3C6-4457-A29F-50E99B0193B0}">
      <dgm:prSet/>
      <dgm:spPr/>
      <dgm:t>
        <a:bodyPr/>
        <a:lstStyle/>
        <a:p>
          <a:endParaRPr lang="en-US"/>
        </a:p>
      </dgm:t>
    </dgm:pt>
    <dgm:pt modelId="{2A1FDFCE-B745-412E-A626-D55CFE84CDA4}" type="sibTrans" cxnId="{76B419B1-F3C6-4457-A29F-50E99B0193B0}">
      <dgm:prSet/>
      <dgm:spPr/>
      <dgm:t>
        <a:bodyPr/>
        <a:lstStyle/>
        <a:p>
          <a:endParaRPr lang="en-US"/>
        </a:p>
      </dgm:t>
    </dgm:pt>
    <dgm:pt modelId="{E5EF6D05-CC63-483F-9D18-5F16D9D9BC5F}">
      <dgm:prSet/>
      <dgm:spPr/>
      <dgm:t>
        <a:bodyPr/>
        <a:lstStyle/>
        <a:p>
          <a:pPr>
            <a:lnSpc>
              <a:spcPct val="100000"/>
            </a:lnSpc>
          </a:pPr>
          <a:r>
            <a:rPr lang="en-GB" b="1" dirty="0"/>
            <a:t>In spite of these contributions there are challenges that require innovative means to address</a:t>
          </a:r>
          <a:r>
            <a:rPr lang="en-GH" b="1" dirty="0"/>
            <a:t> </a:t>
          </a:r>
          <a:endParaRPr lang="en-US" dirty="0"/>
        </a:p>
      </dgm:t>
    </dgm:pt>
    <dgm:pt modelId="{A688C768-187A-4E8B-99B8-F7B18AC9CC5D}" type="parTrans" cxnId="{8B5D816A-4033-4F60-B05E-9063F9BE21FF}">
      <dgm:prSet/>
      <dgm:spPr/>
      <dgm:t>
        <a:bodyPr/>
        <a:lstStyle/>
        <a:p>
          <a:endParaRPr lang="en-US"/>
        </a:p>
      </dgm:t>
    </dgm:pt>
    <dgm:pt modelId="{6F83948C-02E3-4262-AB0C-EC2EA6C916DF}" type="sibTrans" cxnId="{8B5D816A-4033-4F60-B05E-9063F9BE21FF}">
      <dgm:prSet/>
      <dgm:spPr/>
      <dgm:t>
        <a:bodyPr/>
        <a:lstStyle/>
        <a:p>
          <a:endParaRPr lang="en-US"/>
        </a:p>
      </dgm:t>
    </dgm:pt>
    <dgm:pt modelId="{8136CB63-8329-4051-ADD8-CDC841F83AAB}" type="pres">
      <dgm:prSet presAssocID="{A0B6F5DB-DAE3-43CB-82F6-B0E429223D2D}" presName="root" presStyleCnt="0">
        <dgm:presLayoutVars>
          <dgm:dir/>
          <dgm:resizeHandles val="exact"/>
        </dgm:presLayoutVars>
      </dgm:prSet>
      <dgm:spPr/>
    </dgm:pt>
    <dgm:pt modelId="{D701F7D7-C43A-446E-8A8C-50A6FF7E1B75}" type="pres">
      <dgm:prSet presAssocID="{22B842F1-A7E8-402C-A8A4-3D3186EFBAD9}" presName="compNode" presStyleCnt="0"/>
      <dgm:spPr/>
    </dgm:pt>
    <dgm:pt modelId="{2B5A4833-473E-48DD-BBF5-78048E9D945E}" type="pres">
      <dgm:prSet presAssocID="{22B842F1-A7E8-402C-A8A4-3D3186EFBAD9}" presName="bgRect" presStyleLbl="bgShp" presStyleIdx="0" presStyleCnt="2" custScaleY="195363"/>
      <dgm:spPr/>
    </dgm:pt>
    <dgm:pt modelId="{800CD679-E6C0-4313-A72A-6EC846291277}" type="pres">
      <dgm:prSet presAssocID="{22B842F1-A7E8-402C-A8A4-3D3186EFBAD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ploma Roll"/>
        </a:ext>
      </dgm:extLst>
    </dgm:pt>
    <dgm:pt modelId="{2C361CE1-8BD0-4D5A-A9E9-F71B6F7A32E7}" type="pres">
      <dgm:prSet presAssocID="{22B842F1-A7E8-402C-A8A4-3D3186EFBAD9}" presName="spaceRect" presStyleCnt="0"/>
      <dgm:spPr/>
    </dgm:pt>
    <dgm:pt modelId="{283DABCA-2859-471B-A474-FECBA5072B7F}" type="pres">
      <dgm:prSet presAssocID="{22B842F1-A7E8-402C-A8A4-3D3186EFBAD9}" presName="parTx" presStyleLbl="revTx" presStyleIdx="0" presStyleCnt="3">
        <dgm:presLayoutVars>
          <dgm:chMax val="0"/>
          <dgm:chPref val="0"/>
        </dgm:presLayoutVars>
      </dgm:prSet>
      <dgm:spPr/>
    </dgm:pt>
    <dgm:pt modelId="{2D53E8D1-AD03-4135-894F-47E88BFF64D7}" type="pres">
      <dgm:prSet presAssocID="{22B842F1-A7E8-402C-A8A4-3D3186EFBAD9}" presName="desTx" presStyleLbl="revTx" presStyleIdx="1" presStyleCnt="3" custScaleX="120906" custScaleY="171605" custLinFactNeighborX="-12908" custLinFactNeighborY="3289">
        <dgm:presLayoutVars/>
      </dgm:prSet>
      <dgm:spPr/>
    </dgm:pt>
    <dgm:pt modelId="{8B5AAED8-304D-4083-B6B9-E6137FFC44EB}" type="pres">
      <dgm:prSet presAssocID="{827AD78E-5995-423B-B519-246179F0E615}" presName="sibTrans" presStyleCnt="0"/>
      <dgm:spPr/>
    </dgm:pt>
    <dgm:pt modelId="{B29AF177-1625-4B6A-AE5F-4FCFA8345DF6}" type="pres">
      <dgm:prSet presAssocID="{E5EF6D05-CC63-483F-9D18-5F16D9D9BC5F}" presName="compNode" presStyleCnt="0"/>
      <dgm:spPr/>
    </dgm:pt>
    <dgm:pt modelId="{BC39B824-AC3E-4911-B6A3-BED368BABC8A}" type="pres">
      <dgm:prSet presAssocID="{E5EF6D05-CC63-483F-9D18-5F16D9D9BC5F}" presName="bgRect" presStyleLbl="bgShp" presStyleIdx="1" presStyleCnt="2"/>
      <dgm:spPr/>
    </dgm:pt>
    <dgm:pt modelId="{8DCE8C35-E473-4477-932D-B7EA80009B94}" type="pres">
      <dgm:prSet presAssocID="{E5EF6D05-CC63-483F-9D18-5F16D9D9BC5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 Bulb and Gear"/>
        </a:ext>
      </dgm:extLst>
    </dgm:pt>
    <dgm:pt modelId="{6AFDB8B4-04DF-477A-98BB-C92833849161}" type="pres">
      <dgm:prSet presAssocID="{E5EF6D05-CC63-483F-9D18-5F16D9D9BC5F}" presName="spaceRect" presStyleCnt="0"/>
      <dgm:spPr/>
    </dgm:pt>
    <dgm:pt modelId="{FBF9513F-CB36-4DF4-9E0F-01AE3A192627}" type="pres">
      <dgm:prSet presAssocID="{E5EF6D05-CC63-483F-9D18-5F16D9D9BC5F}" presName="parTx" presStyleLbl="revTx" presStyleIdx="2" presStyleCnt="3">
        <dgm:presLayoutVars>
          <dgm:chMax val="0"/>
          <dgm:chPref val="0"/>
        </dgm:presLayoutVars>
      </dgm:prSet>
      <dgm:spPr/>
    </dgm:pt>
  </dgm:ptLst>
  <dgm:cxnLst>
    <dgm:cxn modelId="{F3965C13-18B3-4899-A153-3178B853B9B0}" srcId="{22B842F1-A7E8-402C-A8A4-3D3186EFBAD9}" destId="{17E4DB25-3F87-442C-9198-296FD7B777A7}" srcOrd="1" destOrd="0" parTransId="{222884E3-9D24-4269-A827-A7EFF45AF453}" sibTransId="{937CA448-6D3A-4BE3-A6FD-38AC58EA8A5D}"/>
    <dgm:cxn modelId="{2D8B561F-1C98-4770-B712-9C276EA97082}" type="presOf" srcId="{22B842F1-A7E8-402C-A8A4-3D3186EFBAD9}" destId="{283DABCA-2859-471B-A474-FECBA5072B7F}" srcOrd="0" destOrd="0" presId="urn:microsoft.com/office/officeart/2018/2/layout/IconVerticalSolidList"/>
    <dgm:cxn modelId="{0E78162C-979D-498D-901C-4D0BC090A6C5}" type="presOf" srcId="{A0B6F5DB-DAE3-43CB-82F6-B0E429223D2D}" destId="{8136CB63-8329-4051-ADD8-CDC841F83AAB}" srcOrd="0" destOrd="0" presId="urn:microsoft.com/office/officeart/2018/2/layout/IconVerticalSolidList"/>
    <dgm:cxn modelId="{B09E1741-1946-4D3F-A088-69FA73AB7F15}" type="presOf" srcId="{6ADA90B0-DF13-405A-801F-0E3386E51FA3}" destId="{2D53E8D1-AD03-4135-894F-47E88BFF64D7}" srcOrd="0" destOrd="2" presId="urn:microsoft.com/office/officeart/2018/2/layout/IconVerticalSolidList"/>
    <dgm:cxn modelId="{8B5D816A-4033-4F60-B05E-9063F9BE21FF}" srcId="{A0B6F5DB-DAE3-43CB-82F6-B0E429223D2D}" destId="{E5EF6D05-CC63-483F-9D18-5F16D9D9BC5F}" srcOrd="1" destOrd="0" parTransId="{A688C768-187A-4E8B-99B8-F7B18AC9CC5D}" sibTransId="{6F83948C-02E3-4262-AB0C-EC2EA6C916DF}"/>
    <dgm:cxn modelId="{B51AA452-9DC4-4C3D-A6C9-3A5BE5A40F90}" type="presOf" srcId="{17E4DB25-3F87-442C-9198-296FD7B777A7}" destId="{2D53E8D1-AD03-4135-894F-47E88BFF64D7}" srcOrd="0" destOrd="1" presId="urn:microsoft.com/office/officeart/2018/2/layout/IconVerticalSolidList"/>
    <dgm:cxn modelId="{2B15AD78-D5BE-4700-8F06-8F3AFC5CD712}" srcId="{A0B6F5DB-DAE3-43CB-82F6-B0E429223D2D}" destId="{22B842F1-A7E8-402C-A8A4-3D3186EFBAD9}" srcOrd="0" destOrd="0" parTransId="{684BA3DC-9B81-44BE-8550-9AC329E2613E}" sibTransId="{827AD78E-5995-423B-B519-246179F0E615}"/>
    <dgm:cxn modelId="{AE3F2286-DDB5-44C0-9E17-56C4FCC20D47}" srcId="{22B842F1-A7E8-402C-A8A4-3D3186EFBAD9}" destId="{C378C51E-F909-42F6-B3D9-D1E454750FFB}" srcOrd="0" destOrd="0" parTransId="{813E4871-2A01-4D1F-9D56-D43B54729F5D}" sibTransId="{F9BE674D-78CA-4325-84B3-8DCA0A91E56E}"/>
    <dgm:cxn modelId="{7EF4CC8C-087A-42DC-8E85-A4178975B43B}" type="presOf" srcId="{B442FD18-A5D5-4F32-B87B-EF1319AA933B}" destId="{2D53E8D1-AD03-4135-894F-47E88BFF64D7}" srcOrd="0" destOrd="4" presId="urn:microsoft.com/office/officeart/2018/2/layout/IconVerticalSolidList"/>
    <dgm:cxn modelId="{9F8E0BA1-077B-460A-A233-363BB0F2E24B}" type="presOf" srcId="{C081CA82-7246-4C02-BE33-7FBADA4F8879}" destId="{2D53E8D1-AD03-4135-894F-47E88BFF64D7}" srcOrd="0" destOrd="3" presId="urn:microsoft.com/office/officeart/2018/2/layout/IconVerticalSolidList"/>
    <dgm:cxn modelId="{76B419B1-F3C6-4457-A29F-50E99B0193B0}" srcId="{22B842F1-A7E8-402C-A8A4-3D3186EFBAD9}" destId="{B442FD18-A5D5-4F32-B87B-EF1319AA933B}" srcOrd="4" destOrd="0" parTransId="{E4E98930-D494-4219-ACF2-710AAC2D6D36}" sibTransId="{2A1FDFCE-B745-412E-A626-D55CFE84CDA4}"/>
    <dgm:cxn modelId="{73AD0EBB-7705-4A92-A855-F558ED61EB0A}" type="presOf" srcId="{C378C51E-F909-42F6-B3D9-D1E454750FFB}" destId="{2D53E8D1-AD03-4135-894F-47E88BFF64D7}" srcOrd="0" destOrd="0" presId="urn:microsoft.com/office/officeart/2018/2/layout/IconVerticalSolidList"/>
    <dgm:cxn modelId="{76023FCD-0E1A-4D20-BBAA-FBB87E92347C}" type="presOf" srcId="{E5EF6D05-CC63-483F-9D18-5F16D9D9BC5F}" destId="{FBF9513F-CB36-4DF4-9E0F-01AE3A192627}" srcOrd="0" destOrd="0" presId="urn:microsoft.com/office/officeart/2018/2/layout/IconVerticalSolidList"/>
    <dgm:cxn modelId="{7C000AE9-EB22-480C-84CE-CE1B45640945}" srcId="{22B842F1-A7E8-402C-A8A4-3D3186EFBAD9}" destId="{C081CA82-7246-4C02-BE33-7FBADA4F8879}" srcOrd="3" destOrd="0" parTransId="{B6D7E278-294E-4B75-8532-1198E7050571}" sibTransId="{78A054F6-CC96-4EB9-9E38-96D656F6DDCC}"/>
    <dgm:cxn modelId="{AA9486FD-2F19-4B02-88C6-F1967F4DCBD1}" srcId="{22B842F1-A7E8-402C-A8A4-3D3186EFBAD9}" destId="{6ADA90B0-DF13-405A-801F-0E3386E51FA3}" srcOrd="2" destOrd="0" parTransId="{8C71268C-42CA-4B50-A55F-F84A74B2CE84}" sibTransId="{46C661A0-0AF0-4EF0-9030-EC9F7843B75B}"/>
    <dgm:cxn modelId="{FCF84F49-21E0-4E6C-AD8D-44EAD5D1A953}" type="presParOf" srcId="{8136CB63-8329-4051-ADD8-CDC841F83AAB}" destId="{D701F7D7-C43A-446E-8A8C-50A6FF7E1B75}" srcOrd="0" destOrd="0" presId="urn:microsoft.com/office/officeart/2018/2/layout/IconVerticalSolidList"/>
    <dgm:cxn modelId="{710198C8-8A86-4D64-AC25-7A0190C0E173}" type="presParOf" srcId="{D701F7D7-C43A-446E-8A8C-50A6FF7E1B75}" destId="{2B5A4833-473E-48DD-BBF5-78048E9D945E}" srcOrd="0" destOrd="0" presId="urn:microsoft.com/office/officeart/2018/2/layout/IconVerticalSolidList"/>
    <dgm:cxn modelId="{EC505F8E-9B9E-4D21-BA1B-AC9F530D168F}" type="presParOf" srcId="{D701F7D7-C43A-446E-8A8C-50A6FF7E1B75}" destId="{800CD679-E6C0-4313-A72A-6EC846291277}" srcOrd="1" destOrd="0" presId="urn:microsoft.com/office/officeart/2018/2/layout/IconVerticalSolidList"/>
    <dgm:cxn modelId="{E4E17D45-ECAA-490F-9CD2-037637DECFCD}" type="presParOf" srcId="{D701F7D7-C43A-446E-8A8C-50A6FF7E1B75}" destId="{2C361CE1-8BD0-4D5A-A9E9-F71B6F7A32E7}" srcOrd="2" destOrd="0" presId="urn:microsoft.com/office/officeart/2018/2/layout/IconVerticalSolidList"/>
    <dgm:cxn modelId="{8C7C423B-C17F-4007-8535-FC97724648AE}" type="presParOf" srcId="{D701F7D7-C43A-446E-8A8C-50A6FF7E1B75}" destId="{283DABCA-2859-471B-A474-FECBA5072B7F}" srcOrd="3" destOrd="0" presId="urn:microsoft.com/office/officeart/2018/2/layout/IconVerticalSolidList"/>
    <dgm:cxn modelId="{2FA1D634-9F15-4EAA-8A1C-E20AEFCCE027}" type="presParOf" srcId="{D701F7D7-C43A-446E-8A8C-50A6FF7E1B75}" destId="{2D53E8D1-AD03-4135-894F-47E88BFF64D7}" srcOrd="4" destOrd="0" presId="urn:microsoft.com/office/officeart/2018/2/layout/IconVerticalSolidList"/>
    <dgm:cxn modelId="{EB526E32-5169-479B-9151-E195E62643C4}" type="presParOf" srcId="{8136CB63-8329-4051-ADD8-CDC841F83AAB}" destId="{8B5AAED8-304D-4083-B6B9-E6137FFC44EB}" srcOrd="1" destOrd="0" presId="urn:microsoft.com/office/officeart/2018/2/layout/IconVerticalSolidList"/>
    <dgm:cxn modelId="{B55BA8DB-BF8A-41C6-9769-E6464B5937F7}" type="presParOf" srcId="{8136CB63-8329-4051-ADD8-CDC841F83AAB}" destId="{B29AF177-1625-4B6A-AE5F-4FCFA8345DF6}" srcOrd="2" destOrd="0" presId="urn:microsoft.com/office/officeart/2018/2/layout/IconVerticalSolidList"/>
    <dgm:cxn modelId="{01D312F8-EC86-4E57-8CDF-F8CB1948F2C6}" type="presParOf" srcId="{B29AF177-1625-4B6A-AE5F-4FCFA8345DF6}" destId="{BC39B824-AC3E-4911-B6A3-BED368BABC8A}" srcOrd="0" destOrd="0" presId="urn:microsoft.com/office/officeart/2018/2/layout/IconVerticalSolidList"/>
    <dgm:cxn modelId="{5C48A924-BC53-4C23-9430-21EC8B26198E}" type="presParOf" srcId="{B29AF177-1625-4B6A-AE5F-4FCFA8345DF6}" destId="{8DCE8C35-E473-4477-932D-B7EA80009B94}" srcOrd="1" destOrd="0" presId="urn:microsoft.com/office/officeart/2018/2/layout/IconVerticalSolidList"/>
    <dgm:cxn modelId="{4BFCE25A-FC64-40AF-843D-DD932DBDFC90}" type="presParOf" srcId="{B29AF177-1625-4B6A-AE5F-4FCFA8345DF6}" destId="{6AFDB8B4-04DF-477A-98BB-C92833849161}" srcOrd="2" destOrd="0" presId="urn:microsoft.com/office/officeart/2018/2/layout/IconVerticalSolidList"/>
    <dgm:cxn modelId="{29534CFA-0E5C-46D5-901E-540076DAD50E}" type="presParOf" srcId="{B29AF177-1625-4B6A-AE5F-4FCFA8345DF6}" destId="{FBF9513F-CB36-4DF4-9E0F-01AE3A19262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9269F17-0AD4-4B35-87FF-9A274100656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957C21E-2136-436D-92AA-3E925C94430B}">
      <dgm:prSet custT="1"/>
      <dgm:spPr/>
      <dgm:t>
        <a:bodyPr/>
        <a:lstStyle/>
        <a:p>
          <a:r>
            <a:rPr lang="en-GB" sz="2200" dirty="0"/>
            <a:t>Payment of </a:t>
          </a:r>
          <a:r>
            <a:rPr lang="en-GB" sz="2200" dirty="0" err="1"/>
            <a:t>GETFund’s</a:t>
          </a:r>
          <a:r>
            <a:rPr lang="en-GB" sz="2200" dirty="0"/>
            <a:t> debt and commitments which have been pending for many years. Debts cleared up to December 2023 – current dept stands at approximately </a:t>
          </a:r>
          <a:r>
            <a:rPr lang="en-GB" sz="2200" dirty="0">
              <a:effectLst/>
            </a:rPr>
            <a:t>GH¢ 900 Million</a:t>
          </a:r>
          <a:r>
            <a:rPr lang="en-GB" sz="2200" dirty="0"/>
            <a:t> </a:t>
          </a:r>
          <a:endParaRPr lang="en-US" sz="2200" dirty="0"/>
        </a:p>
      </dgm:t>
    </dgm:pt>
    <dgm:pt modelId="{035716DC-4722-41CA-BCCE-581E2BFF50F4}" type="parTrans" cxnId="{F06E3171-B19C-46B5-9184-D4E5FDE87B5C}">
      <dgm:prSet/>
      <dgm:spPr/>
      <dgm:t>
        <a:bodyPr/>
        <a:lstStyle/>
        <a:p>
          <a:endParaRPr lang="en-US" sz="2000"/>
        </a:p>
      </dgm:t>
    </dgm:pt>
    <dgm:pt modelId="{541F04D8-2DE0-4E5B-91E9-6D7441C03313}" type="sibTrans" cxnId="{F06E3171-B19C-46B5-9184-D4E5FDE87B5C}">
      <dgm:prSet/>
      <dgm:spPr/>
      <dgm:t>
        <a:bodyPr/>
        <a:lstStyle/>
        <a:p>
          <a:endParaRPr lang="en-US" sz="2000"/>
        </a:p>
      </dgm:t>
    </dgm:pt>
    <dgm:pt modelId="{37231602-A105-4341-BAF0-7361F1A00C5E}">
      <dgm:prSet custT="1"/>
      <dgm:spPr/>
      <dgm:t>
        <a:bodyPr/>
        <a:lstStyle/>
        <a:p>
          <a:r>
            <a:rPr lang="en-GB" sz="2200" dirty="0">
              <a:solidFill>
                <a:schemeClr val="bg2">
                  <a:lumMod val="25000"/>
                </a:schemeClr>
              </a:solidFill>
            </a:rPr>
            <a:t>From the initial focus on tertiary education, the </a:t>
          </a:r>
          <a:r>
            <a:rPr lang="en-GB" sz="2200" dirty="0" err="1">
              <a:solidFill>
                <a:schemeClr val="bg2">
                  <a:lumMod val="25000"/>
                </a:schemeClr>
              </a:solidFill>
            </a:rPr>
            <a:t>GETFund</a:t>
          </a:r>
          <a:r>
            <a:rPr lang="en-GB" sz="2200" dirty="0">
              <a:solidFill>
                <a:schemeClr val="bg2">
                  <a:lumMod val="25000"/>
                </a:schemeClr>
              </a:solidFill>
            </a:rPr>
            <a:t> now devotes a large proportion of its resources to the pre-tertiary levels. </a:t>
          </a:r>
          <a:endParaRPr lang="en-US" sz="2200" dirty="0">
            <a:solidFill>
              <a:schemeClr val="bg2">
                <a:lumMod val="25000"/>
              </a:schemeClr>
            </a:solidFill>
          </a:endParaRPr>
        </a:p>
      </dgm:t>
    </dgm:pt>
    <dgm:pt modelId="{4E6D7FEC-7832-46F2-8E7D-F9F9ED5C2FEE}" type="parTrans" cxnId="{09B0925C-4FDB-4357-A2CF-5CF8ACF4C58A}">
      <dgm:prSet/>
      <dgm:spPr/>
      <dgm:t>
        <a:bodyPr/>
        <a:lstStyle/>
        <a:p>
          <a:endParaRPr lang="en-US" sz="2000"/>
        </a:p>
      </dgm:t>
    </dgm:pt>
    <dgm:pt modelId="{7F9C7D78-3E3C-4D64-B51A-A79A69336D9E}" type="sibTrans" cxnId="{09B0925C-4FDB-4357-A2CF-5CF8ACF4C58A}">
      <dgm:prSet/>
      <dgm:spPr/>
      <dgm:t>
        <a:bodyPr/>
        <a:lstStyle/>
        <a:p>
          <a:endParaRPr lang="en-US" sz="2000"/>
        </a:p>
      </dgm:t>
    </dgm:pt>
    <dgm:pt modelId="{7CB9865F-5C4E-457A-8A10-B9D67E36B94B}">
      <dgm:prSet custT="1"/>
      <dgm:spPr/>
      <dgm:t>
        <a:bodyPr/>
        <a:lstStyle/>
        <a:p>
          <a:r>
            <a:rPr lang="en-GB" sz="2200" dirty="0"/>
            <a:t>The practice where limited resources are used to sponsor students for higher education in foreign countries using limited, scarce foreign resources and further deepening the balance of payment deficit needs to be reviewed. </a:t>
          </a:r>
          <a:endParaRPr lang="en-US" sz="2200" dirty="0"/>
        </a:p>
      </dgm:t>
    </dgm:pt>
    <dgm:pt modelId="{7945876E-B325-4A7D-B56D-1026447E4891}" type="parTrans" cxnId="{A42D1943-0113-47A4-9926-FF0EBEA967AF}">
      <dgm:prSet/>
      <dgm:spPr/>
      <dgm:t>
        <a:bodyPr/>
        <a:lstStyle/>
        <a:p>
          <a:endParaRPr lang="en-US" sz="2000"/>
        </a:p>
      </dgm:t>
    </dgm:pt>
    <dgm:pt modelId="{2D3AF399-8689-40A0-91DE-E07A7F41E30F}" type="sibTrans" cxnId="{A42D1943-0113-47A4-9926-FF0EBEA967AF}">
      <dgm:prSet/>
      <dgm:spPr/>
      <dgm:t>
        <a:bodyPr/>
        <a:lstStyle/>
        <a:p>
          <a:endParaRPr lang="en-US" sz="2000"/>
        </a:p>
      </dgm:t>
    </dgm:pt>
    <dgm:pt modelId="{95D60E04-26A4-4C15-9437-B15DB435785E}" type="pres">
      <dgm:prSet presAssocID="{59269F17-0AD4-4B35-87FF-9A274100656B}" presName="root" presStyleCnt="0">
        <dgm:presLayoutVars>
          <dgm:dir/>
          <dgm:resizeHandles val="exact"/>
        </dgm:presLayoutVars>
      </dgm:prSet>
      <dgm:spPr/>
    </dgm:pt>
    <dgm:pt modelId="{C7FF4C16-F382-46B7-BA56-172EFC29144A}" type="pres">
      <dgm:prSet presAssocID="{8957C21E-2136-436D-92AA-3E925C94430B}" presName="compNode" presStyleCnt="0"/>
      <dgm:spPr/>
    </dgm:pt>
    <dgm:pt modelId="{C8C6FC38-05D4-427F-8454-A431354536B1}" type="pres">
      <dgm:prSet presAssocID="{8957C21E-2136-436D-92AA-3E925C94430B}" presName="bgRect" presStyleLbl="bgShp" presStyleIdx="0" presStyleCnt="3"/>
      <dgm:spPr/>
    </dgm:pt>
    <dgm:pt modelId="{B6EBE7D7-3F8D-4243-96BB-06B27F320650}" type="pres">
      <dgm:prSet presAssocID="{8957C21E-2136-436D-92AA-3E925C94430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6C29AB3F-C81A-43C8-8E32-2CAA81583030}" type="pres">
      <dgm:prSet presAssocID="{8957C21E-2136-436D-92AA-3E925C94430B}" presName="spaceRect" presStyleCnt="0"/>
      <dgm:spPr/>
    </dgm:pt>
    <dgm:pt modelId="{2335C087-2EF0-40B2-B378-BEBF196508F0}" type="pres">
      <dgm:prSet presAssocID="{8957C21E-2136-436D-92AA-3E925C94430B}" presName="parTx" presStyleLbl="revTx" presStyleIdx="0" presStyleCnt="3">
        <dgm:presLayoutVars>
          <dgm:chMax val="0"/>
          <dgm:chPref val="0"/>
        </dgm:presLayoutVars>
      </dgm:prSet>
      <dgm:spPr/>
    </dgm:pt>
    <dgm:pt modelId="{A7F72546-4BCE-4AA9-8E48-9A02D7091AD2}" type="pres">
      <dgm:prSet presAssocID="{541F04D8-2DE0-4E5B-91E9-6D7441C03313}" presName="sibTrans" presStyleCnt="0"/>
      <dgm:spPr/>
    </dgm:pt>
    <dgm:pt modelId="{02A0986C-D1A4-4185-970F-E0F0F752459E}" type="pres">
      <dgm:prSet presAssocID="{37231602-A105-4341-BAF0-7361F1A00C5E}" presName="compNode" presStyleCnt="0"/>
      <dgm:spPr/>
    </dgm:pt>
    <dgm:pt modelId="{353CD997-7FC3-4FD9-BF2E-3E299B1FD42C}" type="pres">
      <dgm:prSet presAssocID="{37231602-A105-4341-BAF0-7361F1A00C5E}" presName="bgRect" presStyleLbl="bgShp" presStyleIdx="1" presStyleCnt="3"/>
      <dgm:spPr/>
    </dgm:pt>
    <dgm:pt modelId="{C311FEB7-C346-4FFE-9E3D-8F279FC9C724}" type="pres">
      <dgm:prSet presAssocID="{37231602-A105-4341-BAF0-7361F1A00C5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aduation Cap"/>
        </a:ext>
      </dgm:extLst>
    </dgm:pt>
    <dgm:pt modelId="{35CA12E3-584A-4C7E-B323-96D0860A2B36}" type="pres">
      <dgm:prSet presAssocID="{37231602-A105-4341-BAF0-7361F1A00C5E}" presName="spaceRect" presStyleCnt="0"/>
      <dgm:spPr/>
    </dgm:pt>
    <dgm:pt modelId="{FED044B8-E32C-4986-AA57-CB7B0E60F064}" type="pres">
      <dgm:prSet presAssocID="{37231602-A105-4341-BAF0-7361F1A00C5E}" presName="parTx" presStyleLbl="revTx" presStyleIdx="1" presStyleCnt="3">
        <dgm:presLayoutVars>
          <dgm:chMax val="0"/>
          <dgm:chPref val="0"/>
        </dgm:presLayoutVars>
      </dgm:prSet>
      <dgm:spPr/>
    </dgm:pt>
    <dgm:pt modelId="{A2E4D44C-42B7-4BBB-B066-0F033A5404B3}" type="pres">
      <dgm:prSet presAssocID="{7F9C7D78-3E3C-4D64-B51A-A79A69336D9E}" presName="sibTrans" presStyleCnt="0"/>
      <dgm:spPr/>
    </dgm:pt>
    <dgm:pt modelId="{1F4EE31D-D9EE-43AA-905A-8FA5B23F9584}" type="pres">
      <dgm:prSet presAssocID="{7CB9865F-5C4E-457A-8A10-B9D67E36B94B}" presName="compNode" presStyleCnt="0"/>
      <dgm:spPr/>
    </dgm:pt>
    <dgm:pt modelId="{E422636F-809B-4DDC-B13B-7A7E2FE08DE7}" type="pres">
      <dgm:prSet presAssocID="{7CB9865F-5C4E-457A-8A10-B9D67E36B94B}" presName="bgRect" presStyleLbl="bgShp" presStyleIdx="2" presStyleCnt="3"/>
      <dgm:spPr/>
    </dgm:pt>
    <dgm:pt modelId="{253108F8-0365-449A-A856-20E2C6ED792F}" type="pres">
      <dgm:prSet presAssocID="{7CB9865F-5C4E-457A-8A10-B9D67E36B94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EA8F8401-8E71-4B43-BC7C-EDA398F19697}" type="pres">
      <dgm:prSet presAssocID="{7CB9865F-5C4E-457A-8A10-B9D67E36B94B}" presName="spaceRect" presStyleCnt="0"/>
      <dgm:spPr/>
    </dgm:pt>
    <dgm:pt modelId="{ADA796C5-21F8-4EA6-95A0-96A3BD4051B2}" type="pres">
      <dgm:prSet presAssocID="{7CB9865F-5C4E-457A-8A10-B9D67E36B94B}" presName="parTx" presStyleLbl="revTx" presStyleIdx="2" presStyleCnt="3">
        <dgm:presLayoutVars>
          <dgm:chMax val="0"/>
          <dgm:chPref val="0"/>
        </dgm:presLayoutVars>
      </dgm:prSet>
      <dgm:spPr/>
    </dgm:pt>
  </dgm:ptLst>
  <dgm:cxnLst>
    <dgm:cxn modelId="{09B0925C-4FDB-4357-A2CF-5CF8ACF4C58A}" srcId="{59269F17-0AD4-4B35-87FF-9A274100656B}" destId="{37231602-A105-4341-BAF0-7361F1A00C5E}" srcOrd="1" destOrd="0" parTransId="{4E6D7FEC-7832-46F2-8E7D-F9F9ED5C2FEE}" sibTransId="{7F9C7D78-3E3C-4D64-B51A-A79A69336D9E}"/>
    <dgm:cxn modelId="{A42D1943-0113-47A4-9926-FF0EBEA967AF}" srcId="{59269F17-0AD4-4B35-87FF-9A274100656B}" destId="{7CB9865F-5C4E-457A-8A10-B9D67E36B94B}" srcOrd="2" destOrd="0" parTransId="{7945876E-B325-4A7D-B56D-1026447E4891}" sibTransId="{2D3AF399-8689-40A0-91DE-E07A7F41E30F}"/>
    <dgm:cxn modelId="{F06E3171-B19C-46B5-9184-D4E5FDE87B5C}" srcId="{59269F17-0AD4-4B35-87FF-9A274100656B}" destId="{8957C21E-2136-436D-92AA-3E925C94430B}" srcOrd="0" destOrd="0" parTransId="{035716DC-4722-41CA-BCCE-581E2BFF50F4}" sibTransId="{541F04D8-2DE0-4E5B-91E9-6D7441C03313}"/>
    <dgm:cxn modelId="{C0EB9AA9-EA12-4322-B042-8546090410CB}" type="presOf" srcId="{7CB9865F-5C4E-457A-8A10-B9D67E36B94B}" destId="{ADA796C5-21F8-4EA6-95A0-96A3BD4051B2}" srcOrd="0" destOrd="0" presId="urn:microsoft.com/office/officeart/2018/2/layout/IconVerticalSolidList"/>
    <dgm:cxn modelId="{772DE8CD-B8C5-4E1E-A051-0C798764323D}" type="presOf" srcId="{59269F17-0AD4-4B35-87FF-9A274100656B}" destId="{95D60E04-26A4-4C15-9437-B15DB435785E}" srcOrd="0" destOrd="0" presId="urn:microsoft.com/office/officeart/2018/2/layout/IconVerticalSolidList"/>
    <dgm:cxn modelId="{6464D6EA-1354-47D7-AEFA-F391B88A4D33}" type="presOf" srcId="{8957C21E-2136-436D-92AA-3E925C94430B}" destId="{2335C087-2EF0-40B2-B378-BEBF196508F0}" srcOrd="0" destOrd="0" presId="urn:microsoft.com/office/officeart/2018/2/layout/IconVerticalSolidList"/>
    <dgm:cxn modelId="{8A026AF3-5DFA-4F3C-A257-51C96A4F077E}" type="presOf" srcId="{37231602-A105-4341-BAF0-7361F1A00C5E}" destId="{FED044B8-E32C-4986-AA57-CB7B0E60F064}" srcOrd="0" destOrd="0" presId="urn:microsoft.com/office/officeart/2018/2/layout/IconVerticalSolidList"/>
    <dgm:cxn modelId="{930B9FD4-E6E5-4A58-8777-CCAD77128903}" type="presParOf" srcId="{95D60E04-26A4-4C15-9437-B15DB435785E}" destId="{C7FF4C16-F382-46B7-BA56-172EFC29144A}" srcOrd="0" destOrd="0" presId="urn:microsoft.com/office/officeart/2018/2/layout/IconVerticalSolidList"/>
    <dgm:cxn modelId="{7BDB5EB8-B86E-44C8-BF2E-58E4D716094C}" type="presParOf" srcId="{C7FF4C16-F382-46B7-BA56-172EFC29144A}" destId="{C8C6FC38-05D4-427F-8454-A431354536B1}" srcOrd="0" destOrd="0" presId="urn:microsoft.com/office/officeart/2018/2/layout/IconVerticalSolidList"/>
    <dgm:cxn modelId="{C6544256-7F62-43E4-92BE-19A99391A3DE}" type="presParOf" srcId="{C7FF4C16-F382-46B7-BA56-172EFC29144A}" destId="{B6EBE7D7-3F8D-4243-96BB-06B27F320650}" srcOrd="1" destOrd="0" presId="urn:microsoft.com/office/officeart/2018/2/layout/IconVerticalSolidList"/>
    <dgm:cxn modelId="{B9A71AD8-6F84-4330-8F40-CB7B52E77367}" type="presParOf" srcId="{C7FF4C16-F382-46B7-BA56-172EFC29144A}" destId="{6C29AB3F-C81A-43C8-8E32-2CAA81583030}" srcOrd="2" destOrd="0" presId="urn:microsoft.com/office/officeart/2018/2/layout/IconVerticalSolidList"/>
    <dgm:cxn modelId="{809EAEE0-2B50-4A0E-924E-634B45F28664}" type="presParOf" srcId="{C7FF4C16-F382-46B7-BA56-172EFC29144A}" destId="{2335C087-2EF0-40B2-B378-BEBF196508F0}" srcOrd="3" destOrd="0" presId="urn:microsoft.com/office/officeart/2018/2/layout/IconVerticalSolidList"/>
    <dgm:cxn modelId="{46620005-C771-44BD-ABA4-E3E60FBDD12C}" type="presParOf" srcId="{95D60E04-26A4-4C15-9437-B15DB435785E}" destId="{A7F72546-4BCE-4AA9-8E48-9A02D7091AD2}" srcOrd="1" destOrd="0" presId="urn:microsoft.com/office/officeart/2018/2/layout/IconVerticalSolidList"/>
    <dgm:cxn modelId="{CC8EE185-8DB7-47B6-9A67-CC32316190F4}" type="presParOf" srcId="{95D60E04-26A4-4C15-9437-B15DB435785E}" destId="{02A0986C-D1A4-4185-970F-E0F0F752459E}" srcOrd="2" destOrd="0" presId="urn:microsoft.com/office/officeart/2018/2/layout/IconVerticalSolidList"/>
    <dgm:cxn modelId="{A71E3F4F-4B13-43AE-86D7-82A6DD7131AF}" type="presParOf" srcId="{02A0986C-D1A4-4185-970F-E0F0F752459E}" destId="{353CD997-7FC3-4FD9-BF2E-3E299B1FD42C}" srcOrd="0" destOrd="0" presId="urn:microsoft.com/office/officeart/2018/2/layout/IconVerticalSolidList"/>
    <dgm:cxn modelId="{D65D5E99-DBED-42CE-A725-1F88621C28E2}" type="presParOf" srcId="{02A0986C-D1A4-4185-970F-E0F0F752459E}" destId="{C311FEB7-C346-4FFE-9E3D-8F279FC9C724}" srcOrd="1" destOrd="0" presId="urn:microsoft.com/office/officeart/2018/2/layout/IconVerticalSolidList"/>
    <dgm:cxn modelId="{1556E90C-FD68-4C44-8643-AD97C78797E6}" type="presParOf" srcId="{02A0986C-D1A4-4185-970F-E0F0F752459E}" destId="{35CA12E3-584A-4C7E-B323-96D0860A2B36}" srcOrd="2" destOrd="0" presId="urn:microsoft.com/office/officeart/2018/2/layout/IconVerticalSolidList"/>
    <dgm:cxn modelId="{84B678F8-5DFD-4505-BD60-55C54BF2FC7C}" type="presParOf" srcId="{02A0986C-D1A4-4185-970F-E0F0F752459E}" destId="{FED044B8-E32C-4986-AA57-CB7B0E60F064}" srcOrd="3" destOrd="0" presId="urn:microsoft.com/office/officeart/2018/2/layout/IconVerticalSolidList"/>
    <dgm:cxn modelId="{B3B39509-4443-4BB2-8AC4-6705D0F8BA20}" type="presParOf" srcId="{95D60E04-26A4-4C15-9437-B15DB435785E}" destId="{A2E4D44C-42B7-4BBB-B066-0F033A5404B3}" srcOrd="3" destOrd="0" presId="urn:microsoft.com/office/officeart/2018/2/layout/IconVerticalSolidList"/>
    <dgm:cxn modelId="{D464E549-9BAF-4F79-BF9A-D03945E460BD}" type="presParOf" srcId="{95D60E04-26A4-4C15-9437-B15DB435785E}" destId="{1F4EE31D-D9EE-43AA-905A-8FA5B23F9584}" srcOrd="4" destOrd="0" presId="urn:microsoft.com/office/officeart/2018/2/layout/IconVerticalSolidList"/>
    <dgm:cxn modelId="{A7ACF49F-408F-485A-B2F1-D77340A79C42}" type="presParOf" srcId="{1F4EE31D-D9EE-43AA-905A-8FA5B23F9584}" destId="{E422636F-809B-4DDC-B13B-7A7E2FE08DE7}" srcOrd="0" destOrd="0" presId="urn:microsoft.com/office/officeart/2018/2/layout/IconVerticalSolidList"/>
    <dgm:cxn modelId="{228809F5-3015-4A00-BF0A-51DEEC0F9D7E}" type="presParOf" srcId="{1F4EE31D-D9EE-43AA-905A-8FA5B23F9584}" destId="{253108F8-0365-449A-A856-20E2C6ED792F}" srcOrd="1" destOrd="0" presId="urn:microsoft.com/office/officeart/2018/2/layout/IconVerticalSolidList"/>
    <dgm:cxn modelId="{E792683F-D4DB-422B-9884-2EDEAA8F9C00}" type="presParOf" srcId="{1F4EE31D-D9EE-43AA-905A-8FA5B23F9584}" destId="{EA8F8401-8E71-4B43-BC7C-EDA398F19697}" srcOrd="2" destOrd="0" presId="urn:microsoft.com/office/officeart/2018/2/layout/IconVerticalSolidList"/>
    <dgm:cxn modelId="{8F4B4301-9753-47A6-9382-EFD055B9ADAC}" type="presParOf" srcId="{1F4EE31D-D9EE-43AA-905A-8FA5B23F9584}" destId="{ADA796C5-21F8-4EA6-95A0-96A3BD4051B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CCBE3-606E-F343-8E9C-16E4C60A9A7C}">
      <dsp:nvSpPr>
        <dsp:cNvPr id="0" name=""/>
        <dsp:cNvSpPr/>
      </dsp:nvSpPr>
      <dsp:spPr>
        <a:xfrm>
          <a:off x="0" y="4157434"/>
          <a:ext cx="9618133" cy="1364562"/>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mn-lt"/>
              <a:cs typeface="Calibri" panose="020F0502020204030204" pitchFamily="34" charset="0"/>
            </a:rPr>
            <a:t>Higher education financing challenges in the country led to the establishment of Ghana Education Trust Fund (The </a:t>
          </a:r>
          <a:r>
            <a:rPr lang="en-GB" sz="2400" kern="1200" dirty="0" err="1">
              <a:latin typeface="+mn-lt"/>
              <a:cs typeface="Calibri" panose="020F0502020204030204" pitchFamily="34" charset="0"/>
            </a:rPr>
            <a:t>GETFund</a:t>
          </a:r>
          <a:r>
            <a:rPr lang="en-GB" sz="2400" kern="1200" dirty="0">
              <a:latin typeface="+mn-lt"/>
              <a:cs typeface="Calibri" panose="020F0502020204030204" pitchFamily="34" charset="0"/>
            </a:rPr>
            <a:t>) in 2000 by the Ghana Education Trust Fund Act, 2000, Act 581. </a:t>
          </a:r>
          <a:endParaRPr lang="en-US" sz="2400" kern="1200" dirty="0">
            <a:latin typeface="+mn-lt"/>
            <a:cs typeface="Calibri" panose="020F0502020204030204" pitchFamily="34" charset="0"/>
          </a:endParaRPr>
        </a:p>
      </dsp:txBody>
      <dsp:txXfrm>
        <a:off x="0" y="4157434"/>
        <a:ext cx="9618133" cy="1364562"/>
      </dsp:txXfrm>
    </dsp:sp>
    <dsp:sp modelId="{388C70CF-8604-A544-AB91-C56A7FC37B8E}">
      <dsp:nvSpPr>
        <dsp:cNvPr id="0" name=""/>
        <dsp:cNvSpPr/>
      </dsp:nvSpPr>
      <dsp:spPr>
        <a:xfrm rot="10800000">
          <a:off x="0" y="2079205"/>
          <a:ext cx="9618133" cy="2098697"/>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mn-lt"/>
              <a:cs typeface="Calibri" panose="020F0502020204030204" pitchFamily="34" charset="0"/>
            </a:rPr>
            <a:t>This decline is mostly manifested in several areas, including: </a:t>
          </a:r>
          <a:endParaRPr lang="en-US" sz="2400" kern="1200" dirty="0">
            <a:latin typeface="+mn-lt"/>
            <a:cs typeface="Calibri" panose="020F0502020204030204" pitchFamily="34" charset="0"/>
          </a:endParaRPr>
        </a:p>
      </dsp:txBody>
      <dsp:txXfrm rot="-10800000">
        <a:off x="0" y="2079205"/>
        <a:ext cx="9618133" cy="736642"/>
      </dsp:txXfrm>
    </dsp:sp>
    <dsp:sp modelId="{E59A093C-8ACD-2244-A0B9-62ECA6CBD432}">
      <dsp:nvSpPr>
        <dsp:cNvPr id="0" name=""/>
        <dsp:cNvSpPr/>
      </dsp:nvSpPr>
      <dsp:spPr>
        <a:xfrm>
          <a:off x="0" y="2815848"/>
          <a:ext cx="2404533" cy="627510"/>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mn-lt"/>
              <a:cs typeface="Calibri" panose="020F0502020204030204" pitchFamily="34" charset="0"/>
            </a:rPr>
            <a:t>Total public expenditure on higher education, </a:t>
          </a:r>
          <a:endParaRPr lang="en-US" sz="1600" kern="1200">
            <a:latin typeface="+mn-lt"/>
            <a:cs typeface="Calibri" panose="020F0502020204030204" pitchFamily="34" charset="0"/>
          </a:endParaRPr>
        </a:p>
      </dsp:txBody>
      <dsp:txXfrm>
        <a:off x="0" y="2815848"/>
        <a:ext cx="2404533" cy="627510"/>
      </dsp:txXfrm>
    </dsp:sp>
    <dsp:sp modelId="{DF0692C7-A4CB-6F4B-A3F0-B31CEEC40B0B}">
      <dsp:nvSpPr>
        <dsp:cNvPr id="0" name=""/>
        <dsp:cNvSpPr/>
      </dsp:nvSpPr>
      <dsp:spPr>
        <a:xfrm>
          <a:off x="2404533" y="2815848"/>
          <a:ext cx="2404533" cy="627510"/>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mn-lt"/>
              <a:cs typeface="Calibri" panose="020F0502020204030204" pitchFamily="34" charset="0"/>
            </a:rPr>
            <a:t>Per student expenditure, </a:t>
          </a:r>
          <a:endParaRPr lang="en-US" sz="1600" kern="1200">
            <a:latin typeface="+mn-lt"/>
            <a:cs typeface="Calibri" panose="020F0502020204030204" pitchFamily="34" charset="0"/>
          </a:endParaRPr>
        </a:p>
      </dsp:txBody>
      <dsp:txXfrm>
        <a:off x="2404533" y="2815848"/>
        <a:ext cx="2404533" cy="627510"/>
      </dsp:txXfrm>
    </dsp:sp>
    <dsp:sp modelId="{01728B31-8871-D740-8181-CB0E74987CA2}">
      <dsp:nvSpPr>
        <dsp:cNvPr id="0" name=""/>
        <dsp:cNvSpPr/>
      </dsp:nvSpPr>
      <dsp:spPr>
        <a:xfrm>
          <a:off x="4809066" y="2815848"/>
          <a:ext cx="2404533" cy="627510"/>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mn-lt"/>
              <a:cs typeface="Calibri" panose="020F0502020204030204" pitchFamily="34" charset="0"/>
            </a:rPr>
            <a:t>Share of total government budget expenditure, and </a:t>
          </a:r>
          <a:endParaRPr lang="en-US" sz="1600" kern="1200" dirty="0">
            <a:latin typeface="+mn-lt"/>
            <a:cs typeface="Calibri" panose="020F0502020204030204" pitchFamily="34" charset="0"/>
          </a:endParaRPr>
        </a:p>
      </dsp:txBody>
      <dsp:txXfrm>
        <a:off x="4809066" y="2815848"/>
        <a:ext cx="2404533" cy="627510"/>
      </dsp:txXfrm>
    </dsp:sp>
    <dsp:sp modelId="{9A224C40-CD12-7D47-AC12-455E80ABE57E}">
      <dsp:nvSpPr>
        <dsp:cNvPr id="0" name=""/>
        <dsp:cNvSpPr/>
      </dsp:nvSpPr>
      <dsp:spPr>
        <a:xfrm>
          <a:off x="7213599" y="2815848"/>
          <a:ext cx="2404533" cy="627510"/>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mn-lt"/>
              <a:cs typeface="Calibri" panose="020F0502020204030204" pitchFamily="34" charset="0"/>
            </a:rPr>
            <a:t>Inadequate research funding. </a:t>
          </a:r>
          <a:endParaRPr lang="en-US" sz="1600" kern="1200">
            <a:latin typeface="+mn-lt"/>
            <a:cs typeface="Calibri" panose="020F0502020204030204" pitchFamily="34" charset="0"/>
          </a:endParaRPr>
        </a:p>
      </dsp:txBody>
      <dsp:txXfrm>
        <a:off x="7213599" y="2815848"/>
        <a:ext cx="2404533" cy="627510"/>
      </dsp:txXfrm>
    </dsp:sp>
    <dsp:sp modelId="{B584160A-97DB-5046-B232-513C3D4A417C}">
      <dsp:nvSpPr>
        <dsp:cNvPr id="0" name=""/>
        <dsp:cNvSpPr/>
      </dsp:nvSpPr>
      <dsp:spPr>
        <a:xfrm rot="10800000">
          <a:off x="0" y="976"/>
          <a:ext cx="9618133" cy="2098697"/>
        </a:xfrm>
        <a:prstGeom prst="upArrowCallou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mn-lt"/>
              <a:cs typeface="Calibri" panose="020F0502020204030204" pitchFamily="34" charset="0"/>
            </a:rPr>
            <a:t>Financing public higher education institutions in Ghana has become a subject of discussion, given recent declines in government funding. </a:t>
          </a:r>
          <a:endParaRPr lang="en-US" sz="2000" kern="1200" dirty="0">
            <a:latin typeface="+mn-lt"/>
            <a:cs typeface="Calibri" panose="020F0502020204030204" pitchFamily="34" charset="0"/>
          </a:endParaRPr>
        </a:p>
      </dsp:txBody>
      <dsp:txXfrm rot="-10800000">
        <a:off x="0" y="976"/>
        <a:ext cx="9618133" cy="736642"/>
      </dsp:txXfrm>
    </dsp:sp>
    <dsp:sp modelId="{B8E65C8C-4B7D-B549-BB58-0F269DF54DF3}">
      <dsp:nvSpPr>
        <dsp:cNvPr id="0" name=""/>
        <dsp:cNvSpPr/>
      </dsp:nvSpPr>
      <dsp:spPr>
        <a:xfrm>
          <a:off x="0" y="704015"/>
          <a:ext cx="9618133" cy="889784"/>
        </a:xfrm>
        <a:prstGeom prst="rect">
          <a:avLst/>
        </a:prstGeom>
        <a:solidFill>
          <a:schemeClr val="accent6">
            <a:tint val="40000"/>
            <a:alpha val="90000"/>
            <a:hueOff val="0"/>
            <a:satOff val="0"/>
            <a:lumOff val="0"/>
            <a:alphaOff val="0"/>
          </a:schemeClr>
        </a:solidFill>
        <a:ln w="15875"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mn-lt"/>
              <a:cs typeface="Calibri" panose="020F0502020204030204" pitchFamily="34" charset="0"/>
            </a:rPr>
            <a:t>2024 budget allocation of GH¢32.7 billion</a:t>
          </a:r>
          <a:r>
            <a:rPr lang="en-GH" sz="1600" kern="1200" dirty="0">
              <a:latin typeface="+mn-lt"/>
              <a:cs typeface="Calibri" panose="020F0502020204030204" pitchFamily="34" charset="0"/>
            </a:rPr>
            <a:t> to the Ministry of Education is inadequate (this represents 14.5% of projected government expenditure – lower than 2023 SSA average of 15.5%, and UNESCO’s minimum target of 20%</a:t>
          </a:r>
          <a:endParaRPr lang="en-US" sz="1600" kern="1200" dirty="0">
            <a:latin typeface="+mn-lt"/>
            <a:cs typeface="Calibri" panose="020F0502020204030204" pitchFamily="34" charset="0"/>
          </a:endParaRPr>
        </a:p>
      </dsp:txBody>
      <dsp:txXfrm>
        <a:off x="0" y="704015"/>
        <a:ext cx="9618133" cy="88978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7772C-FCD5-4841-B743-E98A2565D40A}">
      <dsp:nvSpPr>
        <dsp:cNvPr id="0" name=""/>
        <dsp:cNvSpPr/>
      </dsp:nvSpPr>
      <dsp:spPr>
        <a:xfrm>
          <a:off x="1186" y="469226"/>
          <a:ext cx="4164809" cy="2644654"/>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F717EF-5665-9A4B-B557-159073B254B7}">
      <dsp:nvSpPr>
        <dsp:cNvPr id="0" name=""/>
        <dsp:cNvSpPr/>
      </dsp:nvSpPr>
      <dsp:spPr>
        <a:xfrm>
          <a:off x="463943"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The lack of independence and over-reliance on government for funding has often times caused delays and other budgetary constraints. </a:t>
          </a:r>
          <a:endParaRPr lang="en-US" sz="2600" kern="1200" dirty="0"/>
        </a:p>
      </dsp:txBody>
      <dsp:txXfrm>
        <a:off x="541402" y="986303"/>
        <a:ext cx="4009891" cy="2489736"/>
      </dsp:txXfrm>
    </dsp:sp>
    <dsp:sp modelId="{4D8F1CCF-343E-D94C-B1B4-D0B6D70D1965}">
      <dsp:nvSpPr>
        <dsp:cNvPr id="0" name=""/>
        <dsp:cNvSpPr/>
      </dsp:nvSpPr>
      <dsp:spPr>
        <a:xfrm>
          <a:off x="5091509" y="469226"/>
          <a:ext cx="4164809" cy="2644654"/>
        </a:xfrm>
        <a:prstGeom prst="roundRect">
          <a:avLst>
            <a:gd name="adj" fmla="val 1000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409296-DAF3-1C47-B0A3-1DD0C8E26B0D}">
      <dsp:nvSpPr>
        <dsp:cNvPr id="0" name=""/>
        <dsp:cNvSpPr/>
      </dsp:nvSpPr>
      <dsp:spPr>
        <a:xfrm>
          <a:off x="5554265"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The passage (enactment) of the Earmarked Funds Capping and Realignment Act 2017, Act 947 has significantly affected the resource envelope of the </a:t>
          </a:r>
          <a:r>
            <a:rPr lang="en-GB" sz="2600" kern="1200" dirty="0" err="1"/>
            <a:t>GETFund</a:t>
          </a:r>
          <a:r>
            <a:rPr lang="en-GB" sz="2600" kern="1200" dirty="0"/>
            <a:t>. </a:t>
          </a:r>
          <a:endParaRPr lang="en-US" sz="2600" kern="1200" dirty="0"/>
        </a:p>
      </dsp:txBody>
      <dsp:txXfrm>
        <a:off x="5631724" y="986303"/>
        <a:ext cx="4009891" cy="248973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346D81-5288-4240-83A7-C12FC85C62F0}">
      <dsp:nvSpPr>
        <dsp:cNvPr id="0" name=""/>
        <dsp:cNvSpPr/>
      </dsp:nvSpPr>
      <dsp:spPr>
        <a:xfrm>
          <a:off x="0" y="3927"/>
          <a:ext cx="10915826" cy="8524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0CD00A-E1A7-4475-9515-909FB27C159B}">
      <dsp:nvSpPr>
        <dsp:cNvPr id="0" name=""/>
        <dsp:cNvSpPr/>
      </dsp:nvSpPr>
      <dsp:spPr>
        <a:xfrm>
          <a:off x="257869" y="195731"/>
          <a:ext cx="469312" cy="4688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9BC3D3-15C1-45E5-8BF9-3D08433A3459}">
      <dsp:nvSpPr>
        <dsp:cNvPr id="0" name=""/>
        <dsp:cNvSpPr/>
      </dsp:nvSpPr>
      <dsp:spPr>
        <a:xfrm>
          <a:off x="985051" y="3927"/>
          <a:ext cx="9693732" cy="85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7" tIns="90307" rIns="90307" bIns="90307" numCol="1" spcCol="1270" anchor="ctr" anchorCtr="0">
          <a:noAutofit/>
        </a:bodyPr>
        <a:lstStyle/>
        <a:p>
          <a:pPr marL="0" lvl="0" indent="0" algn="l" defTabSz="800100">
            <a:lnSpc>
              <a:spcPct val="100000"/>
            </a:lnSpc>
            <a:spcBef>
              <a:spcPct val="0"/>
            </a:spcBef>
            <a:spcAft>
              <a:spcPct val="35000"/>
            </a:spcAft>
            <a:buNone/>
          </a:pPr>
          <a:r>
            <a:rPr lang="en-GB" sz="1800" kern="1200" dirty="0"/>
            <a:t>Efforts should be made to introduce efficiency, reduce waste, and create value within the administration of the fund. </a:t>
          </a:r>
          <a:r>
            <a:rPr lang="en-GB" sz="1800" kern="1200" dirty="0" err="1"/>
            <a:t>GETFund</a:t>
          </a:r>
          <a:r>
            <a:rPr lang="en-GB" sz="1800" kern="1200" dirty="0"/>
            <a:t> needs some level of independence and autonomy to allow for selected projects to be worked on per year considering their limited resources. </a:t>
          </a:r>
          <a:r>
            <a:rPr lang="en-GH" sz="1800" kern="1200" dirty="0"/>
            <a:t> </a:t>
          </a:r>
          <a:endParaRPr lang="en-US" sz="1800" kern="1200" dirty="0"/>
        </a:p>
      </dsp:txBody>
      <dsp:txXfrm>
        <a:off x="985051" y="3927"/>
        <a:ext cx="9693732" cy="853294"/>
      </dsp:txXfrm>
    </dsp:sp>
    <dsp:sp modelId="{D27BECB2-5B81-4D64-973E-D0EFFD53E1D7}">
      <dsp:nvSpPr>
        <dsp:cNvPr id="0" name=""/>
        <dsp:cNvSpPr/>
      </dsp:nvSpPr>
      <dsp:spPr>
        <a:xfrm>
          <a:off x="0" y="1057997"/>
          <a:ext cx="10915826" cy="8524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6289EE-C65F-4B02-8520-35614240CAA5}">
      <dsp:nvSpPr>
        <dsp:cNvPr id="0" name=""/>
        <dsp:cNvSpPr/>
      </dsp:nvSpPr>
      <dsp:spPr>
        <a:xfrm>
          <a:off x="257869" y="1249801"/>
          <a:ext cx="469312" cy="4688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EB2E80-6DBF-4ECD-A39E-129FFBE7D559}">
      <dsp:nvSpPr>
        <dsp:cNvPr id="0" name=""/>
        <dsp:cNvSpPr/>
      </dsp:nvSpPr>
      <dsp:spPr>
        <a:xfrm>
          <a:off x="985051" y="1057997"/>
          <a:ext cx="9693732" cy="85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7" tIns="90307" rIns="90307" bIns="90307" numCol="1" spcCol="1270" anchor="ctr" anchorCtr="0">
          <a:noAutofit/>
        </a:bodyPr>
        <a:lstStyle/>
        <a:p>
          <a:pPr marL="0" lvl="0" indent="0" algn="l" defTabSz="800100">
            <a:lnSpc>
              <a:spcPct val="100000"/>
            </a:lnSpc>
            <a:spcBef>
              <a:spcPct val="0"/>
            </a:spcBef>
            <a:spcAft>
              <a:spcPct val="35000"/>
            </a:spcAft>
            <a:buNone/>
          </a:pPr>
          <a:r>
            <a:rPr lang="en-GB" sz="1800" kern="1200"/>
            <a:t>The GETFund model requires a review to make it more effective and fit for purpose. This has not been done since the inception of the fund. The GETFund Act 2000, Act 581 should be reviewed periodically (e.g., every 5 years) and amended to help meet the current demands of the tertiary education sector</a:t>
          </a:r>
          <a:r>
            <a:rPr lang="en-GH" sz="1800" kern="1200"/>
            <a:t> </a:t>
          </a:r>
          <a:endParaRPr lang="en-US" sz="1800" kern="1200"/>
        </a:p>
      </dsp:txBody>
      <dsp:txXfrm>
        <a:off x="985051" y="1057997"/>
        <a:ext cx="9693732" cy="853294"/>
      </dsp:txXfrm>
    </dsp:sp>
    <dsp:sp modelId="{D64A59EA-B801-4F53-B904-799DD086D540}">
      <dsp:nvSpPr>
        <dsp:cNvPr id="0" name=""/>
        <dsp:cNvSpPr/>
      </dsp:nvSpPr>
      <dsp:spPr>
        <a:xfrm>
          <a:off x="0" y="2112067"/>
          <a:ext cx="10915826" cy="8524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F4B7B0-06A8-4CB5-92F6-3AD6A12EDFFB}">
      <dsp:nvSpPr>
        <dsp:cNvPr id="0" name=""/>
        <dsp:cNvSpPr/>
      </dsp:nvSpPr>
      <dsp:spPr>
        <a:xfrm>
          <a:off x="257869" y="2303871"/>
          <a:ext cx="469312" cy="4688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7F850A-57A2-42D1-A429-188577226DBD}">
      <dsp:nvSpPr>
        <dsp:cNvPr id="0" name=""/>
        <dsp:cNvSpPr/>
      </dsp:nvSpPr>
      <dsp:spPr>
        <a:xfrm>
          <a:off x="985051" y="2112067"/>
          <a:ext cx="9693732" cy="85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7" tIns="90307" rIns="90307" bIns="90307" numCol="1" spcCol="1270" anchor="ctr" anchorCtr="0">
          <a:noAutofit/>
        </a:bodyPr>
        <a:lstStyle/>
        <a:p>
          <a:pPr marL="0" lvl="0" indent="0" algn="l" defTabSz="800100">
            <a:lnSpc>
              <a:spcPct val="100000"/>
            </a:lnSpc>
            <a:spcBef>
              <a:spcPct val="0"/>
            </a:spcBef>
            <a:spcAft>
              <a:spcPct val="35000"/>
            </a:spcAft>
            <a:buNone/>
          </a:pPr>
          <a:r>
            <a:rPr lang="en-GB" sz="1800" kern="1200"/>
            <a:t>The Board should also adopt more innovative approaches in raising funds independent of the government. For instance, the GETFund could take an entrepreneurial approach to raising finance through a variety of mechanisms offered by the innovative financing drive for educational development.</a:t>
          </a:r>
          <a:endParaRPr lang="en-US" sz="1800" kern="1200"/>
        </a:p>
      </dsp:txBody>
      <dsp:txXfrm>
        <a:off x="985051" y="2112067"/>
        <a:ext cx="9693732" cy="853294"/>
      </dsp:txXfrm>
    </dsp:sp>
    <dsp:sp modelId="{705325CD-ED70-42CF-8E61-502F98D9773D}">
      <dsp:nvSpPr>
        <dsp:cNvPr id="0" name=""/>
        <dsp:cNvSpPr/>
      </dsp:nvSpPr>
      <dsp:spPr>
        <a:xfrm>
          <a:off x="0" y="3166137"/>
          <a:ext cx="10915826" cy="8524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34BE34-6752-4931-84EA-F589FB5AB75E}">
      <dsp:nvSpPr>
        <dsp:cNvPr id="0" name=""/>
        <dsp:cNvSpPr/>
      </dsp:nvSpPr>
      <dsp:spPr>
        <a:xfrm>
          <a:off x="257869" y="3357941"/>
          <a:ext cx="469312" cy="4688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892B29-6234-480D-B269-277368E2413A}">
      <dsp:nvSpPr>
        <dsp:cNvPr id="0" name=""/>
        <dsp:cNvSpPr/>
      </dsp:nvSpPr>
      <dsp:spPr>
        <a:xfrm>
          <a:off x="985051" y="3166137"/>
          <a:ext cx="9693732" cy="85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7" tIns="90307" rIns="90307" bIns="90307" numCol="1" spcCol="1270" anchor="ctr" anchorCtr="0">
          <a:noAutofit/>
        </a:bodyPr>
        <a:lstStyle/>
        <a:p>
          <a:pPr marL="0" lvl="0" indent="0" algn="l" defTabSz="800100">
            <a:lnSpc>
              <a:spcPct val="100000"/>
            </a:lnSpc>
            <a:spcBef>
              <a:spcPct val="0"/>
            </a:spcBef>
            <a:spcAft>
              <a:spcPct val="35000"/>
            </a:spcAft>
            <a:buNone/>
          </a:pPr>
          <a:r>
            <a:rPr lang="en-GB" sz="1800" kern="1200"/>
            <a:t>Further, the GETFund should have a template that puts more emphasis on HEIs than the pre-tertiary sector. The current 12% fund allocation to public HEIs is inadequate. </a:t>
          </a:r>
          <a:endParaRPr lang="en-US" sz="1800" kern="1200"/>
        </a:p>
      </dsp:txBody>
      <dsp:txXfrm>
        <a:off x="985051" y="3166137"/>
        <a:ext cx="9693732" cy="85329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EF867-B493-44E0-BD2F-AD9199E0D1BF}">
      <dsp:nvSpPr>
        <dsp:cNvPr id="0" name=""/>
        <dsp:cNvSpPr/>
      </dsp:nvSpPr>
      <dsp:spPr>
        <a:xfrm>
          <a:off x="0" y="3927"/>
          <a:ext cx="10370703" cy="8524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082BDA-48A6-4DD1-91A9-B256D4B4975D}">
      <dsp:nvSpPr>
        <dsp:cNvPr id="0" name=""/>
        <dsp:cNvSpPr/>
      </dsp:nvSpPr>
      <dsp:spPr>
        <a:xfrm>
          <a:off x="257869" y="195731"/>
          <a:ext cx="469312" cy="4688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6C9B84-C85D-4082-B955-56890A13AEE7}">
      <dsp:nvSpPr>
        <dsp:cNvPr id="0" name=""/>
        <dsp:cNvSpPr/>
      </dsp:nvSpPr>
      <dsp:spPr>
        <a:xfrm>
          <a:off x="985051" y="3927"/>
          <a:ext cx="9148609" cy="85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7" tIns="90307" rIns="90307" bIns="90307" numCol="1" spcCol="1270" anchor="ctr" anchorCtr="0">
          <a:noAutofit/>
        </a:bodyPr>
        <a:lstStyle/>
        <a:p>
          <a:pPr marL="0" lvl="0" indent="0" algn="l" defTabSz="800100">
            <a:lnSpc>
              <a:spcPct val="100000"/>
            </a:lnSpc>
            <a:spcBef>
              <a:spcPct val="0"/>
            </a:spcBef>
            <a:spcAft>
              <a:spcPct val="35000"/>
            </a:spcAft>
            <a:buNone/>
          </a:pPr>
          <a:r>
            <a:rPr lang="en-GB" sz="1800" kern="1200"/>
            <a:t>A clear working policy must exist to focus on sponsoring Ghanaians within Ghanaian higher education institutions, especially for programmes offered in Ghana. Sponsorship for programmes abroad should relate to only critical needs of the country, and to programmes not offered in Ghana. </a:t>
          </a:r>
          <a:endParaRPr lang="en-US" sz="1800" kern="1200"/>
        </a:p>
      </dsp:txBody>
      <dsp:txXfrm>
        <a:off x="985051" y="3927"/>
        <a:ext cx="9148609" cy="853294"/>
      </dsp:txXfrm>
    </dsp:sp>
    <dsp:sp modelId="{C168E7C6-BDDC-468E-A579-B42CE6728E6D}">
      <dsp:nvSpPr>
        <dsp:cNvPr id="0" name=""/>
        <dsp:cNvSpPr/>
      </dsp:nvSpPr>
      <dsp:spPr>
        <a:xfrm>
          <a:off x="0" y="1057997"/>
          <a:ext cx="10370703" cy="8524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920299-3E38-4963-B31C-CE1C8A458B18}">
      <dsp:nvSpPr>
        <dsp:cNvPr id="0" name=""/>
        <dsp:cNvSpPr/>
      </dsp:nvSpPr>
      <dsp:spPr>
        <a:xfrm>
          <a:off x="257869" y="1249801"/>
          <a:ext cx="469312" cy="4688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92B059-77A7-43EF-9A4C-62CDF0DB8A61}">
      <dsp:nvSpPr>
        <dsp:cNvPr id="0" name=""/>
        <dsp:cNvSpPr/>
      </dsp:nvSpPr>
      <dsp:spPr>
        <a:xfrm>
          <a:off x="985051" y="1057997"/>
          <a:ext cx="9148609" cy="85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7" tIns="90307" rIns="90307" bIns="90307" numCol="1" spcCol="1270" anchor="ctr" anchorCtr="0">
          <a:noAutofit/>
        </a:bodyPr>
        <a:lstStyle/>
        <a:p>
          <a:pPr marL="0" lvl="0" indent="0" algn="l" defTabSz="800100">
            <a:lnSpc>
              <a:spcPct val="100000"/>
            </a:lnSpc>
            <a:spcBef>
              <a:spcPct val="0"/>
            </a:spcBef>
            <a:spcAft>
              <a:spcPct val="35000"/>
            </a:spcAft>
            <a:buNone/>
          </a:pPr>
          <a:r>
            <a:rPr lang="en-GB" sz="1800" kern="1200"/>
            <a:t>The GETFund may also develop a comprehensive public-private partnership framework that seeks to provide incentives to the private sector to drive the private sector to support tertiary education in Ghana.</a:t>
          </a:r>
          <a:endParaRPr lang="en-US" sz="1800" kern="1200"/>
        </a:p>
      </dsp:txBody>
      <dsp:txXfrm>
        <a:off x="985051" y="1057997"/>
        <a:ext cx="9148609" cy="853294"/>
      </dsp:txXfrm>
    </dsp:sp>
    <dsp:sp modelId="{19C50ED5-A41C-4D98-9FE6-F7CE41C2DD70}">
      <dsp:nvSpPr>
        <dsp:cNvPr id="0" name=""/>
        <dsp:cNvSpPr/>
      </dsp:nvSpPr>
      <dsp:spPr>
        <a:xfrm>
          <a:off x="0" y="2112067"/>
          <a:ext cx="10370703" cy="8524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36B44B-4B0E-4759-A26A-FED98855E54C}">
      <dsp:nvSpPr>
        <dsp:cNvPr id="0" name=""/>
        <dsp:cNvSpPr/>
      </dsp:nvSpPr>
      <dsp:spPr>
        <a:xfrm>
          <a:off x="257869" y="2303871"/>
          <a:ext cx="469312" cy="4688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EA55AF-EE3B-43D4-82DE-E85CC6079123}">
      <dsp:nvSpPr>
        <dsp:cNvPr id="0" name=""/>
        <dsp:cNvSpPr/>
      </dsp:nvSpPr>
      <dsp:spPr>
        <a:xfrm>
          <a:off x="985051" y="2112067"/>
          <a:ext cx="9148609" cy="85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7" tIns="90307" rIns="90307" bIns="90307" numCol="1" spcCol="1270" anchor="ctr" anchorCtr="0">
          <a:noAutofit/>
        </a:bodyPr>
        <a:lstStyle/>
        <a:p>
          <a:pPr marL="0" lvl="0" indent="0" algn="l" defTabSz="800100">
            <a:lnSpc>
              <a:spcPct val="100000"/>
            </a:lnSpc>
            <a:spcBef>
              <a:spcPct val="0"/>
            </a:spcBef>
            <a:spcAft>
              <a:spcPct val="35000"/>
            </a:spcAft>
            <a:buNone/>
          </a:pPr>
          <a:r>
            <a:rPr lang="en-GB" sz="1800" kern="1200"/>
            <a:t>Multiple stakeholder engagement is also recommended to help address areas of financing challenges and identify or explore other sustainable streams of income to support the Fund. To allow for timely release of funds, </a:t>
          </a:r>
          <a:r>
            <a:rPr lang="en-US" sz="1800" kern="1200"/>
            <a:t>there is a need for GETFund levies to be directed away from the Consolidated Fund is strongly recommended.</a:t>
          </a:r>
        </a:p>
      </dsp:txBody>
      <dsp:txXfrm>
        <a:off x="985051" y="2112067"/>
        <a:ext cx="9148609" cy="853294"/>
      </dsp:txXfrm>
    </dsp:sp>
    <dsp:sp modelId="{58C8951A-9793-479B-BCF8-38A6DC80A12F}">
      <dsp:nvSpPr>
        <dsp:cNvPr id="0" name=""/>
        <dsp:cNvSpPr/>
      </dsp:nvSpPr>
      <dsp:spPr>
        <a:xfrm>
          <a:off x="0" y="3166137"/>
          <a:ext cx="10370703" cy="8524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EF4CE3-DAFC-4262-967A-243DF0545A34}">
      <dsp:nvSpPr>
        <dsp:cNvPr id="0" name=""/>
        <dsp:cNvSpPr/>
      </dsp:nvSpPr>
      <dsp:spPr>
        <a:xfrm>
          <a:off x="257869" y="3357941"/>
          <a:ext cx="469312" cy="4688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2B0203-3324-44E0-AD06-47A06C2665E2}">
      <dsp:nvSpPr>
        <dsp:cNvPr id="0" name=""/>
        <dsp:cNvSpPr/>
      </dsp:nvSpPr>
      <dsp:spPr>
        <a:xfrm>
          <a:off x="985051" y="3166137"/>
          <a:ext cx="9148609" cy="8532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307" tIns="90307" rIns="90307" bIns="90307" numCol="1" spcCol="1270" anchor="ctr" anchorCtr="0">
          <a:noAutofit/>
        </a:bodyPr>
        <a:lstStyle/>
        <a:p>
          <a:pPr marL="0" lvl="0" indent="0" algn="l" defTabSz="800100">
            <a:lnSpc>
              <a:spcPct val="100000"/>
            </a:lnSpc>
            <a:spcBef>
              <a:spcPct val="0"/>
            </a:spcBef>
            <a:spcAft>
              <a:spcPct val="35000"/>
            </a:spcAft>
            <a:buNone/>
          </a:pPr>
          <a:r>
            <a:rPr lang="en-GB" sz="1800" kern="1200"/>
            <a:t>Finally, the Earmarked Funds Capping and Realignment Act 2017, Act 947, should be further reconsidered by Government. Given the current financial situation of the GETFund, Government could uncap GETFund allocations and releases from the Ministry of Finance in the medium term. </a:t>
          </a:r>
          <a:endParaRPr lang="en-US" sz="1800" kern="1200"/>
        </a:p>
      </dsp:txBody>
      <dsp:txXfrm>
        <a:off x="985051" y="3166137"/>
        <a:ext cx="9148609" cy="85329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9707F-6B13-194D-A4BB-EC253701535D}">
      <dsp:nvSpPr>
        <dsp:cNvPr id="0" name=""/>
        <dsp:cNvSpPr/>
      </dsp:nvSpPr>
      <dsp:spPr>
        <a:xfrm>
          <a:off x="1174" y="520807"/>
          <a:ext cx="4121050" cy="261686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52EA9C-6790-B047-8055-A3A160E90A08}">
      <dsp:nvSpPr>
        <dsp:cNvPr id="0" name=""/>
        <dsp:cNvSpPr/>
      </dsp:nvSpPr>
      <dsp:spPr>
        <a:xfrm>
          <a:off x="459068" y="955807"/>
          <a:ext cx="4121050" cy="261686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In conclusion, the GETFund in the midst of the challenges should adopt innovative mechanisms in raising funds to support its activities and programmes.</a:t>
          </a:r>
          <a:endParaRPr lang="en-US" sz="2200" kern="1200"/>
        </a:p>
      </dsp:txBody>
      <dsp:txXfrm>
        <a:off x="535713" y="1032452"/>
        <a:ext cx="3967760" cy="2463577"/>
      </dsp:txXfrm>
    </dsp:sp>
    <dsp:sp modelId="{B748A70D-C51E-C949-AAB7-5EB71D90041B}">
      <dsp:nvSpPr>
        <dsp:cNvPr id="0" name=""/>
        <dsp:cNvSpPr/>
      </dsp:nvSpPr>
      <dsp:spPr>
        <a:xfrm>
          <a:off x="5038013" y="520807"/>
          <a:ext cx="4121050" cy="261686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2289F0-D62C-AD4B-9F5B-475315A9C86D}">
      <dsp:nvSpPr>
        <dsp:cNvPr id="0" name=""/>
        <dsp:cNvSpPr/>
      </dsp:nvSpPr>
      <dsp:spPr>
        <a:xfrm>
          <a:off x="5495908" y="955807"/>
          <a:ext cx="4121050" cy="261686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There is a need to improve on their efficiency, develop entrepreneurship mindset at all levels within the administration of the Fund, and encourage public-private partnerships to drive more support from the private sector.</a:t>
          </a:r>
          <a:endParaRPr lang="en-US" sz="2200" kern="1200"/>
        </a:p>
      </dsp:txBody>
      <dsp:txXfrm>
        <a:off x="5572553" y="1032452"/>
        <a:ext cx="3967760" cy="24635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A7FC1B-32C0-47BF-8473-A502B2A04746}">
      <dsp:nvSpPr>
        <dsp:cNvPr id="0" name=""/>
        <dsp:cNvSpPr/>
      </dsp:nvSpPr>
      <dsp:spPr>
        <a:xfrm>
          <a:off x="0" y="178895"/>
          <a:ext cx="9618133" cy="67173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3A31F6-2DBD-4057-82FB-E7D80E5E4C88}">
      <dsp:nvSpPr>
        <dsp:cNvPr id="0" name=""/>
        <dsp:cNvSpPr/>
      </dsp:nvSpPr>
      <dsp:spPr>
        <a:xfrm>
          <a:off x="203201" y="330037"/>
          <a:ext cx="369817" cy="3694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6115FC-3C68-4887-A0B5-70EE61E0676C}">
      <dsp:nvSpPr>
        <dsp:cNvPr id="0" name=""/>
        <dsp:cNvSpPr/>
      </dsp:nvSpPr>
      <dsp:spPr>
        <a:xfrm>
          <a:off x="776220" y="178895"/>
          <a:ext cx="4328159" cy="797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22" tIns="84422" rIns="84422" bIns="84422" numCol="1" spcCol="1270" anchor="ctr" anchorCtr="0">
          <a:noAutofit/>
        </a:bodyPr>
        <a:lstStyle/>
        <a:p>
          <a:pPr marL="0" lvl="0" indent="0" algn="l" defTabSz="889000">
            <a:lnSpc>
              <a:spcPct val="90000"/>
            </a:lnSpc>
            <a:spcBef>
              <a:spcPct val="0"/>
            </a:spcBef>
            <a:spcAft>
              <a:spcPct val="35000"/>
            </a:spcAft>
            <a:buNone/>
          </a:pPr>
          <a:r>
            <a:rPr lang="en-GB" sz="2000" kern="1200" dirty="0"/>
            <a:t>Despite </a:t>
          </a:r>
          <a:r>
            <a:rPr lang="en-GB" sz="2000" kern="1200" dirty="0" err="1"/>
            <a:t>GETFund’s</a:t>
          </a:r>
          <a:r>
            <a:rPr lang="en-GB" sz="2000" kern="1200" dirty="0"/>
            <a:t> supports to HEIs, </a:t>
          </a:r>
          <a:endParaRPr lang="en-US" sz="2000" kern="1200" dirty="0"/>
        </a:p>
      </dsp:txBody>
      <dsp:txXfrm>
        <a:off x="776220" y="178895"/>
        <a:ext cx="4328159" cy="797690"/>
      </dsp:txXfrm>
    </dsp:sp>
    <dsp:sp modelId="{50B15184-A579-4131-B6C3-ED79B18E8131}">
      <dsp:nvSpPr>
        <dsp:cNvPr id="0" name=""/>
        <dsp:cNvSpPr/>
      </dsp:nvSpPr>
      <dsp:spPr>
        <a:xfrm>
          <a:off x="5104380" y="178895"/>
          <a:ext cx="4444014" cy="67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092" tIns="71092" rIns="71092" bIns="71092" numCol="1" spcCol="1270" anchor="ctr" anchorCtr="0">
          <a:noAutofit/>
        </a:bodyPr>
        <a:lstStyle/>
        <a:p>
          <a:pPr marL="0" lvl="0" indent="0" algn="l" defTabSz="711200">
            <a:lnSpc>
              <a:spcPct val="90000"/>
            </a:lnSpc>
            <a:spcBef>
              <a:spcPct val="0"/>
            </a:spcBef>
            <a:spcAft>
              <a:spcPct val="35000"/>
            </a:spcAft>
            <a:buNone/>
          </a:pPr>
          <a:r>
            <a:rPr lang="en-GB" sz="1600" b="1" kern="1200" dirty="0"/>
            <a:t>there is still a huge funding gap in infrastructural development in public HEIs. </a:t>
          </a:r>
          <a:endParaRPr lang="en-US" sz="1600" kern="1200" dirty="0"/>
        </a:p>
      </dsp:txBody>
      <dsp:txXfrm>
        <a:off x="5104380" y="178895"/>
        <a:ext cx="4444014" cy="671739"/>
      </dsp:txXfrm>
    </dsp:sp>
    <dsp:sp modelId="{47FA1C40-5E91-4802-87FB-1425C9E3D510}">
      <dsp:nvSpPr>
        <dsp:cNvPr id="0" name=""/>
        <dsp:cNvSpPr/>
      </dsp:nvSpPr>
      <dsp:spPr>
        <a:xfrm>
          <a:off x="0" y="1176008"/>
          <a:ext cx="9618133" cy="108423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4FEE82-0C60-4794-ADDF-1063A4127A0F}">
      <dsp:nvSpPr>
        <dsp:cNvPr id="0" name=""/>
        <dsp:cNvSpPr/>
      </dsp:nvSpPr>
      <dsp:spPr>
        <a:xfrm>
          <a:off x="203201" y="1533397"/>
          <a:ext cx="369817" cy="3694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F440198-3256-48B8-8C3F-16BCBDD3BDCF}">
      <dsp:nvSpPr>
        <dsp:cNvPr id="0" name=""/>
        <dsp:cNvSpPr/>
      </dsp:nvSpPr>
      <dsp:spPr>
        <a:xfrm>
          <a:off x="776220" y="1382256"/>
          <a:ext cx="4328159" cy="797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22" tIns="84422" rIns="84422" bIns="84422" numCol="1" spcCol="1270" anchor="ctr" anchorCtr="0">
          <a:noAutofit/>
        </a:bodyPr>
        <a:lstStyle/>
        <a:p>
          <a:pPr marL="0" lvl="0" indent="0" algn="l" defTabSz="889000">
            <a:lnSpc>
              <a:spcPct val="90000"/>
            </a:lnSpc>
            <a:spcBef>
              <a:spcPct val="0"/>
            </a:spcBef>
            <a:spcAft>
              <a:spcPct val="35000"/>
            </a:spcAft>
            <a:buNone/>
          </a:pPr>
          <a:r>
            <a:rPr lang="en-GB" sz="2000" kern="1200" dirty="0"/>
            <a:t>The recent implementation of the free SHS policy, and the increasing number of students </a:t>
          </a:r>
          <a:endParaRPr lang="en-US" sz="2000" kern="1200" dirty="0"/>
        </a:p>
      </dsp:txBody>
      <dsp:txXfrm>
        <a:off x="776220" y="1382256"/>
        <a:ext cx="4328159" cy="797690"/>
      </dsp:txXfrm>
    </dsp:sp>
    <dsp:sp modelId="{63BE16AB-A8E6-45F0-A046-332D409388E0}">
      <dsp:nvSpPr>
        <dsp:cNvPr id="0" name=""/>
        <dsp:cNvSpPr/>
      </dsp:nvSpPr>
      <dsp:spPr>
        <a:xfrm>
          <a:off x="5104380" y="1382256"/>
          <a:ext cx="4444014" cy="67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092" tIns="71092" rIns="71092" bIns="71092" numCol="1" spcCol="1270" anchor="ctr" anchorCtr="0">
          <a:noAutofit/>
        </a:bodyPr>
        <a:lstStyle/>
        <a:p>
          <a:pPr marL="0" lvl="0" indent="0" algn="l" defTabSz="711200">
            <a:lnSpc>
              <a:spcPct val="90000"/>
            </a:lnSpc>
            <a:spcBef>
              <a:spcPct val="0"/>
            </a:spcBef>
            <a:spcAft>
              <a:spcPct val="35000"/>
            </a:spcAft>
            <a:buNone/>
          </a:pPr>
          <a:r>
            <a:rPr lang="en-GB" sz="1600" b="1" kern="1200" dirty="0"/>
            <a:t>calls for a need to dialogue to find a sustainable solution to addressing the infrastructural challenges in our public higher education institutions. </a:t>
          </a:r>
          <a:endParaRPr lang="en-US" sz="1600" kern="1200" dirty="0"/>
        </a:p>
      </dsp:txBody>
      <dsp:txXfrm>
        <a:off x="5104380" y="1382256"/>
        <a:ext cx="4444014" cy="671739"/>
      </dsp:txXfrm>
    </dsp:sp>
    <dsp:sp modelId="{3DCA5CB6-AD9F-4E2B-982D-069AF7BC8394}">
      <dsp:nvSpPr>
        <dsp:cNvPr id="0" name=""/>
        <dsp:cNvSpPr/>
      </dsp:nvSpPr>
      <dsp:spPr>
        <a:xfrm>
          <a:off x="0" y="2459666"/>
          <a:ext cx="9618133" cy="88982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58BB7D-23B3-41DF-A273-920658BA0D2D}">
      <dsp:nvSpPr>
        <dsp:cNvPr id="0" name=""/>
        <dsp:cNvSpPr/>
      </dsp:nvSpPr>
      <dsp:spPr>
        <a:xfrm>
          <a:off x="203201" y="2719850"/>
          <a:ext cx="369817" cy="3694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DBD3728-BA35-428B-B559-692397502FAE}">
      <dsp:nvSpPr>
        <dsp:cNvPr id="0" name=""/>
        <dsp:cNvSpPr/>
      </dsp:nvSpPr>
      <dsp:spPr>
        <a:xfrm>
          <a:off x="776220" y="2568709"/>
          <a:ext cx="8772174" cy="797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22" tIns="84422" rIns="84422" bIns="84422" numCol="1" spcCol="1270" anchor="ctr" anchorCtr="0">
          <a:noAutofit/>
        </a:bodyPr>
        <a:lstStyle/>
        <a:p>
          <a:pPr marL="0" lvl="0" indent="0" algn="l" defTabSz="889000">
            <a:lnSpc>
              <a:spcPct val="90000"/>
            </a:lnSpc>
            <a:spcBef>
              <a:spcPct val="0"/>
            </a:spcBef>
            <a:spcAft>
              <a:spcPct val="35000"/>
            </a:spcAft>
            <a:buNone/>
          </a:pPr>
          <a:r>
            <a:rPr lang="en-GB" sz="2000" kern="1200" dirty="0" err="1"/>
            <a:t>GETFund</a:t>
          </a:r>
          <a:r>
            <a:rPr lang="en-GB" sz="2000" kern="1200" dirty="0"/>
            <a:t> is overwhelmed and needs to find innovative ways in carrying out its mandate </a:t>
          </a:r>
          <a:endParaRPr lang="en-US" sz="2000" kern="1200" dirty="0"/>
        </a:p>
      </dsp:txBody>
      <dsp:txXfrm>
        <a:off x="776220" y="2568709"/>
        <a:ext cx="8772174" cy="797690"/>
      </dsp:txXfrm>
    </dsp:sp>
    <dsp:sp modelId="{8433FD53-4220-430A-BD17-00F99DCA12DF}">
      <dsp:nvSpPr>
        <dsp:cNvPr id="0" name=""/>
        <dsp:cNvSpPr/>
      </dsp:nvSpPr>
      <dsp:spPr>
        <a:xfrm>
          <a:off x="0" y="3565822"/>
          <a:ext cx="9618133" cy="67173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766935-3098-4BC6-BC00-A1AD3BD285EB}">
      <dsp:nvSpPr>
        <dsp:cNvPr id="0" name=""/>
        <dsp:cNvSpPr/>
      </dsp:nvSpPr>
      <dsp:spPr>
        <a:xfrm>
          <a:off x="203201" y="3716964"/>
          <a:ext cx="369817" cy="3694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1C9FC3-649D-46AA-B923-A476C014AE9E}">
      <dsp:nvSpPr>
        <dsp:cNvPr id="0" name=""/>
        <dsp:cNvSpPr/>
      </dsp:nvSpPr>
      <dsp:spPr>
        <a:xfrm>
          <a:off x="776220" y="3458995"/>
          <a:ext cx="8772174" cy="797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422" tIns="84422" rIns="84422" bIns="84422" numCol="1" spcCol="1270" anchor="ctr" anchorCtr="0">
          <a:noAutofit/>
        </a:bodyPr>
        <a:lstStyle/>
        <a:p>
          <a:pPr marL="0" lvl="0" indent="0" algn="l" defTabSz="889000">
            <a:lnSpc>
              <a:spcPct val="90000"/>
            </a:lnSpc>
            <a:spcBef>
              <a:spcPct val="0"/>
            </a:spcBef>
            <a:spcAft>
              <a:spcPct val="35000"/>
            </a:spcAft>
            <a:buNone/>
          </a:pPr>
          <a:r>
            <a:rPr lang="en-GB" sz="2000" kern="1200" dirty="0"/>
            <a:t>Government can increase their funding allocation, however, this approach might not be feasible given the current economic situation in the country.</a:t>
          </a:r>
          <a:endParaRPr lang="en-US" sz="2000" kern="1200" dirty="0"/>
        </a:p>
      </dsp:txBody>
      <dsp:txXfrm>
        <a:off x="776220" y="3458995"/>
        <a:ext cx="8772174" cy="7976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91E43D-B4F3-4427-B13C-7C6049774401}">
      <dsp:nvSpPr>
        <dsp:cNvPr id="0" name=""/>
        <dsp:cNvSpPr/>
      </dsp:nvSpPr>
      <dsp:spPr>
        <a:xfrm>
          <a:off x="0" y="552"/>
          <a:ext cx="9720262" cy="129359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B6ECDC-BD81-4BA9-B870-47534CDD4A68}">
      <dsp:nvSpPr>
        <dsp:cNvPr id="0" name=""/>
        <dsp:cNvSpPr/>
      </dsp:nvSpPr>
      <dsp:spPr>
        <a:xfrm>
          <a:off x="391312" y="291612"/>
          <a:ext cx="711478" cy="7114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6886B28-286B-4B20-BBE0-45D284279C4F}">
      <dsp:nvSpPr>
        <dsp:cNvPr id="0" name=""/>
        <dsp:cNvSpPr/>
      </dsp:nvSpPr>
      <dsp:spPr>
        <a:xfrm>
          <a:off x="1494103" y="552"/>
          <a:ext cx="8226158" cy="1293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906" tIns="136906" rIns="136906" bIns="136906" numCol="1" spcCol="1270" anchor="ctr" anchorCtr="0">
          <a:noAutofit/>
        </a:bodyPr>
        <a:lstStyle/>
        <a:p>
          <a:pPr marL="0" lvl="0" indent="0" algn="l" defTabSz="1066800">
            <a:lnSpc>
              <a:spcPct val="100000"/>
            </a:lnSpc>
            <a:spcBef>
              <a:spcPct val="0"/>
            </a:spcBef>
            <a:spcAft>
              <a:spcPct val="35000"/>
            </a:spcAft>
            <a:buNone/>
          </a:pPr>
          <a:r>
            <a:rPr lang="en-GB" sz="2400" kern="1200"/>
            <a:t>This paper provides an assessment of the scope of the GETFund’s role in building a sustainable higher education enterprise in Ghana. </a:t>
          </a:r>
          <a:endParaRPr lang="en-US" sz="2400" kern="1200"/>
        </a:p>
      </dsp:txBody>
      <dsp:txXfrm>
        <a:off x="1494103" y="552"/>
        <a:ext cx="8226158" cy="1293596"/>
      </dsp:txXfrm>
    </dsp:sp>
    <dsp:sp modelId="{95EED0ED-BF5F-4758-8E39-C110AABF5644}">
      <dsp:nvSpPr>
        <dsp:cNvPr id="0" name=""/>
        <dsp:cNvSpPr/>
      </dsp:nvSpPr>
      <dsp:spPr>
        <a:xfrm>
          <a:off x="0" y="1617548"/>
          <a:ext cx="9720262" cy="1293596"/>
        </a:xfrm>
        <a:prstGeom prst="roundRect">
          <a:avLst>
            <a:gd name="adj" fmla="val 10000"/>
          </a:avLst>
        </a:prstGeom>
        <a:solidFill>
          <a:schemeClr val="accent2">
            <a:hueOff val="-661686"/>
            <a:satOff val="746"/>
            <a:lumOff val="1765"/>
            <a:alphaOff val="0"/>
          </a:schemeClr>
        </a:solidFill>
        <a:ln>
          <a:noFill/>
        </a:ln>
        <a:effectLst/>
      </dsp:spPr>
      <dsp:style>
        <a:lnRef idx="0">
          <a:scrgbClr r="0" g="0" b="0"/>
        </a:lnRef>
        <a:fillRef idx="1">
          <a:scrgbClr r="0" g="0" b="0"/>
        </a:fillRef>
        <a:effectRef idx="0">
          <a:scrgbClr r="0" g="0" b="0"/>
        </a:effectRef>
        <a:fontRef idx="minor"/>
      </dsp:style>
    </dsp:sp>
    <dsp:sp modelId="{30F17195-0F09-4132-9943-7BB447784789}">
      <dsp:nvSpPr>
        <dsp:cNvPr id="0" name=""/>
        <dsp:cNvSpPr/>
      </dsp:nvSpPr>
      <dsp:spPr>
        <a:xfrm>
          <a:off x="391312" y="1908607"/>
          <a:ext cx="711478" cy="7114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5EDF6A-9652-40AC-A2AC-C58DB73CF24F}">
      <dsp:nvSpPr>
        <dsp:cNvPr id="0" name=""/>
        <dsp:cNvSpPr/>
      </dsp:nvSpPr>
      <dsp:spPr>
        <a:xfrm>
          <a:off x="1494103" y="1617548"/>
          <a:ext cx="8226158" cy="1293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906" tIns="136906" rIns="136906" bIns="136906" numCol="1" spcCol="1270" anchor="ctr" anchorCtr="0">
          <a:noAutofit/>
        </a:bodyPr>
        <a:lstStyle/>
        <a:p>
          <a:pPr marL="0" lvl="0" indent="0" algn="l" defTabSz="1066800">
            <a:lnSpc>
              <a:spcPct val="100000"/>
            </a:lnSpc>
            <a:spcBef>
              <a:spcPct val="0"/>
            </a:spcBef>
            <a:spcAft>
              <a:spcPct val="35000"/>
            </a:spcAft>
            <a:buNone/>
          </a:pPr>
          <a:r>
            <a:rPr lang="en-GB" sz="2400" kern="1200"/>
            <a:t>It further highlights some of the challenges facing the GETFund  </a:t>
          </a:r>
          <a:endParaRPr lang="en-US" sz="2400" kern="1200"/>
        </a:p>
      </dsp:txBody>
      <dsp:txXfrm>
        <a:off x="1494103" y="1617548"/>
        <a:ext cx="8226158" cy="1293596"/>
      </dsp:txXfrm>
    </dsp:sp>
    <dsp:sp modelId="{9B3FA1D0-10CA-4A08-A5D2-F910CFACFFB5}">
      <dsp:nvSpPr>
        <dsp:cNvPr id="0" name=""/>
        <dsp:cNvSpPr/>
      </dsp:nvSpPr>
      <dsp:spPr>
        <a:xfrm>
          <a:off x="0" y="3234543"/>
          <a:ext cx="9720262" cy="1293596"/>
        </a:xfrm>
        <a:prstGeom prst="roundRect">
          <a:avLst>
            <a:gd name="adj" fmla="val 10000"/>
          </a:avLst>
        </a:prstGeom>
        <a:solidFill>
          <a:schemeClr val="accent2">
            <a:hueOff val="-1323373"/>
            <a:satOff val="1492"/>
            <a:lumOff val="3530"/>
            <a:alphaOff val="0"/>
          </a:schemeClr>
        </a:solidFill>
        <a:ln>
          <a:noFill/>
        </a:ln>
        <a:effectLst/>
      </dsp:spPr>
      <dsp:style>
        <a:lnRef idx="0">
          <a:scrgbClr r="0" g="0" b="0"/>
        </a:lnRef>
        <a:fillRef idx="1">
          <a:scrgbClr r="0" g="0" b="0"/>
        </a:fillRef>
        <a:effectRef idx="0">
          <a:scrgbClr r="0" g="0" b="0"/>
        </a:effectRef>
        <a:fontRef idx="minor"/>
      </dsp:style>
    </dsp:sp>
    <dsp:sp modelId="{9B1372C6-4F8E-419D-B59A-0C8D2F09A8A6}">
      <dsp:nvSpPr>
        <dsp:cNvPr id="0" name=""/>
        <dsp:cNvSpPr/>
      </dsp:nvSpPr>
      <dsp:spPr>
        <a:xfrm>
          <a:off x="391312" y="3525602"/>
          <a:ext cx="711478" cy="7114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5CE369-9EE7-490E-B852-A6B96DA30241}">
      <dsp:nvSpPr>
        <dsp:cNvPr id="0" name=""/>
        <dsp:cNvSpPr/>
      </dsp:nvSpPr>
      <dsp:spPr>
        <a:xfrm>
          <a:off x="1494103" y="3234543"/>
          <a:ext cx="8226158" cy="1293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906" tIns="136906" rIns="136906" bIns="136906" numCol="1" spcCol="1270" anchor="ctr" anchorCtr="0">
          <a:noAutofit/>
        </a:bodyPr>
        <a:lstStyle/>
        <a:p>
          <a:pPr marL="0" lvl="0" indent="0" algn="l" defTabSz="1066800">
            <a:lnSpc>
              <a:spcPct val="100000"/>
            </a:lnSpc>
            <a:spcBef>
              <a:spcPct val="0"/>
            </a:spcBef>
            <a:spcAft>
              <a:spcPct val="35000"/>
            </a:spcAft>
            <a:buNone/>
          </a:pPr>
          <a:r>
            <a:rPr lang="en-GB" sz="2400" kern="1200"/>
            <a:t>It also outlines recommendations that could help address these challenges and make the GETFund fit for purpose.</a:t>
          </a:r>
          <a:r>
            <a:rPr lang="en-GH" sz="2400" kern="1200"/>
            <a:t> </a:t>
          </a:r>
          <a:endParaRPr lang="en-US" sz="2400" kern="1200"/>
        </a:p>
      </dsp:txBody>
      <dsp:txXfrm>
        <a:off x="1494103" y="3234543"/>
        <a:ext cx="8226158" cy="12935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6B20F-0750-41D4-854D-D8B283292298}">
      <dsp:nvSpPr>
        <dsp:cNvPr id="0" name=""/>
        <dsp:cNvSpPr/>
      </dsp:nvSpPr>
      <dsp:spPr>
        <a:xfrm>
          <a:off x="0" y="4049"/>
          <a:ext cx="6436894" cy="9423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65D7B1-34F0-439D-B169-EFD53707CA3E}">
      <dsp:nvSpPr>
        <dsp:cNvPr id="0" name=""/>
        <dsp:cNvSpPr/>
      </dsp:nvSpPr>
      <dsp:spPr>
        <a:xfrm>
          <a:off x="285071" y="216085"/>
          <a:ext cx="518311" cy="5183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1EA6FD-3347-43C9-8DB5-F19C7B541704}">
      <dsp:nvSpPr>
        <dsp:cNvPr id="0" name=""/>
        <dsp:cNvSpPr/>
      </dsp:nvSpPr>
      <dsp:spPr>
        <a:xfrm>
          <a:off x="1088454" y="4049"/>
          <a:ext cx="2896602" cy="94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736" tIns="99736" rIns="99736" bIns="99736" numCol="1" spcCol="1270" anchor="ctr" anchorCtr="0">
          <a:noAutofit/>
        </a:bodyPr>
        <a:lstStyle/>
        <a:p>
          <a:pPr marL="0" lvl="0" indent="0" algn="l" defTabSz="666750">
            <a:lnSpc>
              <a:spcPct val="100000"/>
            </a:lnSpc>
            <a:spcBef>
              <a:spcPct val="0"/>
            </a:spcBef>
            <a:spcAft>
              <a:spcPct val="35000"/>
            </a:spcAft>
            <a:buNone/>
          </a:pPr>
          <a:r>
            <a:rPr lang="en-GB" sz="1500" kern="1200" dirty="0"/>
            <a:t>Higher education institutions typically rely on a combination of funding sources, which may include </a:t>
          </a:r>
          <a:endParaRPr lang="en-US" sz="1500" kern="1200" dirty="0"/>
        </a:p>
      </dsp:txBody>
      <dsp:txXfrm>
        <a:off x="1088454" y="4049"/>
        <a:ext cx="2896602" cy="942384"/>
      </dsp:txXfrm>
    </dsp:sp>
    <dsp:sp modelId="{F4F39747-AFD8-4B25-966F-A7E88876789A}">
      <dsp:nvSpPr>
        <dsp:cNvPr id="0" name=""/>
        <dsp:cNvSpPr/>
      </dsp:nvSpPr>
      <dsp:spPr>
        <a:xfrm>
          <a:off x="3985056" y="4049"/>
          <a:ext cx="2450773" cy="94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736" tIns="99736" rIns="99736" bIns="99736" numCol="1" spcCol="1270" anchor="ctr" anchorCtr="0">
          <a:noAutofit/>
        </a:bodyPr>
        <a:lstStyle/>
        <a:p>
          <a:pPr marL="0" lvl="0" indent="0" algn="l" defTabSz="488950">
            <a:lnSpc>
              <a:spcPct val="100000"/>
            </a:lnSpc>
            <a:spcBef>
              <a:spcPct val="0"/>
            </a:spcBef>
            <a:spcAft>
              <a:spcPct val="35000"/>
            </a:spcAft>
            <a:buNone/>
          </a:pPr>
          <a:r>
            <a:rPr lang="en-GB" sz="1100" kern="1200"/>
            <a:t>government funding, </a:t>
          </a:r>
          <a:endParaRPr lang="en-US" sz="1100" kern="1200"/>
        </a:p>
        <a:p>
          <a:pPr marL="0" lvl="0" indent="0" algn="l" defTabSz="488950">
            <a:lnSpc>
              <a:spcPct val="100000"/>
            </a:lnSpc>
            <a:spcBef>
              <a:spcPct val="0"/>
            </a:spcBef>
            <a:spcAft>
              <a:spcPct val="35000"/>
            </a:spcAft>
            <a:buNone/>
          </a:pPr>
          <a:r>
            <a:rPr lang="en-GB" sz="1100" kern="1200"/>
            <a:t>grants, </a:t>
          </a:r>
          <a:endParaRPr lang="en-US" sz="1100" kern="1200"/>
        </a:p>
        <a:p>
          <a:pPr marL="0" lvl="0" indent="0" algn="l" defTabSz="488950">
            <a:lnSpc>
              <a:spcPct val="100000"/>
            </a:lnSpc>
            <a:spcBef>
              <a:spcPct val="0"/>
            </a:spcBef>
            <a:spcAft>
              <a:spcPct val="35000"/>
            </a:spcAft>
            <a:buNone/>
          </a:pPr>
          <a:r>
            <a:rPr lang="en-GB" sz="1100" kern="1200"/>
            <a:t>private donations, and </a:t>
          </a:r>
          <a:endParaRPr lang="en-US" sz="1100" kern="1200"/>
        </a:p>
        <a:p>
          <a:pPr marL="0" lvl="0" indent="0" algn="l" defTabSz="488950">
            <a:lnSpc>
              <a:spcPct val="100000"/>
            </a:lnSpc>
            <a:spcBef>
              <a:spcPct val="0"/>
            </a:spcBef>
            <a:spcAft>
              <a:spcPct val="35000"/>
            </a:spcAft>
            <a:buNone/>
          </a:pPr>
          <a:r>
            <a:rPr lang="en-GB" sz="1100" kern="1200"/>
            <a:t>student tuition fees</a:t>
          </a:r>
          <a:endParaRPr lang="en-US" sz="1100" kern="1200"/>
        </a:p>
      </dsp:txBody>
      <dsp:txXfrm>
        <a:off x="3985056" y="4049"/>
        <a:ext cx="2450773" cy="942384"/>
      </dsp:txXfrm>
    </dsp:sp>
    <dsp:sp modelId="{EC990C00-6ED8-4541-A1E1-B29F36595D7B}">
      <dsp:nvSpPr>
        <dsp:cNvPr id="0" name=""/>
        <dsp:cNvSpPr/>
      </dsp:nvSpPr>
      <dsp:spPr>
        <a:xfrm>
          <a:off x="0" y="1182029"/>
          <a:ext cx="6436894" cy="9423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B32267-E66D-412B-88EC-9992F1F3D5D9}">
      <dsp:nvSpPr>
        <dsp:cNvPr id="0" name=""/>
        <dsp:cNvSpPr/>
      </dsp:nvSpPr>
      <dsp:spPr>
        <a:xfrm>
          <a:off x="285071" y="1394066"/>
          <a:ext cx="518311" cy="5183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E47E0B-E100-455C-B7A2-4C0D5C7DB419}">
      <dsp:nvSpPr>
        <dsp:cNvPr id="0" name=""/>
        <dsp:cNvSpPr/>
      </dsp:nvSpPr>
      <dsp:spPr>
        <a:xfrm>
          <a:off x="1088454" y="1182029"/>
          <a:ext cx="5347375" cy="94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736" tIns="99736" rIns="99736" bIns="99736" numCol="1" spcCol="1270" anchor="ctr" anchorCtr="0">
          <a:noAutofit/>
        </a:bodyPr>
        <a:lstStyle/>
        <a:p>
          <a:pPr marL="0" lvl="0" indent="0" algn="l" defTabSz="666750">
            <a:lnSpc>
              <a:spcPct val="100000"/>
            </a:lnSpc>
            <a:spcBef>
              <a:spcPct val="0"/>
            </a:spcBef>
            <a:spcAft>
              <a:spcPct val="35000"/>
            </a:spcAft>
            <a:buNone/>
          </a:pPr>
          <a:r>
            <a:rPr lang="en-GB" sz="1500" kern="1200" dirty="0"/>
            <a:t>Declining government funding in public higher education institutions</a:t>
          </a:r>
          <a:r>
            <a:rPr lang="en-GH" sz="1500" kern="1200" dirty="0"/>
            <a:t> </a:t>
          </a:r>
          <a:endParaRPr lang="en-US" sz="1500" kern="1200" dirty="0"/>
        </a:p>
      </dsp:txBody>
      <dsp:txXfrm>
        <a:off x="1088454" y="1182029"/>
        <a:ext cx="5347375" cy="942384"/>
      </dsp:txXfrm>
    </dsp:sp>
    <dsp:sp modelId="{3BAD8F49-D06D-4629-9BC7-05795C5D60B8}">
      <dsp:nvSpPr>
        <dsp:cNvPr id="0" name=""/>
        <dsp:cNvSpPr/>
      </dsp:nvSpPr>
      <dsp:spPr>
        <a:xfrm>
          <a:off x="0" y="2360010"/>
          <a:ext cx="6436894" cy="9423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35E9FF-FF13-4A98-B3BA-8244AF6A3EA4}">
      <dsp:nvSpPr>
        <dsp:cNvPr id="0" name=""/>
        <dsp:cNvSpPr/>
      </dsp:nvSpPr>
      <dsp:spPr>
        <a:xfrm>
          <a:off x="285071" y="2572047"/>
          <a:ext cx="518311" cy="5183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9B1939-2EB7-4FB6-8A5B-6CF8B45D5663}">
      <dsp:nvSpPr>
        <dsp:cNvPr id="0" name=""/>
        <dsp:cNvSpPr/>
      </dsp:nvSpPr>
      <dsp:spPr>
        <a:xfrm>
          <a:off x="1088454" y="2360010"/>
          <a:ext cx="2896602" cy="94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736" tIns="99736" rIns="99736" bIns="99736" numCol="1" spcCol="1270" anchor="ctr" anchorCtr="0">
          <a:noAutofit/>
        </a:bodyPr>
        <a:lstStyle/>
        <a:p>
          <a:pPr marL="0" lvl="0" indent="0" algn="l" defTabSz="666750">
            <a:lnSpc>
              <a:spcPct val="100000"/>
            </a:lnSpc>
            <a:spcBef>
              <a:spcPct val="0"/>
            </a:spcBef>
            <a:spcAft>
              <a:spcPct val="35000"/>
            </a:spcAft>
            <a:buNone/>
          </a:pPr>
          <a:r>
            <a:rPr lang="en-GB" sz="1500" kern="1200"/>
            <a:t>Increasing number of student enrolment </a:t>
          </a:r>
          <a:endParaRPr lang="en-US" sz="1500" kern="1200"/>
        </a:p>
      </dsp:txBody>
      <dsp:txXfrm>
        <a:off x="1088454" y="2360010"/>
        <a:ext cx="2896602" cy="942384"/>
      </dsp:txXfrm>
    </dsp:sp>
    <dsp:sp modelId="{4635D796-D6E6-4D25-9C9B-0CFF0E6D5231}">
      <dsp:nvSpPr>
        <dsp:cNvPr id="0" name=""/>
        <dsp:cNvSpPr/>
      </dsp:nvSpPr>
      <dsp:spPr>
        <a:xfrm>
          <a:off x="3985056" y="2360010"/>
          <a:ext cx="2450773" cy="94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736" tIns="99736" rIns="99736" bIns="99736" numCol="1" spcCol="1270" anchor="ctr" anchorCtr="0">
          <a:noAutofit/>
        </a:bodyPr>
        <a:lstStyle/>
        <a:p>
          <a:pPr marL="0" lvl="0" indent="0" algn="l" defTabSz="488950">
            <a:lnSpc>
              <a:spcPct val="100000"/>
            </a:lnSpc>
            <a:spcBef>
              <a:spcPct val="0"/>
            </a:spcBef>
            <a:spcAft>
              <a:spcPct val="35000"/>
            </a:spcAft>
            <a:buNone/>
          </a:pPr>
          <a:r>
            <a:rPr lang="en-GB" sz="1100" kern="1200" dirty="0"/>
            <a:t>Ghana witnessed an enrolment of around 400,000 students in 2014, which increased to 635,000 in 2022, marking a substantial 58.75% increase in a period of six years</a:t>
          </a:r>
          <a:r>
            <a:rPr lang="en-GH" sz="1100" kern="1200" dirty="0"/>
            <a:t> </a:t>
          </a:r>
          <a:endParaRPr lang="en-US" sz="1100" kern="1200" dirty="0"/>
        </a:p>
      </dsp:txBody>
      <dsp:txXfrm>
        <a:off x="3985056" y="2360010"/>
        <a:ext cx="2450773" cy="942384"/>
      </dsp:txXfrm>
    </dsp:sp>
    <dsp:sp modelId="{C26A577E-25CE-450B-A5FB-453082A4C73B}">
      <dsp:nvSpPr>
        <dsp:cNvPr id="0" name=""/>
        <dsp:cNvSpPr/>
      </dsp:nvSpPr>
      <dsp:spPr>
        <a:xfrm>
          <a:off x="0" y="3537991"/>
          <a:ext cx="6436894" cy="94238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96E081-B5E4-4F78-B2B2-AC917BD6C3DB}">
      <dsp:nvSpPr>
        <dsp:cNvPr id="0" name=""/>
        <dsp:cNvSpPr/>
      </dsp:nvSpPr>
      <dsp:spPr>
        <a:xfrm>
          <a:off x="285071" y="3750027"/>
          <a:ext cx="518311" cy="51831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8CBFDC-F9AB-4070-977A-344C2744D932}">
      <dsp:nvSpPr>
        <dsp:cNvPr id="0" name=""/>
        <dsp:cNvSpPr/>
      </dsp:nvSpPr>
      <dsp:spPr>
        <a:xfrm>
          <a:off x="1088454" y="3537991"/>
          <a:ext cx="5347375" cy="942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736" tIns="99736" rIns="99736" bIns="99736" numCol="1" spcCol="1270" anchor="ctr" anchorCtr="0">
          <a:noAutofit/>
        </a:bodyPr>
        <a:lstStyle/>
        <a:p>
          <a:pPr marL="0" lvl="0" indent="0" algn="l" defTabSz="666750">
            <a:lnSpc>
              <a:spcPct val="100000"/>
            </a:lnSpc>
            <a:spcBef>
              <a:spcPct val="0"/>
            </a:spcBef>
            <a:spcAft>
              <a:spcPct val="35000"/>
            </a:spcAft>
            <a:buNone/>
          </a:pPr>
          <a:r>
            <a:rPr lang="en-GB" sz="1500" kern="1200"/>
            <a:t>C</a:t>
          </a:r>
          <a:r>
            <a:rPr lang="en-GH" sz="1500" kern="1200"/>
            <a:t>ost sharing policy,  performance funding policy, differentiated unit cost policy</a:t>
          </a:r>
          <a:endParaRPr lang="en-US" sz="1500" kern="1200"/>
        </a:p>
      </dsp:txBody>
      <dsp:txXfrm>
        <a:off x="1088454" y="3537991"/>
        <a:ext cx="5347375" cy="9423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445D5-5A43-E748-ADB6-43408B1556EA}">
      <dsp:nvSpPr>
        <dsp:cNvPr id="0" name=""/>
        <dsp:cNvSpPr/>
      </dsp:nvSpPr>
      <dsp:spPr>
        <a:xfrm>
          <a:off x="245457" y="4655"/>
          <a:ext cx="2853221" cy="142661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The structure of cost of higher education in Ghana is influenced by the size of available funding from Government and donor agencies</a:t>
          </a:r>
          <a:r>
            <a:rPr lang="en-GH" sz="1800" kern="1200"/>
            <a:t> </a:t>
          </a:r>
          <a:endParaRPr lang="en-US" sz="1800" kern="1200"/>
        </a:p>
      </dsp:txBody>
      <dsp:txXfrm>
        <a:off x="287241" y="46439"/>
        <a:ext cx="2769653" cy="1343042"/>
      </dsp:txXfrm>
    </dsp:sp>
    <dsp:sp modelId="{CFD03147-8030-594C-AA81-9A00A6CE3708}">
      <dsp:nvSpPr>
        <dsp:cNvPr id="0" name=""/>
        <dsp:cNvSpPr/>
      </dsp:nvSpPr>
      <dsp:spPr>
        <a:xfrm>
          <a:off x="245457" y="1645257"/>
          <a:ext cx="2853221" cy="1426610"/>
        </a:xfrm>
        <a:prstGeom prst="roundRect">
          <a:avLst>
            <a:gd name="adj" fmla="val 10000"/>
          </a:avLst>
        </a:prstGeom>
        <a:solidFill>
          <a:schemeClr val="accent1">
            <a:lumMod val="5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Higher education in Ghana used to be free up until the early 1990s </a:t>
          </a:r>
          <a:endParaRPr lang="en-US" sz="1800" kern="1200"/>
        </a:p>
      </dsp:txBody>
      <dsp:txXfrm>
        <a:off x="287241" y="1687041"/>
        <a:ext cx="2769653" cy="1343042"/>
      </dsp:txXfrm>
    </dsp:sp>
    <dsp:sp modelId="{330B4712-07AD-A342-9292-0D598FC947F2}">
      <dsp:nvSpPr>
        <dsp:cNvPr id="0" name=""/>
        <dsp:cNvSpPr/>
      </dsp:nvSpPr>
      <dsp:spPr>
        <a:xfrm>
          <a:off x="3098678" y="2338367"/>
          <a:ext cx="1141288" cy="40390"/>
        </a:xfrm>
        <a:custGeom>
          <a:avLst/>
          <a:gdLst/>
          <a:ahLst/>
          <a:cxnLst/>
          <a:rect l="0" t="0" r="0" b="0"/>
          <a:pathLst>
            <a:path>
              <a:moveTo>
                <a:pt x="0" y="20195"/>
              </a:moveTo>
              <a:lnTo>
                <a:pt x="1141288" y="2019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640790" y="2330030"/>
        <a:ext cx="57064" cy="57064"/>
      </dsp:txXfrm>
    </dsp:sp>
    <dsp:sp modelId="{610FF2C3-8C1E-E145-A0A9-0F2F3AC4AFBC}">
      <dsp:nvSpPr>
        <dsp:cNvPr id="0" name=""/>
        <dsp:cNvSpPr/>
      </dsp:nvSpPr>
      <dsp:spPr>
        <a:xfrm>
          <a:off x="4239967" y="1645257"/>
          <a:ext cx="2853221" cy="1426610"/>
        </a:xfrm>
        <a:prstGeom prst="roundRect">
          <a:avLst>
            <a:gd name="adj" fmla="val 10000"/>
          </a:avLst>
        </a:prstGeom>
        <a:solidFill>
          <a:schemeClr val="accent1">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bg2">
                  <a:lumMod val="25000"/>
                </a:schemeClr>
              </a:solidFill>
            </a:rPr>
            <a:t>As a result of low expenditure for higher education, government could not absorb the increasing expenditure due to increased student enrolment (</a:t>
          </a:r>
          <a:r>
            <a:rPr lang="en-GB" sz="1800" kern="1200" dirty="0" err="1">
              <a:solidFill>
                <a:schemeClr val="bg2">
                  <a:lumMod val="25000"/>
                </a:schemeClr>
              </a:solidFill>
            </a:rPr>
            <a:t>Dadzie</a:t>
          </a:r>
          <a:r>
            <a:rPr lang="en-GB" sz="1800" kern="1200" dirty="0">
              <a:solidFill>
                <a:schemeClr val="bg2">
                  <a:lumMod val="25000"/>
                </a:schemeClr>
              </a:solidFill>
            </a:rPr>
            <a:t>, 2009)</a:t>
          </a:r>
          <a:endParaRPr lang="en-US" sz="1800" kern="1200" dirty="0">
            <a:solidFill>
              <a:schemeClr val="bg2">
                <a:lumMod val="25000"/>
              </a:schemeClr>
            </a:solidFill>
          </a:endParaRPr>
        </a:p>
      </dsp:txBody>
      <dsp:txXfrm>
        <a:off x="4281751" y="1687041"/>
        <a:ext cx="2769653" cy="1343042"/>
      </dsp:txXfrm>
    </dsp:sp>
    <dsp:sp modelId="{D5C80F66-1613-254F-852D-AF0D1C1B19DB}">
      <dsp:nvSpPr>
        <dsp:cNvPr id="0" name=""/>
        <dsp:cNvSpPr/>
      </dsp:nvSpPr>
      <dsp:spPr>
        <a:xfrm>
          <a:off x="245457" y="4106161"/>
          <a:ext cx="2853221" cy="1426610"/>
        </a:xfrm>
        <a:prstGeom prst="roundRect">
          <a:avLst>
            <a:gd name="adj" fmla="val 10000"/>
          </a:avLst>
        </a:prstGeom>
        <a:solidFill>
          <a:srgbClr val="FFC0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bg2">
                  <a:lumMod val="25000"/>
                </a:schemeClr>
              </a:solidFill>
            </a:rPr>
            <a:t>The Akosombo Accord in 1997 accepted the cost-sharing model of funding higher education in Ghana as follows:</a:t>
          </a:r>
          <a:endParaRPr lang="en-US" sz="1800" kern="1200">
            <a:solidFill>
              <a:schemeClr val="bg2">
                <a:lumMod val="25000"/>
              </a:schemeClr>
            </a:solidFill>
          </a:endParaRPr>
        </a:p>
      </dsp:txBody>
      <dsp:txXfrm>
        <a:off x="287241" y="4147945"/>
        <a:ext cx="2769653" cy="1343042"/>
      </dsp:txXfrm>
    </dsp:sp>
    <dsp:sp modelId="{16679D56-7DA8-5541-8996-5DBACD0D58DA}">
      <dsp:nvSpPr>
        <dsp:cNvPr id="0" name=""/>
        <dsp:cNvSpPr/>
      </dsp:nvSpPr>
      <dsp:spPr>
        <a:xfrm rot="19457599">
          <a:off x="2966572" y="4389120"/>
          <a:ext cx="1405501" cy="40390"/>
        </a:xfrm>
        <a:custGeom>
          <a:avLst/>
          <a:gdLst/>
          <a:ahLst/>
          <a:cxnLst/>
          <a:rect l="0" t="0" r="0" b="0"/>
          <a:pathLst>
            <a:path>
              <a:moveTo>
                <a:pt x="0" y="20195"/>
              </a:moveTo>
              <a:lnTo>
                <a:pt x="1405501" y="2019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634185" y="4374178"/>
        <a:ext cx="70275" cy="70275"/>
      </dsp:txXfrm>
    </dsp:sp>
    <dsp:sp modelId="{DF47B7D0-3FF3-C940-B165-6F63233EC8E9}">
      <dsp:nvSpPr>
        <dsp:cNvPr id="0" name=""/>
        <dsp:cNvSpPr/>
      </dsp:nvSpPr>
      <dsp:spPr>
        <a:xfrm>
          <a:off x="4239967" y="3285859"/>
          <a:ext cx="2853221" cy="1426610"/>
        </a:xfrm>
        <a:prstGeom prst="roundRect">
          <a:avLst>
            <a:gd name="adj" fmla="val 10000"/>
          </a:avLst>
        </a:prstGeom>
        <a:solidFill>
          <a:srgbClr val="C6B439"/>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Government: 70% payment of funding needs of tertiary education institutions; </a:t>
          </a:r>
          <a:endParaRPr lang="en-US" sz="1800" kern="1200"/>
        </a:p>
      </dsp:txBody>
      <dsp:txXfrm>
        <a:off x="4281751" y="3327643"/>
        <a:ext cx="2769653" cy="1343042"/>
      </dsp:txXfrm>
    </dsp:sp>
    <dsp:sp modelId="{143C4270-1475-2E4C-BDEE-5CA0B50A933B}">
      <dsp:nvSpPr>
        <dsp:cNvPr id="0" name=""/>
        <dsp:cNvSpPr/>
      </dsp:nvSpPr>
      <dsp:spPr>
        <a:xfrm rot="2142401">
          <a:off x="2966572" y="5209421"/>
          <a:ext cx="1405501" cy="40390"/>
        </a:xfrm>
        <a:custGeom>
          <a:avLst/>
          <a:gdLst/>
          <a:ahLst/>
          <a:cxnLst/>
          <a:rect l="0" t="0" r="0" b="0"/>
          <a:pathLst>
            <a:path>
              <a:moveTo>
                <a:pt x="0" y="20195"/>
              </a:moveTo>
              <a:lnTo>
                <a:pt x="1405501" y="2019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634185" y="5194479"/>
        <a:ext cx="70275" cy="70275"/>
      </dsp:txXfrm>
    </dsp:sp>
    <dsp:sp modelId="{EF1BBFCD-DC83-FA41-B2C3-EC2793D8D86B}">
      <dsp:nvSpPr>
        <dsp:cNvPr id="0" name=""/>
        <dsp:cNvSpPr/>
      </dsp:nvSpPr>
      <dsp:spPr>
        <a:xfrm>
          <a:off x="4239967" y="4926462"/>
          <a:ext cx="2853221" cy="1426610"/>
        </a:xfrm>
        <a:prstGeom prst="roundRect">
          <a:avLst>
            <a:gd name="adj" fmla="val 10000"/>
          </a:avLst>
        </a:prstGeom>
        <a:solidFill>
          <a:srgbClr val="C6B439"/>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t>Public universities: mobilise the remaining 30% funding requirements from three other sources including a) internal revenue-generation by the university, b) private donations, and c) students’ academic facility user fees.</a:t>
          </a:r>
          <a:endParaRPr lang="en-US" sz="1800" kern="1200"/>
        </a:p>
      </dsp:txBody>
      <dsp:txXfrm>
        <a:off x="4281751" y="4968246"/>
        <a:ext cx="2769653" cy="13430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BBF72-6704-458A-8002-3864B8E4B4F1}">
      <dsp:nvSpPr>
        <dsp:cNvPr id="0" name=""/>
        <dsp:cNvSpPr/>
      </dsp:nvSpPr>
      <dsp:spPr>
        <a:xfrm>
          <a:off x="0" y="2454"/>
          <a:ext cx="9720262" cy="1147947"/>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50BE050E-3372-4048-A43B-12DE9C1C2565}">
      <dsp:nvSpPr>
        <dsp:cNvPr id="0" name=""/>
        <dsp:cNvSpPr/>
      </dsp:nvSpPr>
      <dsp:spPr>
        <a:xfrm>
          <a:off x="347254" y="260742"/>
          <a:ext cx="631370" cy="6313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6B0E59-011F-40CC-B940-3E39BA97EF8C}">
      <dsp:nvSpPr>
        <dsp:cNvPr id="0" name=""/>
        <dsp:cNvSpPr/>
      </dsp:nvSpPr>
      <dsp:spPr>
        <a:xfrm>
          <a:off x="1325879" y="2454"/>
          <a:ext cx="8393086" cy="1147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491" tIns="121491" rIns="121491" bIns="121491" numCol="1" spcCol="1270" anchor="ctr" anchorCtr="0">
          <a:noAutofit/>
        </a:bodyPr>
        <a:lstStyle/>
        <a:p>
          <a:pPr marL="0" lvl="0" indent="0" algn="l" defTabSz="933450">
            <a:lnSpc>
              <a:spcPct val="100000"/>
            </a:lnSpc>
            <a:spcBef>
              <a:spcPct val="0"/>
            </a:spcBef>
            <a:spcAft>
              <a:spcPct val="35000"/>
            </a:spcAft>
            <a:buNone/>
          </a:pPr>
          <a:r>
            <a:rPr lang="en-GB" sz="2100" kern="1200" dirty="0">
              <a:solidFill>
                <a:schemeClr val="bg2">
                  <a:lumMod val="25000"/>
                </a:schemeClr>
              </a:solidFill>
            </a:rPr>
            <a:t>The Ministry of Finance, through the Ministry of Education, has the responsibility of determining and approving fund allocations to HEIs annual expenditure items. </a:t>
          </a:r>
          <a:endParaRPr lang="en-US" sz="2100" kern="1200" dirty="0">
            <a:solidFill>
              <a:schemeClr val="bg2">
                <a:lumMod val="25000"/>
              </a:schemeClr>
            </a:solidFill>
          </a:endParaRPr>
        </a:p>
      </dsp:txBody>
      <dsp:txXfrm>
        <a:off x="1325879" y="2454"/>
        <a:ext cx="8393086" cy="1147947"/>
      </dsp:txXfrm>
    </dsp:sp>
    <dsp:sp modelId="{530C0D36-510A-4793-9808-A65109FC0F98}">
      <dsp:nvSpPr>
        <dsp:cNvPr id="0" name=""/>
        <dsp:cNvSpPr/>
      </dsp:nvSpPr>
      <dsp:spPr>
        <a:xfrm>
          <a:off x="0" y="1437388"/>
          <a:ext cx="9720262" cy="1147947"/>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3378C0C9-8660-44FE-BC41-5CD72BCFFA66}">
      <dsp:nvSpPr>
        <dsp:cNvPr id="0" name=""/>
        <dsp:cNvSpPr/>
      </dsp:nvSpPr>
      <dsp:spPr>
        <a:xfrm>
          <a:off x="347254" y="1695677"/>
          <a:ext cx="631370" cy="6313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10D504B-644A-4EEB-AAB2-67A05B633B60}">
      <dsp:nvSpPr>
        <dsp:cNvPr id="0" name=""/>
        <dsp:cNvSpPr/>
      </dsp:nvSpPr>
      <dsp:spPr>
        <a:xfrm>
          <a:off x="1325879" y="1437388"/>
          <a:ext cx="4374117" cy="1147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491" tIns="121491" rIns="121491" bIns="121491" numCol="1" spcCol="1270" anchor="ctr" anchorCtr="0">
          <a:noAutofit/>
        </a:bodyPr>
        <a:lstStyle/>
        <a:p>
          <a:pPr marL="0" lvl="0" indent="0" algn="l" defTabSz="933450">
            <a:lnSpc>
              <a:spcPct val="100000"/>
            </a:lnSpc>
            <a:spcBef>
              <a:spcPct val="0"/>
            </a:spcBef>
            <a:spcAft>
              <a:spcPct val="35000"/>
            </a:spcAft>
            <a:buNone/>
          </a:pPr>
          <a:r>
            <a:rPr lang="en-GB" sz="2100" kern="1200" dirty="0">
              <a:solidFill>
                <a:schemeClr val="bg2">
                  <a:lumMod val="25000"/>
                </a:schemeClr>
              </a:solidFill>
            </a:rPr>
            <a:t>In public universities in Ghana, these expenditure items are categorised as: </a:t>
          </a:r>
          <a:endParaRPr lang="en-US" sz="2100" kern="1200" dirty="0">
            <a:solidFill>
              <a:schemeClr val="bg2">
                <a:lumMod val="25000"/>
              </a:schemeClr>
            </a:solidFill>
          </a:endParaRPr>
        </a:p>
      </dsp:txBody>
      <dsp:txXfrm>
        <a:off x="1325879" y="1437388"/>
        <a:ext cx="4374117" cy="1147947"/>
      </dsp:txXfrm>
    </dsp:sp>
    <dsp:sp modelId="{795D25D5-2337-4942-9517-797A1B4AD5FA}">
      <dsp:nvSpPr>
        <dsp:cNvPr id="0" name=""/>
        <dsp:cNvSpPr/>
      </dsp:nvSpPr>
      <dsp:spPr>
        <a:xfrm>
          <a:off x="5699996" y="1437388"/>
          <a:ext cx="4018968" cy="1147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491" tIns="121491" rIns="121491" bIns="121491" numCol="1" spcCol="1270" anchor="ctr" anchorCtr="0">
          <a:noAutofit/>
        </a:bodyPr>
        <a:lstStyle/>
        <a:p>
          <a:pPr marL="0" lvl="0" indent="0" algn="l" defTabSz="711200">
            <a:lnSpc>
              <a:spcPct val="100000"/>
            </a:lnSpc>
            <a:spcBef>
              <a:spcPct val="0"/>
            </a:spcBef>
            <a:spcAft>
              <a:spcPct val="35000"/>
            </a:spcAft>
            <a:buNone/>
          </a:pPr>
          <a:r>
            <a:rPr lang="en-GB" sz="1600" kern="1200">
              <a:solidFill>
                <a:schemeClr val="bg2">
                  <a:lumMod val="25000"/>
                </a:schemeClr>
              </a:solidFill>
            </a:rPr>
            <a:t>staff compensation, </a:t>
          </a:r>
          <a:endParaRPr lang="en-US" sz="1600" kern="1200">
            <a:solidFill>
              <a:schemeClr val="bg2">
                <a:lumMod val="25000"/>
              </a:schemeClr>
            </a:solidFill>
          </a:endParaRPr>
        </a:p>
        <a:p>
          <a:pPr marL="0" lvl="0" indent="0" algn="l" defTabSz="711200">
            <a:lnSpc>
              <a:spcPct val="100000"/>
            </a:lnSpc>
            <a:spcBef>
              <a:spcPct val="0"/>
            </a:spcBef>
            <a:spcAft>
              <a:spcPct val="35000"/>
            </a:spcAft>
            <a:buNone/>
          </a:pPr>
          <a:r>
            <a:rPr lang="en-GB" sz="1600" kern="1200">
              <a:solidFill>
                <a:schemeClr val="bg2">
                  <a:lumMod val="25000"/>
                </a:schemeClr>
              </a:solidFill>
            </a:rPr>
            <a:t>administration, </a:t>
          </a:r>
          <a:endParaRPr lang="en-US" sz="1600" kern="1200">
            <a:solidFill>
              <a:schemeClr val="bg2">
                <a:lumMod val="25000"/>
              </a:schemeClr>
            </a:solidFill>
          </a:endParaRPr>
        </a:p>
        <a:p>
          <a:pPr marL="0" lvl="0" indent="0" algn="l" defTabSz="711200">
            <a:lnSpc>
              <a:spcPct val="100000"/>
            </a:lnSpc>
            <a:spcBef>
              <a:spcPct val="0"/>
            </a:spcBef>
            <a:spcAft>
              <a:spcPct val="35000"/>
            </a:spcAft>
            <a:buNone/>
          </a:pPr>
          <a:r>
            <a:rPr lang="en-GB" sz="1600" kern="1200" dirty="0">
              <a:solidFill>
                <a:schemeClr val="bg2">
                  <a:lumMod val="25000"/>
                </a:schemeClr>
              </a:solidFill>
            </a:rPr>
            <a:t>services, and </a:t>
          </a:r>
          <a:endParaRPr lang="en-US" sz="1600" kern="1200" dirty="0">
            <a:solidFill>
              <a:schemeClr val="bg2">
                <a:lumMod val="25000"/>
              </a:schemeClr>
            </a:solidFill>
          </a:endParaRPr>
        </a:p>
        <a:p>
          <a:pPr marL="0" lvl="0" indent="0" algn="l" defTabSz="711200">
            <a:lnSpc>
              <a:spcPct val="100000"/>
            </a:lnSpc>
            <a:spcBef>
              <a:spcPct val="0"/>
            </a:spcBef>
            <a:spcAft>
              <a:spcPct val="35000"/>
            </a:spcAft>
            <a:buNone/>
          </a:pPr>
          <a:r>
            <a:rPr lang="en-GB" sz="1600" kern="1200">
              <a:solidFill>
                <a:schemeClr val="bg2">
                  <a:lumMod val="25000"/>
                </a:schemeClr>
              </a:solidFill>
            </a:rPr>
            <a:t>investment. </a:t>
          </a:r>
          <a:endParaRPr lang="en-US" sz="1600" kern="1200">
            <a:solidFill>
              <a:schemeClr val="bg2">
                <a:lumMod val="25000"/>
              </a:schemeClr>
            </a:solidFill>
          </a:endParaRPr>
        </a:p>
      </dsp:txBody>
      <dsp:txXfrm>
        <a:off x="5699996" y="1437388"/>
        <a:ext cx="4018968" cy="1147947"/>
      </dsp:txXfrm>
    </dsp:sp>
    <dsp:sp modelId="{FB8275F8-5726-4716-86C1-A7EA399B4E93}">
      <dsp:nvSpPr>
        <dsp:cNvPr id="0" name=""/>
        <dsp:cNvSpPr/>
      </dsp:nvSpPr>
      <dsp:spPr>
        <a:xfrm>
          <a:off x="0" y="2872322"/>
          <a:ext cx="9720262" cy="1147947"/>
        </a:xfrm>
        <a:prstGeom prst="roundRect">
          <a:avLst>
            <a:gd name="adj" fmla="val 10000"/>
          </a:avLst>
        </a:prstGeom>
        <a:solidFill>
          <a:schemeClr val="accent5">
            <a:lumMod val="40000"/>
            <a:lumOff val="60000"/>
          </a:schemeClr>
        </a:solidFill>
        <a:ln>
          <a:noFill/>
        </a:ln>
        <a:effectLst/>
      </dsp:spPr>
      <dsp:style>
        <a:lnRef idx="0">
          <a:scrgbClr r="0" g="0" b="0"/>
        </a:lnRef>
        <a:fillRef idx="1">
          <a:scrgbClr r="0" g="0" b="0"/>
        </a:fillRef>
        <a:effectRef idx="0">
          <a:scrgbClr r="0" g="0" b="0"/>
        </a:effectRef>
        <a:fontRef idx="minor"/>
      </dsp:style>
    </dsp:sp>
    <dsp:sp modelId="{0C8581F1-56A5-4206-8056-9A175676BA01}">
      <dsp:nvSpPr>
        <dsp:cNvPr id="0" name=""/>
        <dsp:cNvSpPr/>
      </dsp:nvSpPr>
      <dsp:spPr>
        <a:xfrm>
          <a:off x="347254" y="3130611"/>
          <a:ext cx="631370" cy="6313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A85EB12-7CAC-4AED-B20A-F02CD1440EE5}">
      <dsp:nvSpPr>
        <dsp:cNvPr id="0" name=""/>
        <dsp:cNvSpPr/>
      </dsp:nvSpPr>
      <dsp:spPr>
        <a:xfrm>
          <a:off x="1325879" y="2872322"/>
          <a:ext cx="8393086" cy="1147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491" tIns="121491" rIns="121491" bIns="121491" numCol="1" spcCol="1270" anchor="ctr" anchorCtr="0">
          <a:noAutofit/>
        </a:bodyPr>
        <a:lstStyle/>
        <a:p>
          <a:pPr marL="0" lvl="0" indent="0" algn="l" defTabSz="933450">
            <a:lnSpc>
              <a:spcPct val="100000"/>
            </a:lnSpc>
            <a:spcBef>
              <a:spcPct val="0"/>
            </a:spcBef>
            <a:spcAft>
              <a:spcPct val="35000"/>
            </a:spcAft>
            <a:buNone/>
          </a:pPr>
          <a:r>
            <a:rPr lang="en-GB" sz="2100" kern="1200">
              <a:solidFill>
                <a:schemeClr val="bg2">
                  <a:lumMod val="25000"/>
                </a:schemeClr>
              </a:solidFill>
            </a:rPr>
            <a:t>The Ghana Tertiary Education Commission (GTEC) coordinates and monitors the annual budget design and implementation in higher education institutions. </a:t>
          </a:r>
          <a:endParaRPr lang="en-US" sz="2100" kern="1200">
            <a:solidFill>
              <a:schemeClr val="bg2">
                <a:lumMod val="25000"/>
              </a:schemeClr>
            </a:solidFill>
          </a:endParaRPr>
        </a:p>
      </dsp:txBody>
      <dsp:txXfrm>
        <a:off x="1325879" y="2872322"/>
        <a:ext cx="8393086" cy="11479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C963B-2363-446F-923D-BB0BC78B3AEF}">
      <dsp:nvSpPr>
        <dsp:cNvPr id="0" name=""/>
        <dsp:cNvSpPr/>
      </dsp:nvSpPr>
      <dsp:spPr>
        <a:xfrm>
          <a:off x="-120156" y="10684"/>
          <a:ext cx="7933264" cy="11936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F72C83-3A82-41E9-84AB-69A6430D8CF2}">
      <dsp:nvSpPr>
        <dsp:cNvPr id="0" name=""/>
        <dsp:cNvSpPr/>
      </dsp:nvSpPr>
      <dsp:spPr>
        <a:xfrm>
          <a:off x="240931" y="279262"/>
          <a:ext cx="656524" cy="6565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815111-2998-4BE8-A50A-1662F971E70A}">
      <dsp:nvSpPr>
        <dsp:cNvPr id="0" name=""/>
        <dsp:cNvSpPr/>
      </dsp:nvSpPr>
      <dsp:spPr>
        <a:xfrm>
          <a:off x="1258544" y="10684"/>
          <a:ext cx="6551865" cy="119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331" tIns="126331" rIns="126331" bIns="126331" numCol="1" spcCol="1270" anchor="ctr" anchorCtr="0">
          <a:noAutofit/>
        </a:bodyPr>
        <a:lstStyle/>
        <a:p>
          <a:pPr marL="0" lvl="0" indent="0" algn="l" defTabSz="977900">
            <a:lnSpc>
              <a:spcPct val="100000"/>
            </a:lnSpc>
            <a:spcBef>
              <a:spcPct val="0"/>
            </a:spcBef>
            <a:spcAft>
              <a:spcPct val="35000"/>
            </a:spcAft>
            <a:buNone/>
          </a:pPr>
          <a:r>
            <a:rPr lang="en-GB" sz="2200" kern="1200"/>
            <a:t>The primary objective of the GETFund is to provide financing to supplement the provision of educational activities especially at the tertiary levels. </a:t>
          </a:r>
          <a:endParaRPr lang="en-US" sz="2200" kern="1200"/>
        </a:p>
      </dsp:txBody>
      <dsp:txXfrm>
        <a:off x="1258544" y="10684"/>
        <a:ext cx="6551865" cy="1193680"/>
      </dsp:txXfrm>
    </dsp:sp>
    <dsp:sp modelId="{D2A03958-25E0-4CC1-B929-66582790AAF9}">
      <dsp:nvSpPr>
        <dsp:cNvPr id="0" name=""/>
        <dsp:cNvSpPr/>
      </dsp:nvSpPr>
      <dsp:spPr>
        <a:xfrm>
          <a:off x="-120156" y="1502785"/>
          <a:ext cx="7933264" cy="11936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F4629F-46DB-41B1-8E8A-602231B4F87F}">
      <dsp:nvSpPr>
        <dsp:cNvPr id="0" name=""/>
        <dsp:cNvSpPr/>
      </dsp:nvSpPr>
      <dsp:spPr>
        <a:xfrm>
          <a:off x="240931" y="1771363"/>
          <a:ext cx="656524" cy="6565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D6995E-C839-4605-9E3B-94029EDA365A}">
      <dsp:nvSpPr>
        <dsp:cNvPr id="0" name=""/>
        <dsp:cNvSpPr/>
      </dsp:nvSpPr>
      <dsp:spPr>
        <a:xfrm>
          <a:off x="1258544" y="1502785"/>
          <a:ext cx="3569968" cy="119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331" tIns="126331" rIns="126331" bIns="126331" numCol="1" spcCol="1270" anchor="ctr" anchorCtr="0">
          <a:noAutofit/>
        </a:bodyPr>
        <a:lstStyle/>
        <a:p>
          <a:pPr marL="0" lvl="0" indent="0" algn="l" defTabSz="977900">
            <a:lnSpc>
              <a:spcPct val="100000"/>
            </a:lnSpc>
            <a:spcBef>
              <a:spcPct val="0"/>
            </a:spcBef>
            <a:spcAft>
              <a:spcPct val="35000"/>
            </a:spcAft>
            <a:buNone/>
          </a:pPr>
          <a:r>
            <a:rPr lang="en-GB" sz="2200" kern="1200" dirty="0"/>
            <a:t>Among other things the </a:t>
          </a:r>
        </a:p>
        <a:p>
          <a:pPr marL="0" lvl="0" indent="0" algn="l" defTabSz="977900">
            <a:lnSpc>
              <a:spcPct val="100000"/>
            </a:lnSpc>
            <a:spcBef>
              <a:spcPct val="0"/>
            </a:spcBef>
            <a:spcAft>
              <a:spcPct val="35000"/>
            </a:spcAft>
            <a:buNone/>
          </a:pPr>
          <a:r>
            <a:rPr lang="en-GB" sz="2200" kern="1200" dirty="0"/>
            <a:t>Fund is designed to </a:t>
          </a:r>
          <a:endParaRPr lang="en-US" sz="2200" kern="1200" dirty="0"/>
        </a:p>
      </dsp:txBody>
      <dsp:txXfrm>
        <a:off x="1258544" y="1502785"/>
        <a:ext cx="3569968" cy="1193680"/>
      </dsp:txXfrm>
    </dsp:sp>
    <dsp:sp modelId="{A9E8761D-B6B9-4AA6-8821-4EE26456BABA}">
      <dsp:nvSpPr>
        <dsp:cNvPr id="0" name=""/>
        <dsp:cNvSpPr/>
      </dsp:nvSpPr>
      <dsp:spPr>
        <a:xfrm>
          <a:off x="4426956" y="1502785"/>
          <a:ext cx="3467916" cy="119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331" tIns="126331" rIns="126331" bIns="126331" numCol="1" spcCol="1270" anchor="ctr" anchorCtr="0">
          <a:noAutofit/>
        </a:bodyPr>
        <a:lstStyle/>
        <a:p>
          <a:pPr marL="0" lvl="0" indent="0" algn="l" defTabSz="533400">
            <a:lnSpc>
              <a:spcPct val="100000"/>
            </a:lnSpc>
            <a:spcBef>
              <a:spcPct val="0"/>
            </a:spcBef>
            <a:spcAft>
              <a:spcPct val="35000"/>
            </a:spcAft>
            <a:buNone/>
          </a:pPr>
          <a:r>
            <a:rPr lang="en-GB" sz="1200" kern="1200"/>
            <a:t>(i) provide academic facilities and infrastructure to public institutions; </a:t>
          </a:r>
          <a:endParaRPr lang="en-US" sz="1200" kern="1200"/>
        </a:p>
        <a:p>
          <a:pPr marL="0" lvl="0" indent="0" algn="l" defTabSz="533400">
            <a:lnSpc>
              <a:spcPct val="100000"/>
            </a:lnSpc>
            <a:spcBef>
              <a:spcPct val="0"/>
            </a:spcBef>
            <a:spcAft>
              <a:spcPct val="35000"/>
            </a:spcAft>
            <a:buNone/>
          </a:pPr>
          <a:r>
            <a:rPr lang="en-GB" sz="1200" kern="1200" dirty="0"/>
            <a:t>(ii) contribute money to support student loan scheme; </a:t>
          </a:r>
          <a:endParaRPr lang="en-US" sz="1200" kern="1200" dirty="0"/>
        </a:p>
        <a:p>
          <a:pPr marL="0" lvl="0" indent="0" algn="l" defTabSz="533400">
            <a:lnSpc>
              <a:spcPct val="100000"/>
            </a:lnSpc>
            <a:spcBef>
              <a:spcPct val="0"/>
            </a:spcBef>
            <a:spcAft>
              <a:spcPct val="35000"/>
            </a:spcAft>
            <a:buNone/>
          </a:pPr>
          <a:r>
            <a:rPr lang="en-GB" sz="1200" kern="1200" dirty="0"/>
            <a:t>(iii) provide supplementary funding for needy students through the scholarship secretariat; and </a:t>
          </a:r>
          <a:endParaRPr lang="en-US" sz="1200" kern="1200" dirty="0"/>
        </a:p>
        <a:p>
          <a:pPr marL="0" lvl="0" indent="0" algn="l" defTabSz="533400">
            <a:lnSpc>
              <a:spcPct val="100000"/>
            </a:lnSpc>
            <a:spcBef>
              <a:spcPct val="0"/>
            </a:spcBef>
            <a:spcAft>
              <a:spcPct val="35000"/>
            </a:spcAft>
            <a:buNone/>
          </a:pPr>
          <a:r>
            <a:rPr lang="en-GB" sz="1200" kern="1200"/>
            <a:t>(iv) support faculty development and research. </a:t>
          </a:r>
          <a:endParaRPr lang="en-US" sz="1200" kern="1200"/>
        </a:p>
      </dsp:txBody>
      <dsp:txXfrm>
        <a:off x="4426956" y="1502785"/>
        <a:ext cx="3467916" cy="1193680"/>
      </dsp:txXfrm>
    </dsp:sp>
    <dsp:sp modelId="{6BFAFA15-1C2E-4D25-81FC-189A791670F5}">
      <dsp:nvSpPr>
        <dsp:cNvPr id="0" name=""/>
        <dsp:cNvSpPr/>
      </dsp:nvSpPr>
      <dsp:spPr>
        <a:xfrm>
          <a:off x="-120156" y="2994886"/>
          <a:ext cx="7933264" cy="11936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D7FD0E-1D15-4D0A-94FF-946FD574B4AF}">
      <dsp:nvSpPr>
        <dsp:cNvPr id="0" name=""/>
        <dsp:cNvSpPr/>
      </dsp:nvSpPr>
      <dsp:spPr>
        <a:xfrm>
          <a:off x="240931" y="3263464"/>
          <a:ext cx="656524" cy="6565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197197-65F1-44CC-BBF5-09C2EFA3F67F}">
      <dsp:nvSpPr>
        <dsp:cNvPr id="0" name=""/>
        <dsp:cNvSpPr/>
      </dsp:nvSpPr>
      <dsp:spPr>
        <a:xfrm>
          <a:off x="1258544" y="2994886"/>
          <a:ext cx="6551865" cy="119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331" tIns="126331" rIns="126331" bIns="126331" numCol="1" spcCol="1270" anchor="ctr" anchorCtr="0">
          <a:noAutofit/>
        </a:bodyPr>
        <a:lstStyle/>
        <a:p>
          <a:pPr marL="0" lvl="0" indent="0" algn="l" defTabSz="977900">
            <a:lnSpc>
              <a:spcPct val="100000"/>
            </a:lnSpc>
            <a:spcBef>
              <a:spcPct val="0"/>
            </a:spcBef>
            <a:spcAft>
              <a:spcPct val="35000"/>
            </a:spcAft>
            <a:buNone/>
          </a:pPr>
          <a:r>
            <a:rPr lang="en-GB" sz="2200" kern="1200" dirty="0"/>
            <a:t>The </a:t>
          </a:r>
          <a:r>
            <a:rPr lang="en-GB" sz="2200" kern="1200" dirty="0" err="1"/>
            <a:t>GETFund</a:t>
          </a:r>
          <a:r>
            <a:rPr lang="en-GB" sz="2200" kern="1200" dirty="0"/>
            <a:t> contributes about 10% to 12.9% of Government expenditure in tertiary education institutions – this declined to 7.84% in 2023</a:t>
          </a:r>
          <a:endParaRPr lang="en-US" sz="2200" kern="1200" dirty="0"/>
        </a:p>
      </dsp:txBody>
      <dsp:txXfrm>
        <a:off x="1258544" y="2994886"/>
        <a:ext cx="6551865" cy="1193680"/>
      </dsp:txXfrm>
    </dsp:sp>
    <dsp:sp modelId="{98EF8DA5-39BF-4C04-B01E-5BEEC966EC2E}">
      <dsp:nvSpPr>
        <dsp:cNvPr id="0" name=""/>
        <dsp:cNvSpPr/>
      </dsp:nvSpPr>
      <dsp:spPr>
        <a:xfrm>
          <a:off x="-120156" y="4486987"/>
          <a:ext cx="7933264" cy="11936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31E648-101F-4658-8738-B946946A3DA3}">
      <dsp:nvSpPr>
        <dsp:cNvPr id="0" name=""/>
        <dsp:cNvSpPr/>
      </dsp:nvSpPr>
      <dsp:spPr>
        <a:xfrm>
          <a:off x="240931" y="4755565"/>
          <a:ext cx="656524" cy="6565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C34221-4226-4354-B3D3-946103C990E1}">
      <dsp:nvSpPr>
        <dsp:cNvPr id="0" name=""/>
        <dsp:cNvSpPr/>
      </dsp:nvSpPr>
      <dsp:spPr>
        <a:xfrm>
          <a:off x="1258544" y="4486987"/>
          <a:ext cx="6551865" cy="119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331" tIns="126331" rIns="126331" bIns="126331" numCol="1" spcCol="1270" anchor="ctr" anchorCtr="0">
          <a:noAutofit/>
        </a:bodyPr>
        <a:lstStyle/>
        <a:p>
          <a:pPr marL="0" lvl="0" indent="0" algn="l" defTabSz="977900">
            <a:lnSpc>
              <a:spcPct val="100000"/>
            </a:lnSpc>
            <a:spcBef>
              <a:spcPct val="0"/>
            </a:spcBef>
            <a:spcAft>
              <a:spcPct val="35000"/>
            </a:spcAft>
            <a:buNone/>
          </a:pPr>
          <a:r>
            <a:rPr lang="en-GB" sz="2200" kern="1200"/>
            <a:t>The GETFund engineered the creation and establishment of the Student Loan Trust Fund (SLTF) in 2005 under the Trustee Incorporation Act 1962, Act 106.</a:t>
          </a:r>
          <a:r>
            <a:rPr lang="en-GH" sz="2200" kern="1200"/>
            <a:t> </a:t>
          </a:r>
          <a:endParaRPr lang="en-US" sz="2200" kern="1200"/>
        </a:p>
      </dsp:txBody>
      <dsp:txXfrm>
        <a:off x="1258544" y="4486987"/>
        <a:ext cx="6551865" cy="11936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5A4833-473E-48DD-BBF5-78048E9D945E}">
      <dsp:nvSpPr>
        <dsp:cNvPr id="0" name=""/>
        <dsp:cNvSpPr/>
      </dsp:nvSpPr>
      <dsp:spPr>
        <a:xfrm>
          <a:off x="-200704" y="105829"/>
          <a:ext cx="10159999" cy="28965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0CD679-E6C0-4313-A72A-6EC846291277}">
      <dsp:nvSpPr>
        <dsp:cNvPr id="0" name=""/>
        <dsp:cNvSpPr/>
      </dsp:nvSpPr>
      <dsp:spPr>
        <a:xfrm>
          <a:off x="247802" y="1146387"/>
          <a:ext cx="815466" cy="8154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3DABCA-2859-471B-A474-FECBA5072B7F}">
      <dsp:nvSpPr>
        <dsp:cNvPr id="0" name=""/>
        <dsp:cNvSpPr/>
      </dsp:nvSpPr>
      <dsp:spPr>
        <a:xfrm>
          <a:off x="1511775" y="812787"/>
          <a:ext cx="4571999" cy="14826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16" tIns="156916" rIns="156916" bIns="156916" numCol="1" spcCol="1270" anchor="ctr" anchorCtr="0">
          <a:noAutofit/>
        </a:bodyPr>
        <a:lstStyle/>
        <a:p>
          <a:pPr marL="0" lvl="0" indent="0" algn="l" defTabSz="1111250">
            <a:lnSpc>
              <a:spcPct val="100000"/>
            </a:lnSpc>
            <a:spcBef>
              <a:spcPct val="0"/>
            </a:spcBef>
            <a:spcAft>
              <a:spcPct val="35000"/>
            </a:spcAft>
            <a:buNone/>
          </a:pPr>
          <a:r>
            <a:rPr lang="en-GB" sz="2500" kern="1200" dirty="0"/>
            <a:t>The Fund has made some contributions in the areas of </a:t>
          </a:r>
          <a:endParaRPr lang="en-US" sz="2500" kern="1200" dirty="0"/>
        </a:p>
      </dsp:txBody>
      <dsp:txXfrm>
        <a:off x="1511775" y="812787"/>
        <a:ext cx="4571999" cy="1482666"/>
      </dsp:txXfrm>
    </dsp:sp>
    <dsp:sp modelId="{2D53E8D1-AD03-4135-894F-47E88BFF64D7}">
      <dsp:nvSpPr>
        <dsp:cNvPr id="0" name=""/>
        <dsp:cNvSpPr/>
      </dsp:nvSpPr>
      <dsp:spPr>
        <a:xfrm>
          <a:off x="5179197" y="330720"/>
          <a:ext cx="4681686" cy="2544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16" tIns="156916" rIns="156916" bIns="156916" numCol="1" spcCol="1270" anchor="ctr" anchorCtr="0">
          <a:noAutofit/>
        </a:bodyPr>
        <a:lstStyle/>
        <a:p>
          <a:pPr marL="0" lvl="0" indent="0" algn="l" defTabSz="800100">
            <a:lnSpc>
              <a:spcPct val="100000"/>
            </a:lnSpc>
            <a:spcBef>
              <a:spcPct val="0"/>
            </a:spcBef>
            <a:spcAft>
              <a:spcPct val="35000"/>
            </a:spcAft>
            <a:buNone/>
          </a:pPr>
          <a:r>
            <a:rPr lang="en-GB" sz="1800" kern="1200"/>
            <a:t>infrastructure; </a:t>
          </a:r>
          <a:endParaRPr lang="en-US" sz="1800" kern="1200"/>
        </a:p>
        <a:p>
          <a:pPr marL="0" lvl="0" indent="0" algn="l" defTabSz="800100">
            <a:lnSpc>
              <a:spcPct val="100000"/>
            </a:lnSpc>
            <a:spcBef>
              <a:spcPct val="0"/>
            </a:spcBef>
            <a:spcAft>
              <a:spcPct val="35000"/>
            </a:spcAft>
            <a:buNone/>
          </a:pPr>
          <a:r>
            <a:rPr lang="en-GB" sz="1800" kern="1200"/>
            <a:t>student development and support; </a:t>
          </a:r>
          <a:endParaRPr lang="en-US" sz="1800" kern="1200"/>
        </a:p>
        <a:p>
          <a:pPr marL="0" lvl="0" indent="0" algn="l" defTabSz="800100">
            <a:lnSpc>
              <a:spcPct val="100000"/>
            </a:lnSpc>
            <a:spcBef>
              <a:spcPct val="0"/>
            </a:spcBef>
            <a:spcAft>
              <a:spcPct val="35000"/>
            </a:spcAft>
            <a:buNone/>
          </a:pPr>
          <a:r>
            <a:rPr lang="en-GB" sz="1800" kern="1200"/>
            <a:t>faculty research and development; </a:t>
          </a:r>
          <a:endParaRPr lang="en-US" sz="1800" kern="1200"/>
        </a:p>
        <a:p>
          <a:pPr marL="0" lvl="0" indent="0" algn="l" defTabSz="800100">
            <a:lnSpc>
              <a:spcPct val="100000"/>
            </a:lnSpc>
            <a:spcBef>
              <a:spcPct val="0"/>
            </a:spcBef>
            <a:spcAft>
              <a:spcPct val="35000"/>
            </a:spcAft>
            <a:buNone/>
          </a:pPr>
          <a:r>
            <a:rPr lang="en-GB" sz="1800" kern="1200" dirty="0"/>
            <a:t>support for mathematics, science, and technical education; and </a:t>
          </a:r>
          <a:endParaRPr lang="en-US" sz="1800" kern="1200" dirty="0"/>
        </a:p>
        <a:p>
          <a:pPr marL="0" lvl="0" indent="0" algn="l" defTabSz="800100">
            <a:lnSpc>
              <a:spcPct val="100000"/>
            </a:lnSpc>
            <a:spcBef>
              <a:spcPct val="0"/>
            </a:spcBef>
            <a:spcAft>
              <a:spcPct val="35000"/>
            </a:spcAft>
            <a:buNone/>
          </a:pPr>
          <a:r>
            <a:rPr lang="en-GB" sz="1800" kern="1200" dirty="0"/>
            <a:t>a robust support to the Ministry of Education and its agencies. </a:t>
          </a:r>
          <a:endParaRPr lang="en-US" sz="1800" kern="1200" dirty="0"/>
        </a:p>
      </dsp:txBody>
      <dsp:txXfrm>
        <a:off x="5179197" y="330720"/>
        <a:ext cx="4681686" cy="2544329"/>
      </dsp:txXfrm>
    </dsp:sp>
    <dsp:sp modelId="{BC39B824-AC3E-4911-B6A3-BED368BABC8A}">
      <dsp:nvSpPr>
        <dsp:cNvPr id="0" name=""/>
        <dsp:cNvSpPr/>
      </dsp:nvSpPr>
      <dsp:spPr>
        <a:xfrm>
          <a:off x="-200704" y="3373077"/>
          <a:ext cx="10159999" cy="14826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CE8C35-E473-4477-932D-B7EA80009B94}">
      <dsp:nvSpPr>
        <dsp:cNvPr id="0" name=""/>
        <dsp:cNvSpPr/>
      </dsp:nvSpPr>
      <dsp:spPr>
        <a:xfrm>
          <a:off x="247802" y="3706677"/>
          <a:ext cx="815466" cy="8154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F9513F-CB36-4DF4-9E0F-01AE3A192627}">
      <dsp:nvSpPr>
        <dsp:cNvPr id="0" name=""/>
        <dsp:cNvSpPr/>
      </dsp:nvSpPr>
      <dsp:spPr>
        <a:xfrm>
          <a:off x="1511775" y="3373077"/>
          <a:ext cx="8444169" cy="14826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916" tIns="156916" rIns="156916" bIns="156916" numCol="1" spcCol="1270" anchor="ctr" anchorCtr="0">
          <a:noAutofit/>
        </a:bodyPr>
        <a:lstStyle/>
        <a:p>
          <a:pPr marL="0" lvl="0" indent="0" algn="l" defTabSz="1111250">
            <a:lnSpc>
              <a:spcPct val="100000"/>
            </a:lnSpc>
            <a:spcBef>
              <a:spcPct val="0"/>
            </a:spcBef>
            <a:spcAft>
              <a:spcPct val="35000"/>
            </a:spcAft>
            <a:buNone/>
          </a:pPr>
          <a:r>
            <a:rPr lang="en-GB" sz="2500" b="1" kern="1200" dirty="0"/>
            <a:t>In spite of these contributions there are challenges that require innovative means to address</a:t>
          </a:r>
          <a:r>
            <a:rPr lang="en-GH" sz="2500" b="1" kern="1200" dirty="0"/>
            <a:t> </a:t>
          </a:r>
          <a:endParaRPr lang="en-US" sz="2500" kern="1200" dirty="0"/>
        </a:p>
      </dsp:txBody>
      <dsp:txXfrm>
        <a:off x="1511775" y="3373077"/>
        <a:ext cx="8444169" cy="14826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C6FC38-05D4-427F-8454-A431354536B1}">
      <dsp:nvSpPr>
        <dsp:cNvPr id="0" name=""/>
        <dsp:cNvSpPr/>
      </dsp:nvSpPr>
      <dsp:spPr>
        <a:xfrm>
          <a:off x="0" y="2123"/>
          <a:ext cx="9618133" cy="119018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EBE7D7-3F8D-4243-96BB-06B27F320650}">
      <dsp:nvSpPr>
        <dsp:cNvPr id="0" name=""/>
        <dsp:cNvSpPr/>
      </dsp:nvSpPr>
      <dsp:spPr>
        <a:xfrm>
          <a:off x="360032" y="269915"/>
          <a:ext cx="655243" cy="6546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35C087-2EF0-40B2-B378-BEBF196508F0}">
      <dsp:nvSpPr>
        <dsp:cNvPr id="0" name=""/>
        <dsp:cNvSpPr/>
      </dsp:nvSpPr>
      <dsp:spPr>
        <a:xfrm>
          <a:off x="1375307" y="2123"/>
          <a:ext cx="8115700" cy="119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85" tIns="126085" rIns="126085" bIns="126085" numCol="1" spcCol="1270" anchor="ctr" anchorCtr="0">
          <a:noAutofit/>
        </a:bodyPr>
        <a:lstStyle/>
        <a:p>
          <a:pPr marL="0" lvl="0" indent="0" algn="l" defTabSz="977900">
            <a:lnSpc>
              <a:spcPct val="90000"/>
            </a:lnSpc>
            <a:spcBef>
              <a:spcPct val="0"/>
            </a:spcBef>
            <a:spcAft>
              <a:spcPct val="35000"/>
            </a:spcAft>
            <a:buNone/>
          </a:pPr>
          <a:r>
            <a:rPr lang="en-GB" sz="2200" kern="1200" dirty="0"/>
            <a:t>Payment of </a:t>
          </a:r>
          <a:r>
            <a:rPr lang="en-GB" sz="2200" kern="1200" dirty="0" err="1"/>
            <a:t>GETFund’s</a:t>
          </a:r>
          <a:r>
            <a:rPr lang="en-GB" sz="2200" kern="1200" dirty="0"/>
            <a:t> debt and commitments which have been pending for many years. Debts cleared up to December 2023 – current dept stands at approximately </a:t>
          </a:r>
          <a:r>
            <a:rPr lang="en-GB" sz="2200" kern="1200" dirty="0">
              <a:effectLst/>
            </a:rPr>
            <a:t>GH¢ 900 Million</a:t>
          </a:r>
          <a:r>
            <a:rPr lang="en-GB" sz="2200" kern="1200" dirty="0"/>
            <a:t> </a:t>
          </a:r>
          <a:endParaRPr lang="en-US" sz="2200" kern="1200" dirty="0"/>
        </a:p>
      </dsp:txBody>
      <dsp:txXfrm>
        <a:off x="1375307" y="2123"/>
        <a:ext cx="8115700" cy="1191351"/>
      </dsp:txXfrm>
    </dsp:sp>
    <dsp:sp modelId="{353CD997-7FC3-4FD9-BF2E-3E299B1FD42C}">
      <dsp:nvSpPr>
        <dsp:cNvPr id="0" name=""/>
        <dsp:cNvSpPr/>
      </dsp:nvSpPr>
      <dsp:spPr>
        <a:xfrm>
          <a:off x="0" y="1451065"/>
          <a:ext cx="9618133" cy="119018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11FEB7-C346-4FFE-9E3D-8F279FC9C724}">
      <dsp:nvSpPr>
        <dsp:cNvPr id="0" name=""/>
        <dsp:cNvSpPr/>
      </dsp:nvSpPr>
      <dsp:spPr>
        <a:xfrm>
          <a:off x="360032" y="1718857"/>
          <a:ext cx="655243" cy="6546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D044B8-E32C-4986-AA57-CB7B0E60F064}">
      <dsp:nvSpPr>
        <dsp:cNvPr id="0" name=""/>
        <dsp:cNvSpPr/>
      </dsp:nvSpPr>
      <dsp:spPr>
        <a:xfrm>
          <a:off x="1375307" y="1451065"/>
          <a:ext cx="8115700" cy="119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85" tIns="126085" rIns="126085" bIns="126085" numCol="1" spcCol="1270" anchor="ctr" anchorCtr="0">
          <a:noAutofit/>
        </a:bodyPr>
        <a:lstStyle/>
        <a:p>
          <a:pPr marL="0" lvl="0" indent="0" algn="l" defTabSz="977900">
            <a:lnSpc>
              <a:spcPct val="90000"/>
            </a:lnSpc>
            <a:spcBef>
              <a:spcPct val="0"/>
            </a:spcBef>
            <a:spcAft>
              <a:spcPct val="35000"/>
            </a:spcAft>
            <a:buNone/>
          </a:pPr>
          <a:r>
            <a:rPr lang="en-GB" sz="2200" kern="1200" dirty="0">
              <a:solidFill>
                <a:schemeClr val="bg2">
                  <a:lumMod val="25000"/>
                </a:schemeClr>
              </a:solidFill>
            </a:rPr>
            <a:t>From the initial focus on tertiary education, the </a:t>
          </a:r>
          <a:r>
            <a:rPr lang="en-GB" sz="2200" kern="1200" dirty="0" err="1">
              <a:solidFill>
                <a:schemeClr val="bg2">
                  <a:lumMod val="25000"/>
                </a:schemeClr>
              </a:solidFill>
            </a:rPr>
            <a:t>GETFund</a:t>
          </a:r>
          <a:r>
            <a:rPr lang="en-GB" sz="2200" kern="1200" dirty="0">
              <a:solidFill>
                <a:schemeClr val="bg2">
                  <a:lumMod val="25000"/>
                </a:schemeClr>
              </a:solidFill>
            </a:rPr>
            <a:t> now devotes a large proportion of its resources to the pre-tertiary levels. </a:t>
          </a:r>
          <a:endParaRPr lang="en-US" sz="2200" kern="1200" dirty="0">
            <a:solidFill>
              <a:schemeClr val="bg2">
                <a:lumMod val="25000"/>
              </a:schemeClr>
            </a:solidFill>
          </a:endParaRPr>
        </a:p>
      </dsp:txBody>
      <dsp:txXfrm>
        <a:off x="1375307" y="1451065"/>
        <a:ext cx="8115700" cy="1191351"/>
      </dsp:txXfrm>
    </dsp:sp>
    <dsp:sp modelId="{E422636F-809B-4DDC-B13B-7A7E2FE08DE7}">
      <dsp:nvSpPr>
        <dsp:cNvPr id="0" name=""/>
        <dsp:cNvSpPr/>
      </dsp:nvSpPr>
      <dsp:spPr>
        <a:xfrm>
          <a:off x="0" y="2900006"/>
          <a:ext cx="9618133" cy="119018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3108F8-0365-449A-A856-20E2C6ED792F}">
      <dsp:nvSpPr>
        <dsp:cNvPr id="0" name=""/>
        <dsp:cNvSpPr/>
      </dsp:nvSpPr>
      <dsp:spPr>
        <a:xfrm>
          <a:off x="360383" y="3167798"/>
          <a:ext cx="655243" cy="6546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DA796C5-21F8-4EA6-95A0-96A3BD4051B2}">
      <dsp:nvSpPr>
        <dsp:cNvPr id="0" name=""/>
        <dsp:cNvSpPr/>
      </dsp:nvSpPr>
      <dsp:spPr>
        <a:xfrm>
          <a:off x="1376011" y="2900006"/>
          <a:ext cx="8115700" cy="119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85" tIns="126085" rIns="126085" bIns="126085" numCol="1" spcCol="1270" anchor="ctr" anchorCtr="0">
          <a:noAutofit/>
        </a:bodyPr>
        <a:lstStyle/>
        <a:p>
          <a:pPr marL="0" lvl="0" indent="0" algn="l" defTabSz="977900">
            <a:lnSpc>
              <a:spcPct val="90000"/>
            </a:lnSpc>
            <a:spcBef>
              <a:spcPct val="0"/>
            </a:spcBef>
            <a:spcAft>
              <a:spcPct val="35000"/>
            </a:spcAft>
            <a:buNone/>
          </a:pPr>
          <a:r>
            <a:rPr lang="en-GB" sz="2200" kern="1200" dirty="0"/>
            <a:t>The practice where limited resources are used to sponsor students for higher education in foreign countries using limited, scarce foreign resources and further deepening the balance of payment deficit needs to be reviewed. </a:t>
          </a:r>
          <a:endParaRPr lang="en-US" sz="2200" kern="1200" dirty="0"/>
        </a:p>
      </dsp:txBody>
      <dsp:txXfrm>
        <a:off x="1376011" y="2900006"/>
        <a:ext cx="8115700" cy="119135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C778-C322-B741-969C-856A268DEC7F}" type="datetimeFigureOut">
              <a:rPr lang="en-GH" smtClean="0"/>
              <a:t>27/11/2024</a:t>
            </a:fld>
            <a:endParaRPr lang="en-G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CE18A7-3A98-0A47-BDBD-8A17DFB5490C}" type="slidenum">
              <a:rPr lang="en-GH" smtClean="0"/>
              <a:t>‹#›</a:t>
            </a:fld>
            <a:endParaRPr lang="en-GH"/>
          </a:p>
        </p:txBody>
      </p:sp>
    </p:spTree>
    <p:extLst>
      <p:ext uri="{BB962C8B-B14F-4D97-AF65-F5344CB8AC3E}">
        <p14:creationId xmlns:p14="http://schemas.microsoft.com/office/powerpoint/2010/main" val="1211441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041E0A9-5B65-F14B-8E6E-9CC7B70FEA14}" type="datetime1">
              <a:rPr lang="en-US" smtClean="0"/>
              <a:t>11/27/2024</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465EF3BD-CB78-814E-93FB-E5EC94E90904}" type="slidenum">
              <a:rPr lang="en-GH" smtClean="0"/>
              <a:t>‹#›</a:t>
            </a:fld>
            <a:endParaRPr lang="en-GH"/>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609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9803286-2DCF-074E-BD3D-CBA06329CBEE}" type="datetime1">
              <a:rPr lang="en-US" smtClean="0"/>
              <a:t>11/27/2024</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465EF3BD-CB78-814E-93FB-E5EC94E90904}" type="slidenum">
              <a:rPr lang="en-GH" smtClean="0"/>
              <a:t>‹#›</a:t>
            </a:fld>
            <a:endParaRPr lang="en-GH"/>
          </a:p>
        </p:txBody>
      </p:sp>
    </p:spTree>
    <p:extLst>
      <p:ext uri="{BB962C8B-B14F-4D97-AF65-F5344CB8AC3E}">
        <p14:creationId xmlns:p14="http://schemas.microsoft.com/office/powerpoint/2010/main" val="3121533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GB"/>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74C9134-B59A-1D4D-9191-F55B25762190}" type="datetime1">
              <a:rPr lang="en-US" smtClean="0"/>
              <a:t>11/27/2024</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465EF3BD-CB78-814E-93FB-E5EC94E90904}" type="slidenum">
              <a:rPr lang="en-GH" smtClean="0"/>
              <a:t>‹#›</a:t>
            </a:fld>
            <a:endParaRPr lang="en-GH"/>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770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5D7832B-567A-D743-94CD-814CDC1D9DDA}" type="datetime1">
              <a:rPr lang="en-US" smtClean="0"/>
              <a:t>11/27/2024</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465EF3BD-CB78-814E-93FB-E5EC94E90904}" type="slidenum">
              <a:rPr lang="en-GH" smtClean="0"/>
              <a:t>‹#›</a:t>
            </a:fld>
            <a:endParaRPr lang="en-GH"/>
          </a:p>
        </p:txBody>
      </p:sp>
    </p:spTree>
    <p:extLst>
      <p:ext uri="{BB962C8B-B14F-4D97-AF65-F5344CB8AC3E}">
        <p14:creationId xmlns:p14="http://schemas.microsoft.com/office/powerpoint/2010/main" val="3774727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GB"/>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7F96337-C8F4-AA4D-8482-77C226D21C72}" type="datetime1">
              <a:rPr lang="en-US" smtClean="0"/>
              <a:t>11/27/2024</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465EF3BD-CB78-814E-93FB-E5EC94E90904}" type="slidenum">
              <a:rPr lang="en-GH" smtClean="0"/>
              <a:t>‹#›</a:t>
            </a:fld>
            <a:endParaRPr lang="en-GH"/>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3439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3933B9D8-97AC-0441-8A98-16701C35EC80}" type="datetime1">
              <a:rPr lang="en-US" smtClean="0"/>
              <a:t>11/27/2024</a:t>
            </a:fld>
            <a:endParaRPr lang="en-GH"/>
          </a:p>
        </p:txBody>
      </p:sp>
      <p:sp>
        <p:nvSpPr>
          <p:cNvPr id="6" name="Footer Placeholder 5"/>
          <p:cNvSpPr>
            <a:spLocks noGrp="1"/>
          </p:cNvSpPr>
          <p:nvPr>
            <p:ph type="ftr" sz="quarter" idx="11"/>
          </p:nvPr>
        </p:nvSpPr>
        <p:spPr/>
        <p:txBody>
          <a:bodyPr/>
          <a:lstStyle/>
          <a:p>
            <a:endParaRPr lang="en-GH"/>
          </a:p>
        </p:txBody>
      </p:sp>
      <p:sp>
        <p:nvSpPr>
          <p:cNvPr id="7" name="Slide Number Placeholder 6"/>
          <p:cNvSpPr>
            <a:spLocks noGrp="1"/>
          </p:cNvSpPr>
          <p:nvPr>
            <p:ph type="sldNum" sz="quarter" idx="12"/>
          </p:nvPr>
        </p:nvSpPr>
        <p:spPr/>
        <p:txBody>
          <a:bodyPr/>
          <a:lstStyle/>
          <a:p>
            <a:fld id="{465EF3BD-CB78-814E-93FB-E5EC94E90904}" type="slidenum">
              <a:rPr lang="en-GH" smtClean="0"/>
              <a:t>‹#›</a:t>
            </a:fld>
            <a:endParaRPr lang="en-GH"/>
          </a:p>
        </p:txBody>
      </p:sp>
    </p:spTree>
    <p:extLst>
      <p:ext uri="{BB962C8B-B14F-4D97-AF65-F5344CB8AC3E}">
        <p14:creationId xmlns:p14="http://schemas.microsoft.com/office/powerpoint/2010/main" val="3746668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GB"/>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70D3BC8B-431C-E740-B2BC-6359F83C4816}" type="datetime1">
              <a:rPr lang="en-US" smtClean="0"/>
              <a:t>11/27/2024</a:t>
            </a:fld>
            <a:endParaRPr lang="en-GH"/>
          </a:p>
        </p:txBody>
      </p:sp>
      <p:sp>
        <p:nvSpPr>
          <p:cNvPr id="8" name="Footer Placeholder 7"/>
          <p:cNvSpPr>
            <a:spLocks noGrp="1"/>
          </p:cNvSpPr>
          <p:nvPr>
            <p:ph type="ftr" sz="quarter" idx="11"/>
          </p:nvPr>
        </p:nvSpPr>
        <p:spPr/>
        <p:txBody>
          <a:bodyPr/>
          <a:lstStyle/>
          <a:p>
            <a:endParaRPr lang="en-GH"/>
          </a:p>
        </p:txBody>
      </p:sp>
      <p:sp>
        <p:nvSpPr>
          <p:cNvPr id="9" name="Slide Number Placeholder 8"/>
          <p:cNvSpPr>
            <a:spLocks noGrp="1"/>
          </p:cNvSpPr>
          <p:nvPr>
            <p:ph type="sldNum" sz="quarter" idx="12"/>
          </p:nvPr>
        </p:nvSpPr>
        <p:spPr/>
        <p:txBody>
          <a:bodyPr/>
          <a:lstStyle/>
          <a:p>
            <a:fld id="{465EF3BD-CB78-814E-93FB-E5EC94E90904}" type="slidenum">
              <a:rPr lang="en-GH" smtClean="0"/>
              <a:t>‹#›</a:t>
            </a:fld>
            <a:endParaRPr lang="en-GH"/>
          </a:p>
        </p:txBody>
      </p:sp>
    </p:spTree>
    <p:extLst>
      <p:ext uri="{BB962C8B-B14F-4D97-AF65-F5344CB8AC3E}">
        <p14:creationId xmlns:p14="http://schemas.microsoft.com/office/powerpoint/2010/main" val="2900260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D1CC8DF-50F0-8F4E-B325-93B4226AF758}" type="datetime1">
              <a:rPr lang="en-US" smtClean="0"/>
              <a:t>11/27/2024</a:t>
            </a:fld>
            <a:endParaRPr lang="en-GH"/>
          </a:p>
        </p:txBody>
      </p:sp>
      <p:sp>
        <p:nvSpPr>
          <p:cNvPr id="4" name="Footer Placeholder 3"/>
          <p:cNvSpPr>
            <a:spLocks noGrp="1"/>
          </p:cNvSpPr>
          <p:nvPr>
            <p:ph type="ftr" sz="quarter" idx="11"/>
          </p:nvPr>
        </p:nvSpPr>
        <p:spPr/>
        <p:txBody>
          <a:bodyPr/>
          <a:lstStyle/>
          <a:p>
            <a:endParaRPr lang="en-GH"/>
          </a:p>
        </p:txBody>
      </p:sp>
      <p:sp>
        <p:nvSpPr>
          <p:cNvPr id="5" name="Slide Number Placeholder 4"/>
          <p:cNvSpPr>
            <a:spLocks noGrp="1"/>
          </p:cNvSpPr>
          <p:nvPr>
            <p:ph type="sldNum" sz="quarter" idx="12"/>
          </p:nvPr>
        </p:nvSpPr>
        <p:spPr/>
        <p:txBody>
          <a:bodyPr/>
          <a:lstStyle/>
          <a:p>
            <a:fld id="{465EF3BD-CB78-814E-93FB-E5EC94E90904}" type="slidenum">
              <a:rPr lang="en-GH" smtClean="0"/>
              <a:t>‹#›</a:t>
            </a:fld>
            <a:endParaRPr lang="en-GH"/>
          </a:p>
        </p:txBody>
      </p:sp>
    </p:spTree>
    <p:extLst>
      <p:ext uri="{BB962C8B-B14F-4D97-AF65-F5344CB8AC3E}">
        <p14:creationId xmlns:p14="http://schemas.microsoft.com/office/powerpoint/2010/main" val="3251160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E9F271-0E45-D84B-8588-ABF418D945CF}" type="datetime1">
              <a:rPr lang="en-US" smtClean="0"/>
              <a:t>11/27/2024</a:t>
            </a:fld>
            <a:endParaRPr lang="en-GH"/>
          </a:p>
        </p:txBody>
      </p:sp>
      <p:sp>
        <p:nvSpPr>
          <p:cNvPr id="3" name="Footer Placeholder 2"/>
          <p:cNvSpPr>
            <a:spLocks noGrp="1"/>
          </p:cNvSpPr>
          <p:nvPr>
            <p:ph type="ftr" sz="quarter" idx="11"/>
          </p:nvPr>
        </p:nvSpPr>
        <p:spPr/>
        <p:txBody>
          <a:bodyPr/>
          <a:lstStyle/>
          <a:p>
            <a:endParaRPr lang="en-GH"/>
          </a:p>
        </p:txBody>
      </p:sp>
      <p:sp>
        <p:nvSpPr>
          <p:cNvPr id="4" name="Slide Number Placeholder 3"/>
          <p:cNvSpPr>
            <a:spLocks noGrp="1"/>
          </p:cNvSpPr>
          <p:nvPr>
            <p:ph type="sldNum" sz="quarter" idx="12"/>
          </p:nvPr>
        </p:nvSpPr>
        <p:spPr/>
        <p:txBody>
          <a:bodyPr/>
          <a:lstStyle/>
          <a:p>
            <a:fld id="{465EF3BD-CB78-814E-93FB-E5EC94E90904}" type="slidenum">
              <a:rPr lang="en-GH" smtClean="0"/>
              <a:t>‹#›</a:t>
            </a:fld>
            <a:endParaRPr lang="en-GH"/>
          </a:p>
        </p:txBody>
      </p:sp>
    </p:spTree>
    <p:extLst>
      <p:ext uri="{BB962C8B-B14F-4D97-AF65-F5344CB8AC3E}">
        <p14:creationId xmlns:p14="http://schemas.microsoft.com/office/powerpoint/2010/main" val="2046560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GB"/>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2F601F2-9D71-FD43-9B7F-CF60643BB746}" type="datetime1">
              <a:rPr lang="en-US" smtClean="0"/>
              <a:t>11/27/2024</a:t>
            </a:fld>
            <a:endParaRPr lang="en-GH"/>
          </a:p>
        </p:txBody>
      </p:sp>
      <p:sp>
        <p:nvSpPr>
          <p:cNvPr id="6" name="Footer Placeholder 5"/>
          <p:cNvSpPr>
            <a:spLocks noGrp="1"/>
          </p:cNvSpPr>
          <p:nvPr>
            <p:ph type="ftr" sz="quarter" idx="11"/>
          </p:nvPr>
        </p:nvSpPr>
        <p:spPr/>
        <p:txBody>
          <a:bodyPr/>
          <a:lstStyle/>
          <a:p>
            <a:endParaRPr lang="en-GH"/>
          </a:p>
        </p:txBody>
      </p:sp>
      <p:sp>
        <p:nvSpPr>
          <p:cNvPr id="7" name="Slide Number Placeholder 6"/>
          <p:cNvSpPr>
            <a:spLocks noGrp="1"/>
          </p:cNvSpPr>
          <p:nvPr>
            <p:ph type="sldNum" sz="quarter" idx="12"/>
          </p:nvPr>
        </p:nvSpPr>
        <p:spPr/>
        <p:txBody>
          <a:bodyPr/>
          <a:lstStyle/>
          <a:p>
            <a:fld id="{465EF3BD-CB78-814E-93FB-E5EC94E90904}" type="slidenum">
              <a:rPr lang="en-GH" smtClean="0"/>
              <a:t>‹#›</a:t>
            </a:fld>
            <a:endParaRPr lang="en-GH"/>
          </a:p>
        </p:txBody>
      </p:sp>
    </p:spTree>
    <p:extLst>
      <p:ext uri="{BB962C8B-B14F-4D97-AF65-F5344CB8AC3E}">
        <p14:creationId xmlns:p14="http://schemas.microsoft.com/office/powerpoint/2010/main" val="2243623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F0C6774B-1231-E34D-BE74-62387ECE655E}" type="datetime1">
              <a:rPr lang="en-US" smtClean="0"/>
              <a:t>11/27/2024</a:t>
            </a:fld>
            <a:endParaRPr lang="en-GH"/>
          </a:p>
        </p:txBody>
      </p:sp>
      <p:sp>
        <p:nvSpPr>
          <p:cNvPr id="6" name="Footer Placeholder 5"/>
          <p:cNvSpPr>
            <a:spLocks noGrp="1"/>
          </p:cNvSpPr>
          <p:nvPr>
            <p:ph type="ftr" sz="quarter" idx="11"/>
          </p:nvPr>
        </p:nvSpPr>
        <p:spPr/>
        <p:txBody>
          <a:bodyPr/>
          <a:lstStyle/>
          <a:p>
            <a:endParaRPr lang="en-GH"/>
          </a:p>
        </p:txBody>
      </p:sp>
      <p:sp>
        <p:nvSpPr>
          <p:cNvPr id="7" name="Slide Number Placeholder 6"/>
          <p:cNvSpPr>
            <a:spLocks noGrp="1"/>
          </p:cNvSpPr>
          <p:nvPr>
            <p:ph type="sldNum" sz="quarter" idx="12"/>
          </p:nvPr>
        </p:nvSpPr>
        <p:spPr/>
        <p:txBody>
          <a:bodyPr/>
          <a:lstStyle/>
          <a:p>
            <a:fld id="{465EF3BD-CB78-814E-93FB-E5EC94E90904}" type="slidenum">
              <a:rPr lang="en-GH" smtClean="0"/>
              <a:t>‹#›</a:t>
            </a:fld>
            <a:endParaRPr lang="en-GH"/>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502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023B123-EBA5-4C4D-B393-2B94983651A5}" type="datetime1">
              <a:rPr lang="en-US" smtClean="0"/>
              <a:t>11/27/2024</a:t>
            </a:fld>
            <a:endParaRPr lang="en-GH"/>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H"/>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65EF3BD-CB78-814E-93FB-E5EC94E90904}" type="slidenum">
              <a:rPr lang="en-GH" smtClean="0"/>
              <a:t>‹#›</a:t>
            </a:fld>
            <a:endParaRPr lang="en-GH"/>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358160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4.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821C225-5C4D-4168-90AF-3D263D72CB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73EFAD-CE18-379B-31B5-AD8B821F02DF}"/>
              </a:ext>
            </a:extLst>
          </p:cNvPr>
          <p:cNvSpPr>
            <a:spLocks noGrp="1"/>
          </p:cNvSpPr>
          <p:nvPr>
            <p:ph type="ctrTitle"/>
          </p:nvPr>
        </p:nvSpPr>
        <p:spPr>
          <a:xfrm>
            <a:off x="964788" y="804333"/>
            <a:ext cx="3391900" cy="5249334"/>
          </a:xfrm>
        </p:spPr>
        <p:txBody>
          <a:bodyPr vert="horz" lIns="91440" tIns="45720" rIns="91440" bIns="45720" rtlCol="0" anchor="ctr">
            <a:normAutofit/>
          </a:bodyPr>
          <a:lstStyle/>
          <a:p>
            <a:r>
              <a:rPr lang="en-US" spc="100">
                <a:solidFill>
                  <a:srgbClr val="FFFFFF"/>
                </a:solidFill>
              </a:rPr>
              <a:t>MAKING THE GETFUND FIT FOR PURPOSE</a:t>
            </a:r>
          </a:p>
        </p:txBody>
      </p:sp>
      <p:sp>
        <p:nvSpPr>
          <p:cNvPr id="3" name="Subtitle 2">
            <a:extLst>
              <a:ext uri="{FF2B5EF4-FFF2-40B4-BE49-F238E27FC236}">
                <a16:creationId xmlns:a16="http://schemas.microsoft.com/office/drawing/2014/main" id="{EF97ACD0-ADA7-389B-6FD8-637FB06B4BB9}"/>
              </a:ext>
            </a:extLst>
          </p:cNvPr>
          <p:cNvSpPr>
            <a:spLocks noGrp="1"/>
          </p:cNvSpPr>
          <p:nvPr>
            <p:ph type="subTitle" idx="1"/>
          </p:nvPr>
        </p:nvSpPr>
        <p:spPr>
          <a:xfrm>
            <a:off x="4951048" y="804333"/>
            <a:ext cx="6306003" cy="5249334"/>
          </a:xfrm>
        </p:spPr>
        <p:txBody>
          <a:bodyPr vert="horz" lIns="45720" tIns="45720" rIns="45720" bIns="45720" rtlCol="0" anchor="ctr">
            <a:normAutofit/>
          </a:bodyPr>
          <a:lstStyle/>
          <a:p>
            <a:pPr>
              <a:lnSpc>
                <a:spcPct val="90000"/>
              </a:lnSpc>
            </a:pPr>
            <a:r>
              <a:rPr lang="en-US" sz="2400" b="1" dirty="0">
                <a:solidFill>
                  <a:schemeClr val="tx1"/>
                </a:solidFill>
              </a:rPr>
              <a:t>PROF </a:t>
            </a:r>
            <a:r>
              <a:rPr lang="en-US" sz="2400" b="1" dirty="0">
                <a:solidFill>
                  <a:schemeClr val="tx1"/>
                </a:solidFill>
                <a:effectLst/>
              </a:rPr>
              <a:t>KOFI OSEI-FRIMPONG</a:t>
            </a:r>
          </a:p>
          <a:p>
            <a:pPr>
              <a:lnSpc>
                <a:spcPct val="90000"/>
              </a:lnSpc>
            </a:pPr>
            <a:r>
              <a:rPr lang="en-US" sz="2000" dirty="0">
                <a:solidFill>
                  <a:schemeClr val="tx1"/>
                </a:solidFill>
              </a:rPr>
              <a:t>ASSOCIATE PROFESSOR</a:t>
            </a:r>
          </a:p>
          <a:p>
            <a:pPr>
              <a:lnSpc>
                <a:spcPct val="90000"/>
              </a:lnSpc>
            </a:pPr>
            <a:r>
              <a:rPr lang="en-US" sz="2000" dirty="0">
                <a:solidFill>
                  <a:schemeClr val="tx1"/>
                </a:solidFill>
              </a:rPr>
              <a:t>AFRICA BUSINESS SCHOOL</a:t>
            </a:r>
          </a:p>
          <a:p>
            <a:pPr>
              <a:lnSpc>
                <a:spcPct val="90000"/>
              </a:lnSpc>
            </a:pPr>
            <a:r>
              <a:rPr lang="en-US" sz="2000" dirty="0">
                <a:solidFill>
                  <a:schemeClr val="tx1"/>
                </a:solidFill>
              </a:rPr>
              <a:t>UNIVERSITY MOHAMMED VI POLYTECHNIC</a:t>
            </a:r>
          </a:p>
          <a:p>
            <a:pPr>
              <a:lnSpc>
                <a:spcPct val="90000"/>
              </a:lnSpc>
            </a:pPr>
            <a:r>
              <a:rPr lang="en-US" sz="2000" dirty="0">
                <a:solidFill>
                  <a:schemeClr val="tx1"/>
                </a:solidFill>
              </a:rPr>
              <a:t>RABAT, MOROCCO</a:t>
            </a:r>
          </a:p>
        </p:txBody>
      </p:sp>
    </p:spTree>
    <p:extLst>
      <p:ext uri="{BB962C8B-B14F-4D97-AF65-F5344CB8AC3E}">
        <p14:creationId xmlns:p14="http://schemas.microsoft.com/office/powerpoint/2010/main" val="984522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0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1000"/>
                                  </p:stCondLst>
                                  <p:iterate>
                                    <p:tmPct val="10000"/>
                                  </p:iterate>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7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iterate>
                                    <p:tmPct val="10000"/>
                                  </p:iterate>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7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1689D-8E30-D9C0-386F-75C612F1CFFF}"/>
              </a:ext>
            </a:extLst>
          </p:cNvPr>
          <p:cNvSpPr>
            <a:spLocks noGrp="1"/>
          </p:cNvSpPr>
          <p:nvPr>
            <p:ph type="title"/>
          </p:nvPr>
        </p:nvSpPr>
        <p:spPr>
          <a:xfrm>
            <a:off x="690851" y="1033081"/>
            <a:ext cx="3052093" cy="4463889"/>
          </a:xfrm>
        </p:spPr>
        <p:txBody>
          <a:bodyPr anchor="ctr">
            <a:normAutofit/>
          </a:bodyPr>
          <a:lstStyle/>
          <a:p>
            <a:r>
              <a:rPr lang="en-GB" dirty="0"/>
              <a:t>T</a:t>
            </a:r>
            <a:r>
              <a:rPr lang="en-GH" dirty="0"/>
              <a:t>he role of the GETFund in higher education development</a:t>
            </a:r>
          </a:p>
        </p:txBody>
      </p:sp>
      <p:graphicFrame>
        <p:nvGraphicFramePr>
          <p:cNvPr id="6" name="Content Placeholder 2">
            <a:extLst>
              <a:ext uri="{FF2B5EF4-FFF2-40B4-BE49-F238E27FC236}">
                <a16:creationId xmlns:a16="http://schemas.microsoft.com/office/drawing/2014/main" id="{68046AB6-B364-D011-A99D-914B3DD06652}"/>
              </a:ext>
            </a:extLst>
          </p:cNvPr>
          <p:cNvGraphicFramePr>
            <a:graphicFrameLocks noGrp="1"/>
          </p:cNvGraphicFramePr>
          <p:nvPr>
            <p:ph idx="1"/>
            <p:extLst>
              <p:ext uri="{D42A27DB-BD31-4B8C-83A1-F6EECF244321}">
                <p14:modId xmlns:p14="http://schemas.microsoft.com/office/powerpoint/2010/main" val="439663903"/>
              </p:ext>
            </p:extLst>
          </p:nvPr>
        </p:nvGraphicFramePr>
        <p:xfrm>
          <a:off x="3742945" y="568390"/>
          <a:ext cx="7933264" cy="5691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8E19EA90-7EDC-E7FC-5F84-464786B8D290}"/>
              </a:ext>
            </a:extLst>
          </p:cNvPr>
          <p:cNvSpPr>
            <a:spLocks noGrp="1"/>
          </p:cNvSpPr>
          <p:nvPr>
            <p:ph type="sldNum" sz="quarter" idx="12"/>
          </p:nvPr>
        </p:nvSpPr>
        <p:spPr/>
        <p:txBody>
          <a:bodyPr/>
          <a:lstStyle/>
          <a:p>
            <a:fld id="{465EF3BD-CB78-814E-93FB-E5EC94E90904}" type="slidenum">
              <a:rPr lang="en-GH" smtClean="0"/>
              <a:t>10</a:t>
            </a:fld>
            <a:endParaRPr lang="en-GH"/>
          </a:p>
        </p:txBody>
      </p:sp>
    </p:spTree>
    <p:extLst>
      <p:ext uri="{BB962C8B-B14F-4D97-AF65-F5344CB8AC3E}">
        <p14:creationId xmlns:p14="http://schemas.microsoft.com/office/powerpoint/2010/main" val="2263636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3D37E-5DB2-459C-81E1-D867563DB9ED}"/>
              </a:ext>
            </a:extLst>
          </p:cNvPr>
          <p:cNvSpPr>
            <a:spLocks noGrp="1"/>
          </p:cNvSpPr>
          <p:nvPr>
            <p:ph type="title"/>
          </p:nvPr>
        </p:nvSpPr>
        <p:spPr/>
        <p:txBody>
          <a:bodyPr/>
          <a:lstStyle/>
          <a:p>
            <a:r>
              <a:rPr lang="en-GB" dirty="0"/>
              <a:t>Number of accredited tertiary institutions (GTEC, 2023)</a:t>
            </a:r>
            <a:endParaRPr lang="en-GH" dirty="0"/>
          </a:p>
        </p:txBody>
      </p:sp>
      <p:sp>
        <p:nvSpPr>
          <p:cNvPr id="9" name="Slide Number Placeholder 8">
            <a:extLst>
              <a:ext uri="{FF2B5EF4-FFF2-40B4-BE49-F238E27FC236}">
                <a16:creationId xmlns:a16="http://schemas.microsoft.com/office/drawing/2014/main" id="{9BA3A37F-1A83-69CF-0F3F-7E7DED7F4240}"/>
              </a:ext>
            </a:extLst>
          </p:cNvPr>
          <p:cNvSpPr>
            <a:spLocks noGrp="1"/>
          </p:cNvSpPr>
          <p:nvPr>
            <p:ph type="sldNum" sz="quarter" idx="12"/>
          </p:nvPr>
        </p:nvSpPr>
        <p:spPr/>
        <p:txBody>
          <a:bodyPr/>
          <a:lstStyle/>
          <a:p>
            <a:fld id="{465EF3BD-CB78-814E-93FB-E5EC94E90904}" type="slidenum">
              <a:rPr lang="en-GH" smtClean="0"/>
              <a:t>11</a:t>
            </a:fld>
            <a:endParaRPr lang="en-GH"/>
          </a:p>
        </p:txBody>
      </p:sp>
      <p:graphicFrame>
        <p:nvGraphicFramePr>
          <p:cNvPr id="6" name="Table 5">
            <a:extLst>
              <a:ext uri="{FF2B5EF4-FFF2-40B4-BE49-F238E27FC236}">
                <a16:creationId xmlns:a16="http://schemas.microsoft.com/office/drawing/2014/main" id="{465F16D0-4811-66F6-D603-FC64E8E7ABBE}"/>
              </a:ext>
            </a:extLst>
          </p:cNvPr>
          <p:cNvGraphicFramePr>
            <a:graphicFrameLocks noGrp="1"/>
          </p:cNvGraphicFramePr>
          <p:nvPr>
            <p:extLst>
              <p:ext uri="{D42A27DB-BD31-4B8C-83A1-F6EECF244321}">
                <p14:modId xmlns:p14="http://schemas.microsoft.com/office/powerpoint/2010/main" val="1039904025"/>
              </p:ext>
            </p:extLst>
          </p:nvPr>
        </p:nvGraphicFramePr>
        <p:xfrm>
          <a:off x="914400" y="2225843"/>
          <a:ext cx="9720072" cy="3657602"/>
        </p:xfrm>
        <a:graphic>
          <a:graphicData uri="http://schemas.openxmlformats.org/drawingml/2006/table">
            <a:tbl>
              <a:tblPr firstRow="1" firstCol="1" bandRow="1">
                <a:tableStyleId>{5C22544A-7EE6-4342-B048-85BDC9FD1C3A}</a:tableStyleId>
              </a:tblPr>
              <a:tblGrid>
                <a:gridCol w="3742868">
                  <a:extLst>
                    <a:ext uri="{9D8B030D-6E8A-4147-A177-3AD203B41FA5}">
                      <a16:colId xmlns:a16="http://schemas.microsoft.com/office/drawing/2014/main" val="3734924576"/>
                    </a:ext>
                  </a:extLst>
                </a:gridCol>
                <a:gridCol w="1642112">
                  <a:extLst>
                    <a:ext uri="{9D8B030D-6E8A-4147-A177-3AD203B41FA5}">
                      <a16:colId xmlns:a16="http://schemas.microsoft.com/office/drawing/2014/main" val="4089777919"/>
                    </a:ext>
                  </a:extLst>
                </a:gridCol>
                <a:gridCol w="2191212">
                  <a:extLst>
                    <a:ext uri="{9D8B030D-6E8A-4147-A177-3AD203B41FA5}">
                      <a16:colId xmlns:a16="http://schemas.microsoft.com/office/drawing/2014/main" val="3285255622"/>
                    </a:ext>
                  </a:extLst>
                </a:gridCol>
                <a:gridCol w="2143880">
                  <a:extLst>
                    <a:ext uri="{9D8B030D-6E8A-4147-A177-3AD203B41FA5}">
                      <a16:colId xmlns:a16="http://schemas.microsoft.com/office/drawing/2014/main" val="3933351430"/>
                    </a:ext>
                  </a:extLst>
                </a:gridCol>
              </a:tblGrid>
              <a:tr h="511577">
                <a:tc rowSpan="2">
                  <a:txBody>
                    <a:bodyPr/>
                    <a:lstStyle/>
                    <a:p>
                      <a:pPr algn="just"/>
                      <a:r>
                        <a:rPr lang="en-GB" sz="2000" dirty="0">
                          <a:solidFill>
                            <a:schemeClr val="tx1"/>
                          </a:solidFill>
                          <a:effectLst/>
                        </a:rPr>
                        <a:t>Institutions</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3">
                  <a:txBody>
                    <a:bodyPr/>
                    <a:lstStyle/>
                    <a:p>
                      <a:pPr algn="ctr"/>
                      <a:r>
                        <a:rPr lang="en-GB" sz="2000" dirty="0">
                          <a:solidFill>
                            <a:schemeClr val="tx1"/>
                          </a:solidFill>
                          <a:effectLst/>
                        </a:rPr>
                        <a:t>Number of Tertiary Institutions</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H"/>
                    </a:p>
                  </a:txBody>
                  <a:tcPr/>
                </a:tc>
                <a:tc hMerge="1">
                  <a:txBody>
                    <a:bodyPr/>
                    <a:lstStyle/>
                    <a:p>
                      <a:endParaRPr lang="en-GH"/>
                    </a:p>
                  </a:txBody>
                  <a:tcPr/>
                </a:tc>
                <a:extLst>
                  <a:ext uri="{0D108BD9-81ED-4DB2-BD59-A6C34878D82A}">
                    <a16:rowId xmlns:a16="http://schemas.microsoft.com/office/drawing/2014/main" val="3082767468"/>
                  </a:ext>
                </a:extLst>
              </a:tr>
              <a:tr h="417614">
                <a:tc vMerge="1">
                  <a:txBody>
                    <a:bodyPr/>
                    <a:lstStyle/>
                    <a:p>
                      <a:endParaRPr lang="en-GH"/>
                    </a:p>
                  </a:txBody>
                  <a:tcPr/>
                </a:tc>
                <a:tc>
                  <a:txBody>
                    <a:bodyPr/>
                    <a:lstStyle/>
                    <a:p>
                      <a:pPr algn="ctr"/>
                      <a:r>
                        <a:rPr lang="en-GB" sz="2000">
                          <a:effectLst/>
                        </a:rPr>
                        <a:t>Public</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Private</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Total</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48202714"/>
                  </a:ext>
                </a:extLst>
              </a:tr>
              <a:tr h="389773">
                <a:tc>
                  <a:txBody>
                    <a:bodyPr/>
                    <a:lstStyle/>
                    <a:p>
                      <a:pPr algn="just"/>
                      <a:r>
                        <a:rPr lang="en-GB" sz="2000" dirty="0">
                          <a:solidFill>
                            <a:schemeClr val="tx1"/>
                          </a:solidFill>
                          <a:effectLst/>
                        </a:rPr>
                        <a:t>Universities</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15</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91</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106</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69085617"/>
                  </a:ext>
                </a:extLst>
              </a:tr>
              <a:tr h="389773">
                <a:tc>
                  <a:txBody>
                    <a:bodyPr/>
                    <a:lstStyle/>
                    <a:p>
                      <a:pPr algn="just"/>
                      <a:r>
                        <a:rPr lang="en-GB" sz="2000" dirty="0">
                          <a:solidFill>
                            <a:schemeClr val="tx1"/>
                          </a:solidFill>
                          <a:effectLst/>
                        </a:rPr>
                        <a:t>Technical Universities/Polytechnic</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10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1</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11</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5512965"/>
                  </a:ext>
                </a:extLst>
              </a:tr>
              <a:tr h="389773">
                <a:tc>
                  <a:txBody>
                    <a:bodyPr/>
                    <a:lstStyle/>
                    <a:p>
                      <a:pPr algn="just"/>
                      <a:r>
                        <a:rPr lang="en-GB" sz="2000" dirty="0">
                          <a:solidFill>
                            <a:schemeClr val="tx1"/>
                          </a:solidFill>
                          <a:effectLst/>
                        </a:rPr>
                        <a:t>Colleges of Education</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46</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2</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48</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30766394"/>
                  </a:ext>
                </a:extLst>
              </a:tr>
              <a:tr h="389773">
                <a:tc>
                  <a:txBody>
                    <a:bodyPr/>
                    <a:lstStyle/>
                    <a:p>
                      <a:pPr algn="just"/>
                      <a:r>
                        <a:rPr lang="en-GB" sz="2000" dirty="0">
                          <a:solidFill>
                            <a:schemeClr val="tx1"/>
                          </a:solidFill>
                          <a:effectLst/>
                        </a:rPr>
                        <a:t>Specialised Institutions</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8</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 </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8</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5873885"/>
                  </a:ext>
                </a:extLst>
              </a:tr>
              <a:tr h="389773">
                <a:tc>
                  <a:txBody>
                    <a:bodyPr/>
                    <a:lstStyle/>
                    <a:p>
                      <a:pPr algn="just"/>
                      <a:r>
                        <a:rPr lang="en-GB" sz="2000" dirty="0">
                          <a:solidFill>
                            <a:schemeClr val="tx1"/>
                          </a:solidFill>
                          <a:effectLst/>
                        </a:rPr>
                        <a:t>Nurses Training Colleges</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68</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10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78</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10389923"/>
                  </a:ext>
                </a:extLst>
              </a:tr>
              <a:tr h="389773">
                <a:tc>
                  <a:txBody>
                    <a:bodyPr/>
                    <a:lstStyle/>
                    <a:p>
                      <a:pPr algn="just"/>
                      <a:r>
                        <a:rPr lang="en-GB" sz="2000" dirty="0">
                          <a:solidFill>
                            <a:schemeClr val="tx1"/>
                          </a:solidFill>
                          <a:effectLst/>
                        </a:rPr>
                        <a:t>Colleges of Agriculture</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4</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 </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4</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64627470"/>
                  </a:ext>
                </a:extLst>
              </a:tr>
              <a:tr h="389773">
                <a:tc>
                  <a:txBody>
                    <a:bodyPr/>
                    <a:lstStyle/>
                    <a:p>
                      <a:pPr algn="just"/>
                      <a:r>
                        <a:rPr lang="en-GB" sz="2000" dirty="0">
                          <a:solidFill>
                            <a:schemeClr val="tx1"/>
                          </a:solidFill>
                          <a:effectLst/>
                        </a:rPr>
                        <a:t>TOTAL</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153</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a:effectLst/>
                        </a:rPr>
                        <a:t>104</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GB" sz="2000" dirty="0">
                          <a:effectLst/>
                        </a:rPr>
                        <a:t>257</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57542376"/>
                  </a:ext>
                </a:extLst>
              </a:tr>
            </a:tbl>
          </a:graphicData>
        </a:graphic>
      </p:graphicFrame>
    </p:spTree>
    <p:extLst>
      <p:ext uri="{BB962C8B-B14F-4D97-AF65-F5344CB8AC3E}">
        <p14:creationId xmlns:p14="http://schemas.microsoft.com/office/powerpoint/2010/main" val="4122153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84EF7-3187-7332-272F-DE3A74803297}"/>
              </a:ext>
            </a:extLst>
          </p:cNvPr>
          <p:cNvSpPr>
            <a:spLocks noGrp="1"/>
          </p:cNvSpPr>
          <p:nvPr>
            <p:ph type="title"/>
          </p:nvPr>
        </p:nvSpPr>
        <p:spPr>
          <a:xfrm>
            <a:off x="731520" y="571369"/>
            <a:ext cx="10485120" cy="1499616"/>
          </a:xfrm>
        </p:spPr>
        <p:txBody>
          <a:bodyPr/>
          <a:lstStyle/>
          <a:p>
            <a:r>
              <a:rPr lang="en-GH" dirty="0"/>
              <a:t>GETFund disbursement to tertiary institutions</a:t>
            </a:r>
          </a:p>
        </p:txBody>
      </p:sp>
      <p:sp>
        <p:nvSpPr>
          <p:cNvPr id="8" name="Slide Number Placeholder 7">
            <a:extLst>
              <a:ext uri="{FF2B5EF4-FFF2-40B4-BE49-F238E27FC236}">
                <a16:creationId xmlns:a16="http://schemas.microsoft.com/office/drawing/2014/main" id="{BFDCC1E5-C1C6-4073-0E57-9A8E993464E9}"/>
              </a:ext>
            </a:extLst>
          </p:cNvPr>
          <p:cNvSpPr>
            <a:spLocks noGrp="1"/>
          </p:cNvSpPr>
          <p:nvPr>
            <p:ph type="sldNum" sz="quarter" idx="12"/>
          </p:nvPr>
        </p:nvSpPr>
        <p:spPr/>
        <p:txBody>
          <a:bodyPr/>
          <a:lstStyle/>
          <a:p>
            <a:fld id="{465EF3BD-CB78-814E-93FB-E5EC94E90904}" type="slidenum">
              <a:rPr lang="en-GH" smtClean="0"/>
              <a:t>12</a:t>
            </a:fld>
            <a:endParaRPr lang="en-GH"/>
          </a:p>
        </p:txBody>
      </p:sp>
      <p:graphicFrame>
        <p:nvGraphicFramePr>
          <p:cNvPr id="4" name="Table 3">
            <a:extLst>
              <a:ext uri="{FF2B5EF4-FFF2-40B4-BE49-F238E27FC236}">
                <a16:creationId xmlns:a16="http://schemas.microsoft.com/office/drawing/2014/main" id="{70928816-B5F4-1C01-F189-B92D2E629191}"/>
              </a:ext>
            </a:extLst>
          </p:cNvPr>
          <p:cNvGraphicFramePr>
            <a:graphicFrameLocks noGrp="1"/>
          </p:cNvGraphicFramePr>
          <p:nvPr>
            <p:extLst>
              <p:ext uri="{D42A27DB-BD31-4B8C-83A1-F6EECF244321}">
                <p14:modId xmlns:p14="http://schemas.microsoft.com/office/powerpoint/2010/main" val="350376029"/>
              </p:ext>
            </p:extLst>
          </p:nvPr>
        </p:nvGraphicFramePr>
        <p:xfrm>
          <a:off x="577516" y="1840992"/>
          <a:ext cx="10274968" cy="4296263"/>
        </p:xfrm>
        <a:graphic>
          <a:graphicData uri="http://schemas.openxmlformats.org/drawingml/2006/table">
            <a:tbl>
              <a:tblPr firstRow="1" firstCol="1" bandRow="1">
                <a:tableStyleId>{5C22544A-7EE6-4342-B048-85BDC9FD1C3A}</a:tableStyleId>
              </a:tblPr>
              <a:tblGrid>
                <a:gridCol w="4571999">
                  <a:extLst>
                    <a:ext uri="{9D8B030D-6E8A-4147-A177-3AD203B41FA5}">
                      <a16:colId xmlns:a16="http://schemas.microsoft.com/office/drawing/2014/main" val="1592718878"/>
                    </a:ext>
                  </a:extLst>
                </a:gridCol>
                <a:gridCol w="1528011">
                  <a:extLst>
                    <a:ext uri="{9D8B030D-6E8A-4147-A177-3AD203B41FA5}">
                      <a16:colId xmlns:a16="http://schemas.microsoft.com/office/drawing/2014/main" val="1167190871"/>
                    </a:ext>
                  </a:extLst>
                </a:gridCol>
                <a:gridCol w="1383631">
                  <a:extLst>
                    <a:ext uri="{9D8B030D-6E8A-4147-A177-3AD203B41FA5}">
                      <a16:colId xmlns:a16="http://schemas.microsoft.com/office/drawing/2014/main" val="2130987277"/>
                    </a:ext>
                  </a:extLst>
                </a:gridCol>
                <a:gridCol w="1371600">
                  <a:extLst>
                    <a:ext uri="{9D8B030D-6E8A-4147-A177-3AD203B41FA5}">
                      <a16:colId xmlns:a16="http://schemas.microsoft.com/office/drawing/2014/main" val="3113284429"/>
                    </a:ext>
                  </a:extLst>
                </a:gridCol>
                <a:gridCol w="1419727">
                  <a:extLst>
                    <a:ext uri="{9D8B030D-6E8A-4147-A177-3AD203B41FA5}">
                      <a16:colId xmlns:a16="http://schemas.microsoft.com/office/drawing/2014/main" val="1908534966"/>
                    </a:ext>
                  </a:extLst>
                </a:gridCol>
              </a:tblGrid>
              <a:tr h="352476">
                <a:tc rowSpan="2">
                  <a:txBody>
                    <a:bodyPr/>
                    <a:lstStyle/>
                    <a:p>
                      <a:pPr algn="just"/>
                      <a:r>
                        <a:rPr lang="en-GB" sz="2000">
                          <a:effectLst/>
                        </a:rPr>
                        <a:t>Description</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gridSpan="4">
                  <a:txBody>
                    <a:bodyPr/>
                    <a:lstStyle/>
                    <a:p>
                      <a:pPr algn="ctr">
                        <a:lnSpc>
                          <a:spcPct val="115000"/>
                        </a:lnSpc>
                        <a:spcAft>
                          <a:spcPts val="1000"/>
                        </a:spcAft>
                      </a:pPr>
                      <a:r>
                        <a:rPr lang="en-GB" sz="2000" dirty="0">
                          <a:effectLst/>
                        </a:rPr>
                        <a:t>Year</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H"/>
                    </a:p>
                  </a:txBody>
                  <a:tcPr/>
                </a:tc>
                <a:tc hMerge="1">
                  <a:txBody>
                    <a:bodyPr/>
                    <a:lstStyle/>
                    <a:p>
                      <a:endParaRPr lang="en-GH"/>
                    </a:p>
                  </a:txBody>
                  <a:tcPr/>
                </a:tc>
                <a:tc hMerge="1">
                  <a:txBody>
                    <a:bodyPr/>
                    <a:lstStyle/>
                    <a:p>
                      <a:endParaRPr lang="en-GH"/>
                    </a:p>
                  </a:txBody>
                  <a:tcPr/>
                </a:tc>
                <a:extLst>
                  <a:ext uri="{0D108BD9-81ED-4DB2-BD59-A6C34878D82A}">
                    <a16:rowId xmlns:a16="http://schemas.microsoft.com/office/drawing/2014/main" val="1307181813"/>
                  </a:ext>
                </a:extLst>
              </a:tr>
              <a:tr h="985946">
                <a:tc vMerge="1">
                  <a:txBody>
                    <a:bodyPr/>
                    <a:lstStyle/>
                    <a:p>
                      <a:endParaRPr lang="en-GH"/>
                    </a:p>
                  </a:txBody>
                  <a:tcPr/>
                </a:tc>
                <a:tc>
                  <a:txBody>
                    <a:bodyPr/>
                    <a:lstStyle/>
                    <a:p>
                      <a:pPr algn="just"/>
                      <a:r>
                        <a:rPr lang="en-GB" sz="2000">
                          <a:effectLst/>
                        </a:rPr>
                        <a:t>2018</a:t>
                      </a:r>
                      <a:endParaRPr lang="en-GH" sz="2000">
                        <a:effectLst/>
                      </a:endParaRPr>
                    </a:p>
                    <a:p>
                      <a:pPr algn="just"/>
                      <a:r>
                        <a:rPr lang="en-GB" sz="2000">
                          <a:effectLst/>
                        </a:rPr>
                        <a:t>GH¢</a:t>
                      </a:r>
                      <a:endParaRPr lang="en-GH" sz="2000">
                        <a:effectLst/>
                      </a:endParaRPr>
                    </a:p>
                    <a:p>
                      <a:pPr algn="just"/>
                      <a:r>
                        <a:rPr lang="en-GB" sz="2000">
                          <a:effectLst/>
                        </a:rPr>
                        <a:t>‘000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2019</a:t>
                      </a:r>
                      <a:endParaRPr lang="en-GH" sz="2000">
                        <a:effectLst/>
                      </a:endParaRPr>
                    </a:p>
                    <a:p>
                      <a:pPr algn="just"/>
                      <a:r>
                        <a:rPr lang="en-GB" sz="2000">
                          <a:effectLst/>
                        </a:rPr>
                        <a:t>GH¢</a:t>
                      </a:r>
                      <a:endParaRPr lang="en-GH" sz="2000">
                        <a:effectLst/>
                      </a:endParaRPr>
                    </a:p>
                    <a:p>
                      <a:pPr algn="just"/>
                      <a:r>
                        <a:rPr lang="en-GB" sz="2000">
                          <a:effectLst/>
                        </a:rPr>
                        <a:t>‘000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2020</a:t>
                      </a:r>
                      <a:endParaRPr lang="en-GH" sz="2000">
                        <a:effectLst/>
                      </a:endParaRPr>
                    </a:p>
                    <a:p>
                      <a:pPr algn="just"/>
                      <a:r>
                        <a:rPr lang="en-GB" sz="2000">
                          <a:effectLst/>
                        </a:rPr>
                        <a:t>GH¢</a:t>
                      </a:r>
                      <a:endParaRPr lang="en-GH" sz="2000">
                        <a:effectLst/>
                      </a:endParaRPr>
                    </a:p>
                    <a:p>
                      <a:pPr algn="just"/>
                      <a:r>
                        <a:rPr lang="en-GB" sz="2000">
                          <a:effectLst/>
                        </a:rPr>
                        <a:t>‘000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2021</a:t>
                      </a:r>
                      <a:endParaRPr lang="en-GH" sz="2000">
                        <a:effectLst/>
                      </a:endParaRPr>
                    </a:p>
                    <a:p>
                      <a:pPr algn="just"/>
                      <a:r>
                        <a:rPr lang="en-GB" sz="2000">
                          <a:effectLst/>
                        </a:rPr>
                        <a:t>GH¢</a:t>
                      </a:r>
                      <a:endParaRPr lang="en-GH" sz="2000">
                        <a:effectLst/>
                      </a:endParaRPr>
                    </a:p>
                    <a:p>
                      <a:pPr algn="just"/>
                      <a:r>
                        <a:rPr lang="en-GB" sz="2000">
                          <a:effectLst/>
                        </a:rPr>
                        <a:t>‘000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90873169"/>
                  </a:ext>
                </a:extLst>
              </a:tr>
              <a:tr h="328649">
                <a:tc>
                  <a:txBody>
                    <a:bodyPr/>
                    <a:lstStyle/>
                    <a:p>
                      <a:r>
                        <a:rPr lang="en-GB" sz="2000" dirty="0">
                          <a:solidFill>
                            <a:schemeClr val="tx1"/>
                          </a:solidFill>
                          <a:effectLst/>
                        </a:rPr>
                        <a:t>Scholarships</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81,488</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78,104</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94,077</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61,649</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32422901"/>
                  </a:ext>
                </a:extLst>
              </a:tr>
              <a:tr h="328649">
                <a:tc>
                  <a:txBody>
                    <a:bodyPr/>
                    <a:lstStyle/>
                    <a:p>
                      <a:r>
                        <a:rPr lang="en-GB" sz="2000" dirty="0">
                          <a:solidFill>
                            <a:schemeClr val="tx1"/>
                          </a:solidFill>
                          <a:effectLst/>
                        </a:rPr>
                        <a:t>Students Loans</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20,000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18,000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24,460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10,000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4831819"/>
                  </a:ext>
                </a:extLst>
              </a:tr>
              <a:tr h="328649">
                <a:tc>
                  <a:txBody>
                    <a:bodyPr/>
                    <a:lstStyle/>
                    <a:p>
                      <a:r>
                        <a:rPr lang="en-GB" sz="2000" dirty="0">
                          <a:solidFill>
                            <a:schemeClr val="tx1"/>
                          </a:solidFill>
                          <a:effectLst/>
                        </a:rPr>
                        <a:t>Faculty Development &amp; Research</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2,329</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2,025</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2,958</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1,467</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01492540"/>
                  </a:ext>
                </a:extLst>
              </a:tr>
              <a:tr h="328649">
                <a:tc>
                  <a:txBody>
                    <a:bodyPr/>
                    <a:lstStyle/>
                    <a:p>
                      <a:pPr algn="just"/>
                      <a:r>
                        <a:rPr lang="en-GB" sz="2000" dirty="0">
                          <a:solidFill>
                            <a:schemeClr val="tx1"/>
                          </a:solidFill>
                          <a:effectLst/>
                        </a:rPr>
                        <a:t>Infrastructure Development</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78,247</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106,338</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188,131</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122,764</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65213978"/>
                  </a:ext>
                </a:extLst>
              </a:tr>
              <a:tr h="328649">
                <a:tc>
                  <a:txBody>
                    <a:bodyPr/>
                    <a:lstStyle/>
                    <a:p>
                      <a:pPr algn="just"/>
                      <a:r>
                        <a:rPr lang="en-GB" sz="2000" dirty="0">
                          <a:solidFill>
                            <a:schemeClr val="tx1"/>
                          </a:solidFill>
                          <a:effectLst/>
                        </a:rPr>
                        <a:t>Interventions/Programmes Tertiary</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77,611</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5,000</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55288057"/>
                  </a:ext>
                </a:extLst>
              </a:tr>
              <a:tr h="328649">
                <a:tc>
                  <a:txBody>
                    <a:bodyPr/>
                    <a:lstStyle/>
                    <a:p>
                      <a:pPr algn="just"/>
                      <a:r>
                        <a:rPr lang="en-GB" sz="2000" dirty="0">
                          <a:solidFill>
                            <a:schemeClr val="tx1"/>
                          </a:solidFill>
                          <a:effectLst/>
                        </a:rPr>
                        <a:t>Vehicles, Accessories &amp; Equipment</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20,904</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6,078</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19,193</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1,312</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77534855"/>
                  </a:ext>
                </a:extLst>
              </a:tr>
              <a:tr h="328649">
                <a:tc>
                  <a:txBody>
                    <a:bodyPr/>
                    <a:lstStyle/>
                    <a:p>
                      <a:pPr algn="just"/>
                      <a:r>
                        <a:rPr lang="en-GB" sz="2000" dirty="0">
                          <a:solidFill>
                            <a:schemeClr val="tx1"/>
                          </a:solidFill>
                          <a:effectLst/>
                        </a:rPr>
                        <a:t>Total Disbursed (Tertiary Sector)</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280,579</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215,545</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328,819</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197,192</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48141759"/>
                  </a:ext>
                </a:extLst>
              </a:tr>
              <a:tr h="328649">
                <a:tc>
                  <a:txBody>
                    <a:bodyPr/>
                    <a:lstStyle/>
                    <a:p>
                      <a:pPr algn="just"/>
                      <a:r>
                        <a:rPr lang="en-GB" sz="2000" dirty="0">
                          <a:solidFill>
                            <a:schemeClr val="tx1"/>
                          </a:solidFill>
                          <a:effectLst/>
                        </a:rPr>
                        <a:t>Total Disbursed Across all Sectors</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851,033</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1,086,043</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2,038,482</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1,526,935</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29681739"/>
                  </a:ext>
                </a:extLst>
              </a:tr>
              <a:tr h="328649">
                <a:tc>
                  <a:txBody>
                    <a:bodyPr/>
                    <a:lstStyle/>
                    <a:p>
                      <a:pPr algn="just"/>
                      <a:r>
                        <a:rPr lang="en-GB" sz="2000" dirty="0">
                          <a:solidFill>
                            <a:schemeClr val="tx1"/>
                          </a:solidFill>
                          <a:effectLst/>
                        </a:rPr>
                        <a:t>% Disbursed to Tertiary Sector</a:t>
                      </a:r>
                      <a:endParaRPr lang="en-GH"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32.96</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19.85</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a:effectLst/>
                        </a:rPr>
                        <a:t>16.13</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000" dirty="0">
                          <a:effectLst/>
                        </a:rPr>
                        <a:t>12.91</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89368923"/>
                  </a:ext>
                </a:extLst>
              </a:tr>
            </a:tbl>
          </a:graphicData>
        </a:graphic>
      </p:graphicFrame>
      <p:sp>
        <p:nvSpPr>
          <p:cNvPr id="7" name="Text Box 1">
            <a:extLst>
              <a:ext uri="{FF2B5EF4-FFF2-40B4-BE49-F238E27FC236}">
                <a16:creationId xmlns:a16="http://schemas.microsoft.com/office/drawing/2014/main" id="{CB8955B5-0AA5-8EC3-F467-5119276F5423}"/>
              </a:ext>
            </a:extLst>
          </p:cNvPr>
          <p:cNvSpPr txBox="1"/>
          <p:nvPr/>
        </p:nvSpPr>
        <p:spPr>
          <a:xfrm>
            <a:off x="2835275" y="6300787"/>
            <a:ext cx="5759450" cy="38417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r>
              <a:rPr lang="en-GB" sz="1200" b="1" i="1">
                <a:effectLst/>
                <a:latin typeface="Times New Roman" panose="02020603050405020304" pitchFamily="18" charset="0"/>
                <a:ea typeface="Times New Roman" panose="02020603050405020304" pitchFamily="18" charset="0"/>
              </a:rPr>
              <a:t>Source: data compiled based on GETFund’s Annual Reports of the respective years</a:t>
            </a:r>
            <a:endParaRPr lang="en-GH"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22637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541A7-6D2F-B1A9-5A60-1C29E671013E}"/>
              </a:ext>
            </a:extLst>
          </p:cNvPr>
          <p:cNvSpPr>
            <a:spLocks noGrp="1"/>
          </p:cNvSpPr>
          <p:nvPr>
            <p:ph type="title"/>
          </p:nvPr>
        </p:nvSpPr>
        <p:spPr/>
        <p:txBody>
          <a:bodyPr anchor="t">
            <a:normAutofit/>
          </a:bodyPr>
          <a:lstStyle/>
          <a:p>
            <a:r>
              <a:rPr lang="en-GB" dirty="0"/>
              <a:t>C</a:t>
            </a:r>
            <a:r>
              <a:rPr lang="en-GH" dirty="0"/>
              <a:t>riteria for funding by GETFund</a:t>
            </a:r>
          </a:p>
        </p:txBody>
      </p:sp>
      <p:sp>
        <p:nvSpPr>
          <p:cNvPr id="3" name="Content Placeholder 2">
            <a:extLst>
              <a:ext uri="{FF2B5EF4-FFF2-40B4-BE49-F238E27FC236}">
                <a16:creationId xmlns:a16="http://schemas.microsoft.com/office/drawing/2014/main" id="{D2FA1B02-BC03-F588-BA57-061AC906F278}"/>
              </a:ext>
            </a:extLst>
          </p:cNvPr>
          <p:cNvSpPr>
            <a:spLocks noGrp="1"/>
          </p:cNvSpPr>
          <p:nvPr>
            <p:ph idx="1"/>
          </p:nvPr>
        </p:nvSpPr>
        <p:spPr>
          <a:xfrm>
            <a:off x="3344780" y="1513491"/>
            <a:ext cx="7076228" cy="4527872"/>
          </a:xfrm>
        </p:spPr>
        <p:txBody>
          <a:bodyPr>
            <a:normAutofit/>
          </a:bodyPr>
          <a:lstStyle/>
          <a:p>
            <a:pPr>
              <a:lnSpc>
                <a:spcPct val="90000"/>
              </a:lnSpc>
              <a:spcBef>
                <a:spcPts val="600"/>
              </a:spcBef>
              <a:spcAft>
                <a:spcPts val="600"/>
              </a:spcAft>
            </a:pPr>
            <a:r>
              <a:rPr lang="en-GB" sz="2400" dirty="0">
                <a:effectLst/>
                <a:ea typeface="Times New Roman" panose="02020603050405020304" pitchFamily="18" charset="0"/>
              </a:rPr>
              <a:t>The Ghana Education Trust Fund Act, 2000 Act 581 (section 8(1)) mandates </a:t>
            </a:r>
            <a:r>
              <a:rPr lang="en-GB" sz="2400" dirty="0" err="1">
                <a:effectLst/>
                <a:ea typeface="Times New Roman" panose="02020603050405020304" pitchFamily="18" charset="0"/>
              </a:rPr>
              <a:t>GETFund</a:t>
            </a:r>
            <a:r>
              <a:rPr lang="en-GB" sz="2400" dirty="0">
                <a:effectLst/>
                <a:ea typeface="Times New Roman" panose="02020603050405020304" pitchFamily="18" charset="0"/>
              </a:rPr>
              <a:t> to submit annually to Parliament for approval, a formula for the distribution of funds in respect of the following:</a:t>
            </a:r>
            <a:endParaRPr lang="en-GH" sz="2400" dirty="0">
              <a:effectLst/>
              <a:ea typeface="Times New Roman" panose="02020603050405020304" pitchFamily="18" charset="0"/>
            </a:endParaRPr>
          </a:p>
          <a:p>
            <a:pPr marL="800100" lvl="1" indent="-342900">
              <a:lnSpc>
                <a:spcPct val="90000"/>
              </a:lnSpc>
              <a:spcBef>
                <a:spcPts val="600"/>
              </a:spcBef>
              <a:spcAft>
                <a:spcPts val="600"/>
              </a:spcAft>
              <a:buFont typeface="Symbol" pitchFamily="2" charset="2"/>
              <a:buChar char=""/>
            </a:pPr>
            <a:r>
              <a:rPr lang="en-GB" sz="2000" dirty="0">
                <a:effectLst/>
                <a:ea typeface="Calibri" panose="020F0502020204030204" pitchFamily="34" charset="0"/>
                <a:cs typeface="Times New Roman" panose="02020603050405020304" pitchFamily="18" charset="0"/>
              </a:rPr>
              <a:t>Tertiary education</a:t>
            </a:r>
            <a:endParaRPr lang="en-GH" sz="2000" dirty="0">
              <a:effectLst/>
              <a:ea typeface="Calibri" panose="020F0502020204030204" pitchFamily="34" charset="0"/>
              <a:cs typeface="Times New Roman" panose="02020603050405020304" pitchFamily="18" charset="0"/>
            </a:endParaRPr>
          </a:p>
          <a:p>
            <a:pPr marL="800100" lvl="1" indent="-342900">
              <a:lnSpc>
                <a:spcPct val="90000"/>
              </a:lnSpc>
              <a:spcBef>
                <a:spcPts val="600"/>
              </a:spcBef>
              <a:spcAft>
                <a:spcPts val="600"/>
              </a:spcAft>
              <a:buFont typeface="Symbol" pitchFamily="2" charset="2"/>
              <a:buChar char=""/>
            </a:pPr>
            <a:r>
              <a:rPr lang="en-GB" sz="2000" dirty="0">
                <a:effectLst/>
                <a:ea typeface="Calibri" panose="020F0502020204030204" pitchFamily="34" charset="0"/>
                <a:cs typeface="Times New Roman" panose="02020603050405020304" pitchFamily="18" charset="0"/>
              </a:rPr>
              <a:t>Second cycle education</a:t>
            </a:r>
            <a:endParaRPr lang="en-GH" sz="2000" dirty="0">
              <a:effectLst/>
              <a:ea typeface="Calibri" panose="020F0502020204030204" pitchFamily="34" charset="0"/>
              <a:cs typeface="Times New Roman" panose="02020603050405020304" pitchFamily="18" charset="0"/>
            </a:endParaRPr>
          </a:p>
          <a:p>
            <a:pPr marL="800100" lvl="1" indent="-342900">
              <a:lnSpc>
                <a:spcPct val="90000"/>
              </a:lnSpc>
              <a:spcBef>
                <a:spcPts val="600"/>
              </a:spcBef>
              <a:spcAft>
                <a:spcPts val="600"/>
              </a:spcAft>
              <a:buFont typeface="Symbol" pitchFamily="2" charset="2"/>
              <a:buChar char=""/>
            </a:pPr>
            <a:r>
              <a:rPr lang="en-GB" sz="2000" dirty="0">
                <a:effectLst/>
                <a:ea typeface="Calibri" panose="020F0502020204030204" pitchFamily="34" charset="0"/>
                <a:cs typeface="Times New Roman" panose="02020603050405020304" pitchFamily="18" charset="0"/>
              </a:rPr>
              <a:t>Basic education</a:t>
            </a:r>
            <a:endParaRPr lang="en-GH" sz="2000" dirty="0">
              <a:effectLst/>
              <a:ea typeface="Calibri" panose="020F0502020204030204" pitchFamily="34" charset="0"/>
              <a:cs typeface="Times New Roman" panose="02020603050405020304" pitchFamily="18" charset="0"/>
            </a:endParaRPr>
          </a:p>
          <a:p>
            <a:pPr marL="800100" lvl="1" indent="-342900">
              <a:lnSpc>
                <a:spcPct val="90000"/>
              </a:lnSpc>
              <a:spcBef>
                <a:spcPts val="600"/>
              </a:spcBef>
              <a:spcAft>
                <a:spcPts val="600"/>
              </a:spcAft>
              <a:buFont typeface="Symbol" pitchFamily="2" charset="2"/>
              <a:buChar char=""/>
            </a:pPr>
            <a:r>
              <a:rPr lang="en-GB" sz="2000" dirty="0">
                <a:effectLst/>
                <a:ea typeface="Calibri" panose="020F0502020204030204" pitchFamily="34" charset="0"/>
                <a:cs typeface="Times New Roman" panose="02020603050405020304" pitchFamily="18" charset="0"/>
              </a:rPr>
              <a:t>Investment and</a:t>
            </a:r>
            <a:endParaRPr lang="en-GH" sz="2000" dirty="0">
              <a:effectLst/>
              <a:ea typeface="Calibri" panose="020F0502020204030204" pitchFamily="34" charset="0"/>
              <a:cs typeface="Times New Roman" panose="02020603050405020304" pitchFamily="18" charset="0"/>
            </a:endParaRPr>
          </a:p>
          <a:p>
            <a:pPr marL="800100" lvl="1" indent="-342900">
              <a:lnSpc>
                <a:spcPct val="90000"/>
              </a:lnSpc>
              <a:spcBef>
                <a:spcPts val="600"/>
              </a:spcBef>
              <a:spcAft>
                <a:spcPts val="600"/>
              </a:spcAft>
              <a:buFont typeface="Symbol" pitchFamily="2" charset="2"/>
              <a:buChar char=""/>
            </a:pPr>
            <a:r>
              <a:rPr lang="en-GB" sz="2000" dirty="0">
                <a:effectLst/>
                <a:ea typeface="Calibri" panose="020F0502020204030204" pitchFamily="34" charset="0"/>
                <a:cs typeface="Times New Roman" panose="02020603050405020304" pitchFamily="18" charset="0"/>
              </a:rPr>
              <a:t>Other related aspects of education such as distance education, school and public libraries and special education.</a:t>
            </a:r>
            <a:endParaRPr lang="en-GH" sz="2000"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7EA25FD-26E4-D856-8E70-16F2EE082634}"/>
              </a:ext>
            </a:extLst>
          </p:cNvPr>
          <p:cNvSpPr>
            <a:spLocks noGrp="1"/>
          </p:cNvSpPr>
          <p:nvPr>
            <p:ph type="sldNum" sz="quarter" idx="12"/>
          </p:nvPr>
        </p:nvSpPr>
        <p:spPr/>
        <p:txBody>
          <a:bodyPr/>
          <a:lstStyle/>
          <a:p>
            <a:fld id="{465EF3BD-CB78-814E-93FB-E5EC94E90904}" type="slidenum">
              <a:rPr lang="en-GH" smtClean="0"/>
              <a:t>13</a:t>
            </a:fld>
            <a:endParaRPr lang="en-GH"/>
          </a:p>
        </p:txBody>
      </p:sp>
      <p:pic>
        <p:nvPicPr>
          <p:cNvPr id="7" name="Graphic 6" descr="Books">
            <a:extLst>
              <a:ext uri="{FF2B5EF4-FFF2-40B4-BE49-F238E27FC236}">
                <a16:creationId xmlns:a16="http://schemas.microsoft.com/office/drawing/2014/main" id="{DE32972F-7E70-5CB2-AFD0-EBEEA3CAA01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4021" y="2159331"/>
            <a:ext cx="2539338" cy="2915973"/>
          </a:xfrm>
          <a:prstGeom prst="rect">
            <a:avLst/>
          </a:prstGeom>
        </p:spPr>
      </p:pic>
    </p:spTree>
    <p:extLst>
      <p:ext uri="{BB962C8B-B14F-4D97-AF65-F5344CB8AC3E}">
        <p14:creationId xmlns:p14="http://schemas.microsoft.com/office/powerpoint/2010/main" val="1937918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B8027-0E6D-F5B0-1211-EFE4CE1A160F}"/>
              </a:ext>
            </a:extLst>
          </p:cNvPr>
          <p:cNvSpPr>
            <a:spLocks noGrp="1"/>
          </p:cNvSpPr>
          <p:nvPr>
            <p:ph type="title"/>
          </p:nvPr>
        </p:nvSpPr>
        <p:spPr>
          <a:xfrm>
            <a:off x="673769" y="272715"/>
            <a:ext cx="10042580" cy="1320800"/>
          </a:xfrm>
        </p:spPr>
        <p:txBody>
          <a:bodyPr>
            <a:normAutofit/>
          </a:bodyPr>
          <a:lstStyle/>
          <a:p>
            <a:r>
              <a:rPr lang="en-GH" dirty="0"/>
              <a:t>GETFund distribution formula for 2023</a:t>
            </a:r>
          </a:p>
        </p:txBody>
      </p:sp>
      <p:sp>
        <p:nvSpPr>
          <p:cNvPr id="11" name="Slide Number Placeholder 10">
            <a:extLst>
              <a:ext uri="{FF2B5EF4-FFF2-40B4-BE49-F238E27FC236}">
                <a16:creationId xmlns:a16="http://schemas.microsoft.com/office/drawing/2014/main" id="{4679ED94-F3F3-F11E-6AB0-41E524C2DE3F}"/>
              </a:ext>
            </a:extLst>
          </p:cNvPr>
          <p:cNvSpPr>
            <a:spLocks noGrp="1"/>
          </p:cNvSpPr>
          <p:nvPr>
            <p:ph type="sldNum" sz="quarter" idx="12"/>
          </p:nvPr>
        </p:nvSpPr>
        <p:spPr/>
        <p:txBody>
          <a:bodyPr/>
          <a:lstStyle/>
          <a:p>
            <a:fld id="{465EF3BD-CB78-814E-93FB-E5EC94E90904}" type="slidenum">
              <a:rPr lang="en-GH" smtClean="0"/>
              <a:t>14</a:t>
            </a:fld>
            <a:endParaRPr lang="en-GH"/>
          </a:p>
        </p:txBody>
      </p:sp>
      <p:graphicFrame>
        <p:nvGraphicFramePr>
          <p:cNvPr id="8" name="Table 7">
            <a:extLst>
              <a:ext uri="{FF2B5EF4-FFF2-40B4-BE49-F238E27FC236}">
                <a16:creationId xmlns:a16="http://schemas.microsoft.com/office/drawing/2014/main" id="{7127FE57-9301-CD8B-E64D-C24D62670CF4}"/>
              </a:ext>
            </a:extLst>
          </p:cNvPr>
          <p:cNvGraphicFramePr>
            <a:graphicFrameLocks noGrp="1"/>
          </p:cNvGraphicFramePr>
          <p:nvPr>
            <p:extLst>
              <p:ext uri="{D42A27DB-BD31-4B8C-83A1-F6EECF244321}">
                <p14:modId xmlns:p14="http://schemas.microsoft.com/office/powerpoint/2010/main" val="123957411"/>
              </p:ext>
            </p:extLst>
          </p:nvPr>
        </p:nvGraphicFramePr>
        <p:xfrm>
          <a:off x="838200" y="1690688"/>
          <a:ext cx="9740462" cy="4356545"/>
        </p:xfrm>
        <a:graphic>
          <a:graphicData uri="http://schemas.openxmlformats.org/drawingml/2006/table">
            <a:tbl>
              <a:tblPr firstRow="1" firstCol="1" bandRow="1">
                <a:tableStyleId>{5C22544A-7EE6-4342-B048-85BDC9FD1C3A}</a:tableStyleId>
              </a:tblPr>
              <a:tblGrid>
                <a:gridCol w="5379720">
                  <a:extLst>
                    <a:ext uri="{9D8B030D-6E8A-4147-A177-3AD203B41FA5}">
                      <a16:colId xmlns:a16="http://schemas.microsoft.com/office/drawing/2014/main" val="4122266737"/>
                    </a:ext>
                  </a:extLst>
                </a:gridCol>
                <a:gridCol w="2805764">
                  <a:extLst>
                    <a:ext uri="{9D8B030D-6E8A-4147-A177-3AD203B41FA5}">
                      <a16:colId xmlns:a16="http://schemas.microsoft.com/office/drawing/2014/main" val="2063998104"/>
                    </a:ext>
                  </a:extLst>
                </a:gridCol>
                <a:gridCol w="1554978">
                  <a:extLst>
                    <a:ext uri="{9D8B030D-6E8A-4147-A177-3AD203B41FA5}">
                      <a16:colId xmlns:a16="http://schemas.microsoft.com/office/drawing/2014/main" val="2225563051"/>
                    </a:ext>
                  </a:extLst>
                </a:gridCol>
              </a:tblGrid>
              <a:tr h="681500">
                <a:tc>
                  <a:txBody>
                    <a:bodyPr/>
                    <a:lstStyle/>
                    <a:p>
                      <a:pPr algn="just">
                        <a:spcBef>
                          <a:spcPts val="600"/>
                        </a:spcBef>
                      </a:pPr>
                      <a:r>
                        <a:rPr lang="en-GB" sz="2000" dirty="0">
                          <a:effectLst/>
                        </a:rPr>
                        <a:t>SUB-SECTOR</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dirty="0">
                          <a:effectLst/>
                        </a:rPr>
                        <a:t>AMOUNT (GH¢)</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a:effectLst/>
                        </a:rPr>
                        <a:t>PERCENTAGE (%)</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11520298"/>
                  </a:ext>
                </a:extLst>
              </a:tr>
              <a:tr h="413003">
                <a:tc>
                  <a:txBody>
                    <a:bodyPr/>
                    <a:lstStyle/>
                    <a:p>
                      <a:pPr algn="just">
                        <a:spcBef>
                          <a:spcPts val="600"/>
                        </a:spcBef>
                      </a:pPr>
                      <a:r>
                        <a:rPr lang="en-GB" sz="2000" b="1" i="0" u="none" strike="noStrike" kern="1200" dirty="0">
                          <a:solidFill>
                            <a:schemeClr val="lt1"/>
                          </a:solidFill>
                          <a:effectLst/>
                          <a:latin typeface="+mn-lt"/>
                          <a:ea typeface="+mn-ea"/>
                          <a:cs typeface="+mn-cs"/>
                        </a:rPr>
                        <a:t>Ministry of Education and Related Agencies</a:t>
                      </a:r>
                      <a:endParaRPr lang="en-GH"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H" sz="1800" b="0" i="0" u="none" strike="noStrike" kern="1200" dirty="0">
                          <a:solidFill>
                            <a:schemeClr val="dk1"/>
                          </a:solidFill>
                          <a:effectLst/>
                          <a:latin typeface="+mn-lt"/>
                          <a:ea typeface="+mn-ea"/>
                          <a:cs typeface="+mn-cs"/>
                        </a:rPr>
                        <a:t>97,540,000</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dirty="0">
                          <a:effectLst/>
                        </a:rPr>
                        <a:t>4.50</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5686609"/>
                  </a:ext>
                </a:extLst>
              </a:tr>
              <a:tr h="413003">
                <a:tc>
                  <a:txBody>
                    <a:bodyPr/>
                    <a:lstStyle/>
                    <a:p>
                      <a:pPr algn="just">
                        <a:spcBef>
                          <a:spcPts val="600"/>
                        </a:spcBef>
                      </a:pPr>
                      <a:r>
                        <a:rPr lang="en-GB" sz="2000" b="1" i="0" u="none" strike="noStrike" kern="1200" dirty="0">
                          <a:solidFill>
                            <a:srgbClr val="FF0000"/>
                          </a:solidFill>
                          <a:effectLst/>
                          <a:latin typeface="+mn-lt"/>
                          <a:ea typeface="+mn-ea"/>
                          <a:cs typeface="+mn-cs"/>
                        </a:rPr>
                        <a:t>Tertiary Education Sub-Sector</a:t>
                      </a:r>
                      <a:endParaRPr lang="en-GH"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H" sz="1800" b="0" i="0" u="none" strike="noStrike" kern="1200" dirty="0">
                          <a:solidFill>
                            <a:srgbClr val="FF0000"/>
                          </a:solidFill>
                          <a:effectLst/>
                          <a:latin typeface="+mn-lt"/>
                          <a:ea typeface="+mn-ea"/>
                          <a:cs typeface="+mn-cs"/>
                        </a:rPr>
                        <a:t>170,000,000</a:t>
                      </a:r>
                      <a:endParaRPr lang="en-GH"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dirty="0">
                          <a:solidFill>
                            <a:srgbClr val="FF0000"/>
                          </a:solidFill>
                          <a:effectLst/>
                        </a:rPr>
                        <a:t>7.84</a:t>
                      </a:r>
                      <a:endParaRPr lang="en-GH"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9428325"/>
                  </a:ext>
                </a:extLst>
              </a:tr>
              <a:tr h="413003">
                <a:tc>
                  <a:txBody>
                    <a:bodyPr/>
                    <a:lstStyle/>
                    <a:p>
                      <a:pPr algn="just">
                        <a:spcBef>
                          <a:spcPts val="600"/>
                        </a:spcBef>
                      </a:pPr>
                      <a:r>
                        <a:rPr lang="en-GB" sz="2000" b="1" i="0" u="none" strike="noStrike" kern="1200" dirty="0">
                          <a:solidFill>
                            <a:schemeClr val="lt1"/>
                          </a:solidFill>
                          <a:effectLst/>
                          <a:latin typeface="+mn-lt"/>
                          <a:ea typeface="+mn-ea"/>
                          <a:cs typeface="+mn-cs"/>
                        </a:rPr>
                        <a:t>Secondary Education Sub-Sector</a:t>
                      </a:r>
                      <a:endParaRPr lang="en-GH"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H" sz="1800" b="0" i="0" u="none" strike="noStrike" kern="1200" dirty="0">
                          <a:solidFill>
                            <a:schemeClr val="dk1"/>
                          </a:solidFill>
                          <a:effectLst/>
                          <a:latin typeface="+mn-lt"/>
                          <a:ea typeface="+mn-ea"/>
                          <a:cs typeface="+mn-cs"/>
                        </a:rPr>
                        <a:t>167,000,000</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dirty="0">
                          <a:effectLst/>
                        </a:rPr>
                        <a:t>28.44</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75285826"/>
                  </a:ext>
                </a:extLst>
              </a:tr>
              <a:tr h="413003">
                <a:tc>
                  <a:txBody>
                    <a:bodyPr/>
                    <a:lstStyle/>
                    <a:p>
                      <a:pPr algn="just">
                        <a:spcBef>
                          <a:spcPts val="600"/>
                        </a:spcBef>
                      </a:pPr>
                      <a:r>
                        <a:rPr lang="en-GB" sz="2000" b="1" i="0" u="none" strike="noStrike" kern="1200" dirty="0">
                          <a:solidFill>
                            <a:schemeClr val="lt1"/>
                          </a:solidFill>
                          <a:effectLst/>
                          <a:latin typeface="+mn-lt"/>
                          <a:ea typeface="+mn-ea"/>
                          <a:cs typeface="+mn-cs"/>
                        </a:rPr>
                        <a:t>Basic Education Projects and Programs</a:t>
                      </a:r>
                      <a:endParaRPr lang="en-GH"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H" sz="1800" b="0" i="0" u="none" strike="noStrike" kern="1200" dirty="0">
                          <a:solidFill>
                            <a:schemeClr val="dk1"/>
                          </a:solidFill>
                          <a:effectLst/>
                          <a:latin typeface="+mn-lt"/>
                          <a:ea typeface="+mn-ea"/>
                          <a:cs typeface="+mn-cs"/>
                        </a:rPr>
                        <a:t>88,500,000</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dirty="0">
                          <a:effectLst/>
                        </a:rPr>
                        <a:t>4.08</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292060304"/>
                  </a:ext>
                </a:extLst>
              </a:tr>
              <a:tr h="413003">
                <a:tc>
                  <a:txBody>
                    <a:bodyPr/>
                    <a:lstStyle/>
                    <a:p>
                      <a:pPr algn="just">
                        <a:spcBef>
                          <a:spcPts val="600"/>
                        </a:spcBef>
                      </a:pPr>
                      <a:r>
                        <a:rPr lang="en-GB" sz="2000" b="1" i="0" u="none" strike="noStrike" kern="1200" dirty="0">
                          <a:solidFill>
                            <a:schemeClr val="lt1"/>
                          </a:solidFill>
                          <a:effectLst/>
                          <a:latin typeface="+mn-lt"/>
                          <a:ea typeface="+mn-ea"/>
                          <a:cs typeface="+mn-cs"/>
                        </a:rPr>
                        <a:t>Parliamentary Support for Constituency Projects</a:t>
                      </a:r>
                      <a:endParaRPr lang="en-GH"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H" sz="1800" b="0" i="0" u="none" strike="noStrike" kern="1200" dirty="0">
                          <a:solidFill>
                            <a:schemeClr val="dk1"/>
                          </a:solidFill>
                          <a:effectLst/>
                          <a:latin typeface="+mn-lt"/>
                          <a:ea typeface="+mn-ea"/>
                          <a:cs typeface="+mn-cs"/>
                        </a:rPr>
                        <a:t>31,620,000</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dirty="0">
                          <a:effectLst/>
                        </a:rPr>
                        <a:t>1.46</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02214048"/>
                  </a:ext>
                </a:extLst>
              </a:tr>
              <a:tr h="610937">
                <a:tc>
                  <a:txBody>
                    <a:bodyPr/>
                    <a:lstStyle/>
                    <a:p>
                      <a:pPr algn="just">
                        <a:spcBef>
                          <a:spcPts val="600"/>
                        </a:spcBef>
                      </a:pPr>
                      <a:r>
                        <a:rPr lang="en-GB" sz="2000" b="1" i="0" u="none" strike="noStrike" kern="1200" dirty="0">
                          <a:solidFill>
                            <a:schemeClr val="lt1"/>
                          </a:solidFill>
                          <a:effectLst/>
                          <a:latin typeface="+mn-lt"/>
                          <a:ea typeface="+mn-ea"/>
                          <a:cs typeface="+mn-cs"/>
                        </a:rPr>
                        <a:t>Digitalization of Teaching and Learning Systems</a:t>
                      </a:r>
                      <a:endParaRPr lang="en-GH"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H" sz="1800" b="0" i="0" u="none" strike="noStrike" kern="1200" dirty="0">
                          <a:solidFill>
                            <a:schemeClr val="dk1"/>
                          </a:solidFill>
                          <a:effectLst/>
                          <a:latin typeface="+mn-lt"/>
                          <a:ea typeface="+mn-ea"/>
                          <a:cs typeface="+mn-cs"/>
                        </a:rPr>
                        <a:t>550,000,000</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dirty="0">
                          <a:effectLst/>
                        </a:rPr>
                        <a:t>29.41</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98424742"/>
                  </a:ext>
                </a:extLst>
              </a:tr>
              <a:tr h="586090">
                <a:tc>
                  <a:txBody>
                    <a:bodyPr/>
                    <a:lstStyle/>
                    <a:p>
                      <a:pPr algn="just">
                        <a:spcBef>
                          <a:spcPts val="600"/>
                        </a:spcBef>
                      </a:pPr>
                      <a:r>
                        <a:rPr lang="en-GB" sz="2000" b="1" i="0" u="none" strike="noStrike" kern="1200" dirty="0">
                          <a:solidFill>
                            <a:schemeClr val="lt1"/>
                          </a:solidFill>
                          <a:effectLst/>
                          <a:latin typeface="+mn-lt"/>
                          <a:ea typeface="+mn-ea"/>
                          <a:cs typeface="+mn-cs"/>
                        </a:rPr>
                        <a:t>Recovery of 2022 Shortfall</a:t>
                      </a:r>
                      <a:endParaRPr lang="en-GH"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H" sz="1800" b="0" i="0" u="none" strike="noStrike" kern="1200" dirty="0">
                          <a:solidFill>
                            <a:schemeClr val="dk1"/>
                          </a:solidFill>
                          <a:effectLst/>
                          <a:latin typeface="+mn-lt"/>
                          <a:ea typeface="+mn-ea"/>
                          <a:cs typeface="+mn-cs"/>
                        </a:rPr>
                        <a:t>619,690,000</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dirty="0">
                          <a:effectLst/>
                        </a:rPr>
                        <a:t>33.14</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4702617"/>
                  </a:ext>
                </a:extLst>
              </a:tr>
              <a:tr h="413003">
                <a:tc>
                  <a:txBody>
                    <a:bodyPr/>
                    <a:lstStyle/>
                    <a:p>
                      <a:pPr algn="just">
                        <a:spcBef>
                          <a:spcPts val="600"/>
                        </a:spcBef>
                      </a:pPr>
                      <a:r>
                        <a:rPr lang="en-GB" sz="2000">
                          <a:effectLst/>
                        </a:rPr>
                        <a:t>TOTAL </a:t>
                      </a:r>
                      <a:endParaRPr lang="en-GH"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H" sz="1800" b="0" i="0" u="none" strike="noStrike" kern="1200" dirty="0">
                          <a:solidFill>
                            <a:schemeClr val="dk1"/>
                          </a:solidFill>
                          <a:effectLst/>
                          <a:latin typeface="+mn-lt"/>
                          <a:ea typeface="+mn-ea"/>
                          <a:cs typeface="+mn-cs"/>
                        </a:rPr>
                        <a:t>1,870,000,000</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pPr>
                      <a:r>
                        <a:rPr lang="en-GB" sz="2000" dirty="0">
                          <a:effectLst/>
                        </a:rPr>
                        <a:t>100</a:t>
                      </a:r>
                      <a:endParaRPr lang="en-GH"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96516106"/>
                  </a:ext>
                </a:extLst>
              </a:tr>
            </a:tbl>
          </a:graphicData>
        </a:graphic>
      </p:graphicFrame>
    </p:spTree>
    <p:extLst>
      <p:ext uri="{BB962C8B-B14F-4D97-AF65-F5344CB8AC3E}">
        <p14:creationId xmlns:p14="http://schemas.microsoft.com/office/powerpoint/2010/main" val="1434655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C160B-506A-C573-6407-262904E68A88}"/>
              </a:ext>
            </a:extLst>
          </p:cNvPr>
          <p:cNvSpPr>
            <a:spLocks noGrp="1"/>
          </p:cNvSpPr>
          <p:nvPr>
            <p:ph type="title"/>
          </p:nvPr>
        </p:nvSpPr>
        <p:spPr>
          <a:xfrm>
            <a:off x="1024128" y="512064"/>
            <a:ext cx="9720072" cy="1499616"/>
          </a:xfrm>
        </p:spPr>
        <p:txBody>
          <a:bodyPr/>
          <a:lstStyle/>
          <a:p>
            <a:r>
              <a:rPr lang="en-GB" dirty="0"/>
              <a:t>Overview of contributions of </a:t>
            </a:r>
            <a:r>
              <a:rPr lang="en-GB" dirty="0" err="1"/>
              <a:t>GETFund</a:t>
            </a:r>
            <a:endParaRPr lang="en-GH" dirty="0"/>
          </a:p>
        </p:txBody>
      </p:sp>
      <p:graphicFrame>
        <p:nvGraphicFramePr>
          <p:cNvPr id="15" name="Content Placeholder 2">
            <a:extLst>
              <a:ext uri="{FF2B5EF4-FFF2-40B4-BE49-F238E27FC236}">
                <a16:creationId xmlns:a16="http://schemas.microsoft.com/office/drawing/2014/main" id="{C184A4EC-D112-862B-3183-5E8EEC32B2F9}"/>
              </a:ext>
            </a:extLst>
          </p:cNvPr>
          <p:cNvGraphicFramePr>
            <a:graphicFrameLocks noGrp="1"/>
          </p:cNvGraphicFramePr>
          <p:nvPr>
            <p:ph idx="1"/>
            <p:extLst>
              <p:ext uri="{D42A27DB-BD31-4B8C-83A1-F6EECF244321}">
                <p14:modId xmlns:p14="http://schemas.microsoft.com/office/powerpoint/2010/main" val="1274184464"/>
              </p:ext>
            </p:extLst>
          </p:nvPr>
        </p:nvGraphicFramePr>
        <p:xfrm>
          <a:off x="677333" y="1403131"/>
          <a:ext cx="10159999" cy="4961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FABEFD02-C893-DF34-1D6C-11ACF8A715E8}"/>
              </a:ext>
            </a:extLst>
          </p:cNvPr>
          <p:cNvSpPr>
            <a:spLocks noGrp="1"/>
          </p:cNvSpPr>
          <p:nvPr>
            <p:ph type="sldNum" sz="quarter" idx="12"/>
          </p:nvPr>
        </p:nvSpPr>
        <p:spPr/>
        <p:txBody>
          <a:bodyPr/>
          <a:lstStyle/>
          <a:p>
            <a:fld id="{465EF3BD-CB78-814E-93FB-E5EC94E90904}" type="slidenum">
              <a:rPr lang="en-GH" smtClean="0"/>
              <a:t>15</a:t>
            </a:fld>
            <a:endParaRPr lang="en-GH"/>
          </a:p>
        </p:txBody>
      </p:sp>
    </p:spTree>
    <p:extLst>
      <p:ext uri="{BB962C8B-B14F-4D97-AF65-F5344CB8AC3E}">
        <p14:creationId xmlns:p14="http://schemas.microsoft.com/office/powerpoint/2010/main" val="116733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604F5-6509-6E6C-CF77-3DB14BE013BF}"/>
              </a:ext>
            </a:extLst>
          </p:cNvPr>
          <p:cNvSpPr>
            <a:spLocks noGrp="1"/>
          </p:cNvSpPr>
          <p:nvPr>
            <p:ph type="title"/>
          </p:nvPr>
        </p:nvSpPr>
        <p:spPr>
          <a:xfrm>
            <a:off x="1286933" y="609600"/>
            <a:ext cx="10197494" cy="1099457"/>
          </a:xfrm>
        </p:spPr>
        <p:txBody>
          <a:bodyPr>
            <a:normAutofit/>
          </a:bodyPr>
          <a:lstStyle/>
          <a:p>
            <a:r>
              <a:rPr lang="en-GB" dirty="0"/>
              <a:t>K</a:t>
            </a:r>
            <a:r>
              <a:rPr lang="en-GH" dirty="0"/>
              <a:t>ey challenges</a:t>
            </a:r>
          </a:p>
        </p:txBody>
      </p:sp>
      <p:graphicFrame>
        <p:nvGraphicFramePr>
          <p:cNvPr id="5" name="Content Placeholder 2">
            <a:extLst>
              <a:ext uri="{FF2B5EF4-FFF2-40B4-BE49-F238E27FC236}">
                <a16:creationId xmlns:a16="http://schemas.microsoft.com/office/drawing/2014/main" id="{0E4AEF8F-D307-BE3F-F547-02523E2004AD}"/>
              </a:ext>
            </a:extLst>
          </p:cNvPr>
          <p:cNvGraphicFramePr>
            <a:graphicFrameLocks noGrp="1"/>
          </p:cNvGraphicFramePr>
          <p:nvPr>
            <p:ph idx="1"/>
            <p:extLst>
              <p:ext uri="{D42A27DB-BD31-4B8C-83A1-F6EECF244321}">
                <p14:modId xmlns:p14="http://schemas.microsoft.com/office/powerpoint/2010/main" val="110330766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6CAB73AF-95FE-7ED3-FEE4-6D16181BCE9A}"/>
              </a:ext>
            </a:extLst>
          </p:cNvPr>
          <p:cNvSpPr>
            <a:spLocks noGrp="1"/>
          </p:cNvSpPr>
          <p:nvPr>
            <p:ph type="sldNum" sz="quarter" idx="12"/>
          </p:nvPr>
        </p:nvSpPr>
        <p:spPr/>
        <p:txBody>
          <a:bodyPr/>
          <a:lstStyle/>
          <a:p>
            <a:fld id="{465EF3BD-CB78-814E-93FB-E5EC94E90904}" type="slidenum">
              <a:rPr lang="en-GH" smtClean="0"/>
              <a:t>16</a:t>
            </a:fld>
            <a:endParaRPr lang="en-GH"/>
          </a:p>
        </p:txBody>
      </p:sp>
    </p:spTree>
    <p:extLst>
      <p:ext uri="{BB962C8B-B14F-4D97-AF65-F5344CB8AC3E}">
        <p14:creationId xmlns:p14="http://schemas.microsoft.com/office/powerpoint/2010/main" val="228988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604F5-6509-6E6C-CF77-3DB14BE013BF}"/>
              </a:ext>
            </a:extLst>
          </p:cNvPr>
          <p:cNvSpPr>
            <a:spLocks noGrp="1"/>
          </p:cNvSpPr>
          <p:nvPr>
            <p:ph type="title"/>
          </p:nvPr>
        </p:nvSpPr>
        <p:spPr>
          <a:xfrm>
            <a:off x="1024128" y="585216"/>
            <a:ext cx="9720072" cy="1499616"/>
          </a:xfrm>
        </p:spPr>
        <p:txBody>
          <a:bodyPr>
            <a:normAutofit/>
          </a:bodyPr>
          <a:lstStyle/>
          <a:p>
            <a:r>
              <a:rPr lang="en-GB" dirty="0"/>
              <a:t>K</a:t>
            </a:r>
            <a:r>
              <a:rPr lang="en-GH" dirty="0"/>
              <a:t>ey challenges</a:t>
            </a:r>
          </a:p>
        </p:txBody>
      </p:sp>
      <p:sp>
        <p:nvSpPr>
          <p:cNvPr id="4" name="Slide Number Placeholder 3">
            <a:extLst>
              <a:ext uri="{FF2B5EF4-FFF2-40B4-BE49-F238E27FC236}">
                <a16:creationId xmlns:a16="http://schemas.microsoft.com/office/drawing/2014/main" id="{BF956FAA-07EC-6B69-0114-C7AFA8D509C4}"/>
              </a:ext>
            </a:extLst>
          </p:cNvPr>
          <p:cNvSpPr>
            <a:spLocks noGrp="1"/>
          </p:cNvSpPr>
          <p:nvPr>
            <p:ph type="sldNum" sz="quarter" idx="12"/>
          </p:nvPr>
        </p:nvSpPr>
        <p:spPr>
          <a:xfrm>
            <a:off x="10837333" y="6470704"/>
            <a:ext cx="973667" cy="274320"/>
          </a:xfrm>
        </p:spPr>
        <p:txBody>
          <a:bodyPr>
            <a:normAutofit/>
          </a:bodyPr>
          <a:lstStyle/>
          <a:p>
            <a:pPr>
              <a:spcAft>
                <a:spcPts val="600"/>
              </a:spcAft>
            </a:pPr>
            <a:fld id="{465EF3BD-CB78-814E-93FB-E5EC94E90904}" type="slidenum">
              <a:rPr lang="en-GH" smtClean="0"/>
              <a:pPr>
                <a:spcAft>
                  <a:spcPts val="600"/>
                </a:spcAft>
              </a:pPr>
              <a:t>17</a:t>
            </a:fld>
            <a:endParaRPr lang="en-GH"/>
          </a:p>
        </p:txBody>
      </p:sp>
      <p:graphicFrame>
        <p:nvGraphicFramePr>
          <p:cNvPr id="5" name="Content Placeholder 2">
            <a:extLst>
              <a:ext uri="{FF2B5EF4-FFF2-40B4-BE49-F238E27FC236}">
                <a16:creationId xmlns:a16="http://schemas.microsoft.com/office/drawing/2014/main" id="{46315C94-DDC3-2818-9191-575E2773CC80}"/>
              </a:ext>
            </a:extLst>
          </p:cNvPr>
          <p:cNvGraphicFramePr>
            <a:graphicFrameLocks noGrp="1"/>
          </p:cNvGraphicFramePr>
          <p:nvPr>
            <p:ph idx="1"/>
            <p:extLst>
              <p:ext uri="{D42A27DB-BD31-4B8C-83A1-F6EECF244321}">
                <p14:modId xmlns:p14="http://schemas.microsoft.com/office/powerpoint/2010/main" val="1565857271"/>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907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B1B52-CA40-ED23-EE02-BB90CEF9B4A1}"/>
              </a:ext>
            </a:extLst>
          </p:cNvPr>
          <p:cNvSpPr>
            <a:spLocks noGrp="1"/>
          </p:cNvSpPr>
          <p:nvPr>
            <p:ph type="title"/>
          </p:nvPr>
        </p:nvSpPr>
        <p:spPr/>
        <p:txBody>
          <a:bodyPr/>
          <a:lstStyle/>
          <a:p>
            <a:r>
              <a:rPr lang="en-GB" dirty="0"/>
              <a:t>R</a:t>
            </a:r>
            <a:r>
              <a:rPr lang="en-GH" dirty="0"/>
              <a:t>ecommendations on making GETFund fit for purpose</a:t>
            </a:r>
            <a:endParaRPr lang="en-GB" dirty="0"/>
          </a:p>
        </p:txBody>
      </p:sp>
      <p:graphicFrame>
        <p:nvGraphicFramePr>
          <p:cNvPr id="6" name="Content Placeholder 2">
            <a:extLst>
              <a:ext uri="{FF2B5EF4-FFF2-40B4-BE49-F238E27FC236}">
                <a16:creationId xmlns:a16="http://schemas.microsoft.com/office/drawing/2014/main" id="{2757F9BB-B707-B472-0AC6-953153AAE631}"/>
              </a:ext>
            </a:extLst>
          </p:cNvPr>
          <p:cNvGraphicFramePr>
            <a:graphicFrameLocks noGrp="1"/>
          </p:cNvGraphicFramePr>
          <p:nvPr>
            <p:ph idx="1"/>
            <p:extLst>
              <p:ext uri="{D42A27DB-BD31-4B8C-83A1-F6EECF244321}">
                <p14:modId xmlns:p14="http://schemas.microsoft.com/office/powerpoint/2010/main" val="3579737594"/>
              </p:ext>
            </p:extLst>
          </p:nvPr>
        </p:nvGraphicFramePr>
        <p:xfrm>
          <a:off x="638087" y="2249424"/>
          <a:ext cx="10915826"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C88D4A7-CEC0-BF90-88F7-2CCBFC39588F}"/>
              </a:ext>
            </a:extLst>
          </p:cNvPr>
          <p:cNvSpPr>
            <a:spLocks noGrp="1"/>
          </p:cNvSpPr>
          <p:nvPr>
            <p:ph type="sldNum" sz="quarter" idx="12"/>
          </p:nvPr>
        </p:nvSpPr>
        <p:spPr/>
        <p:txBody>
          <a:bodyPr/>
          <a:lstStyle/>
          <a:p>
            <a:fld id="{465EF3BD-CB78-814E-93FB-E5EC94E90904}" type="slidenum">
              <a:rPr lang="en-GH" smtClean="0"/>
              <a:t>18</a:t>
            </a:fld>
            <a:endParaRPr lang="en-GH"/>
          </a:p>
        </p:txBody>
      </p:sp>
    </p:spTree>
    <p:extLst>
      <p:ext uri="{BB962C8B-B14F-4D97-AF65-F5344CB8AC3E}">
        <p14:creationId xmlns:p14="http://schemas.microsoft.com/office/powerpoint/2010/main" val="3956843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D1373-6F50-1E2C-2F61-9C94F157E9ED}"/>
              </a:ext>
            </a:extLst>
          </p:cNvPr>
          <p:cNvSpPr>
            <a:spLocks noGrp="1"/>
          </p:cNvSpPr>
          <p:nvPr>
            <p:ph type="title"/>
          </p:nvPr>
        </p:nvSpPr>
        <p:spPr/>
        <p:txBody>
          <a:bodyPr/>
          <a:lstStyle/>
          <a:p>
            <a:r>
              <a:rPr lang="en-GB" dirty="0"/>
              <a:t>R</a:t>
            </a:r>
            <a:r>
              <a:rPr lang="en-GH" dirty="0"/>
              <a:t>ecommendations on making GETFund fit for purpose</a:t>
            </a:r>
            <a:endParaRPr lang="en-GB" dirty="0"/>
          </a:p>
        </p:txBody>
      </p:sp>
      <p:graphicFrame>
        <p:nvGraphicFramePr>
          <p:cNvPr id="6" name="Content Placeholder 2">
            <a:extLst>
              <a:ext uri="{FF2B5EF4-FFF2-40B4-BE49-F238E27FC236}">
                <a16:creationId xmlns:a16="http://schemas.microsoft.com/office/drawing/2014/main" id="{C4A7EAEB-56BC-EB0F-C09E-1A03D6534FAD}"/>
              </a:ext>
            </a:extLst>
          </p:cNvPr>
          <p:cNvGraphicFramePr>
            <a:graphicFrameLocks noGrp="1"/>
          </p:cNvGraphicFramePr>
          <p:nvPr>
            <p:ph idx="1"/>
            <p:extLst>
              <p:ext uri="{D42A27DB-BD31-4B8C-83A1-F6EECF244321}">
                <p14:modId xmlns:p14="http://schemas.microsoft.com/office/powerpoint/2010/main" val="2731136939"/>
              </p:ext>
            </p:extLst>
          </p:nvPr>
        </p:nvGraphicFramePr>
        <p:xfrm>
          <a:off x="1024128" y="2286000"/>
          <a:ext cx="10370703"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769FAD00-2CBF-2EB2-E800-90D219FC5307}"/>
              </a:ext>
            </a:extLst>
          </p:cNvPr>
          <p:cNvSpPr>
            <a:spLocks noGrp="1"/>
          </p:cNvSpPr>
          <p:nvPr>
            <p:ph type="sldNum" sz="quarter" idx="12"/>
          </p:nvPr>
        </p:nvSpPr>
        <p:spPr/>
        <p:txBody>
          <a:bodyPr/>
          <a:lstStyle/>
          <a:p>
            <a:fld id="{465EF3BD-CB78-814E-93FB-E5EC94E90904}" type="slidenum">
              <a:rPr lang="en-GH" smtClean="0"/>
              <a:t>19</a:t>
            </a:fld>
            <a:endParaRPr lang="en-GH"/>
          </a:p>
        </p:txBody>
      </p:sp>
    </p:spTree>
    <p:extLst>
      <p:ext uri="{BB962C8B-B14F-4D97-AF65-F5344CB8AC3E}">
        <p14:creationId xmlns:p14="http://schemas.microsoft.com/office/powerpoint/2010/main" val="1092798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5BBB54-514D-BDBB-F49C-41DEF4789407}"/>
              </a:ext>
            </a:extLst>
          </p:cNvPr>
          <p:cNvSpPr>
            <a:spLocks noGrp="1"/>
          </p:cNvSpPr>
          <p:nvPr>
            <p:ph type="title"/>
          </p:nvPr>
        </p:nvSpPr>
        <p:spPr>
          <a:xfrm>
            <a:off x="964788" y="804333"/>
            <a:ext cx="3391900" cy="5249334"/>
          </a:xfrm>
        </p:spPr>
        <p:txBody>
          <a:bodyPr>
            <a:normAutofit/>
          </a:bodyPr>
          <a:lstStyle/>
          <a:p>
            <a:pPr algn="r"/>
            <a:r>
              <a:rPr lang="en-GB">
                <a:solidFill>
                  <a:srgbClr val="FFFFFF"/>
                </a:solidFill>
              </a:rPr>
              <a:t>P</a:t>
            </a:r>
            <a:r>
              <a:rPr lang="en-GH">
                <a:solidFill>
                  <a:srgbClr val="FFFFFF"/>
                </a:solidFill>
              </a:rPr>
              <a:t>resentation outline</a:t>
            </a:r>
          </a:p>
        </p:txBody>
      </p:sp>
      <p:sp>
        <p:nvSpPr>
          <p:cNvPr id="3" name="Content Placeholder 2">
            <a:extLst>
              <a:ext uri="{FF2B5EF4-FFF2-40B4-BE49-F238E27FC236}">
                <a16:creationId xmlns:a16="http://schemas.microsoft.com/office/drawing/2014/main" id="{014B618F-BEC9-4958-37C8-486C3AE1E211}"/>
              </a:ext>
            </a:extLst>
          </p:cNvPr>
          <p:cNvSpPr>
            <a:spLocks noGrp="1"/>
          </p:cNvSpPr>
          <p:nvPr>
            <p:ph idx="1"/>
          </p:nvPr>
        </p:nvSpPr>
        <p:spPr>
          <a:xfrm>
            <a:off x="4951048" y="804333"/>
            <a:ext cx="6306003" cy="5249334"/>
          </a:xfrm>
        </p:spPr>
        <p:txBody>
          <a:bodyPr anchor="ctr">
            <a:normAutofit/>
          </a:bodyPr>
          <a:lstStyle/>
          <a:p>
            <a:r>
              <a:rPr lang="en-GB" dirty="0"/>
              <a:t>I</a:t>
            </a:r>
            <a:r>
              <a:rPr lang="en-GH" dirty="0"/>
              <a:t>ntroduction</a:t>
            </a:r>
          </a:p>
          <a:p>
            <a:r>
              <a:rPr lang="en-GB" dirty="0"/>
              <a:t>S</a:t>
            </a:r>
            <a:r>
              <a:rPr lang="en-GH" dirty="0"/>
              <a:t>tate of higher education institutions financing</a:t>
            </a:r>
          </a:p>
          <a:p>
            <a:r>
              <a:rPr lang="en-GB" dirty="0"/>
              <a:t>T</a:t>
            </a:r>
            <a:r>
              <a:rPr lang="en-GH" dirty="0"/>
              <a:t>he structure of cost of higher education</a:t>
            </a:r>
          </a:p>
          <a:p>
            <a:r>
              <a:rPr lang="en-GB" dirty="0"/>
              <a:t>F</a:t>
            </a:r>
            <a:r>
              <a:rPr lang="en-GH" dirty="0"/>
              <a:t>unding model in tertiary education in Ghana</a:t>
            </a:r>
          </a:p>
          <a:p>
            <a:r>
              <a:rPr lang="en-GH" dirty="0"/>
              <a:t>Management of GETFund</a:t>
            </a:r>
          </a:p>
          <a:p>
            <a:r>
              <a:rPr lang="en-GB" dirty="0"/>
              <a:t>T</a:t>
            </a:r>
            <a:r>
              <a:rPr lang="en-GH" dirty="0"/>
              <a:t>he role of GETFund in higher education development</a:t>
            </a:r>
          </a:p>
          <a:p>
            <a:r>
              <a:rPr lang="en-GB" dirty="0"/>
              <a:t>C</a:t>
            </a:r>
            <a:r>
              <a:rPr lang="en-GH" dirty="0"/>
              <a:t>riteria for funding by GETFund</a:t>
            </a:r>
          </a:p>
          <a:p>
            <a:r>
              <a:rPr lang="en-GB" dirty="0"/>
              <a:t>K</a:t>
            </a:r>
            <a:r>
              <a:rPr lang="en-GH" dirty="0"/>
              <a:t>ey challenges</a:t>
            </a:r>
          </a:p>
          <a:p>
            <a:r>
              <a:rPr lang="en-GB" dirty="0"/>
              <a:t>R</a:t>
            </a:r>
            <a:r>
              <a:rPr lang="en-GH" dirty="0"/>
              <a:t>ecommendations on making GETFund fit for purpose</a:t>
            </a:r>
          </a:p>
          <a:p>
            <a:r>
              <a:rPr lang="en-GB" dirty="0"/>
              <a:t>C</a:t>
            </a:r>
            <a:r>
              <a:rPr lang="en-GH" dirty="0"/>
              <a:t>onclusion </a:t>
            </a:r>
          </a:p>
        </p:txBody>
      </p:sp>
      <p:sp>
        <p:nvSpPr>
          <p:cNvPr id="4" name="Slide Number Placeholder 3">
            <a:extLst>
              <a:ext uri="{FF2B5EF4-FFF2-40B4-BE49-F238E27FC236}">
                <a16:creationId xmlns:a16="http://schemas.microsoft.com/office/drawing/2014/main" id="{AC7468F4-7666-6CE8-F93E-BEA37784D404}"/>
              </a:ext>
            </a:extLst>
          </p:cNvPr>
          <p:cNvSpPr>
            <a:spLocks noGrp="1"/>
          </p:cNvSpPr>
          <p:nvPr>
            <p:ph type="sldNum" sz="quarter" idx="12"/>
          </p:nvPr>
        </p:nvSpPr>
        <p:spPr>
          <a:xfrm>
            <a:off x="10837333" y="6470704"/>
            <a:ext cx="973667" cy="274320"/>
          </a:xfrm>
        </p:spPr>
        <p:txBody>
          <a:bodyPr>
            <a:normAutofit/>
          </a:bodyPr>
          <a:lstStyle/>
          <a:p>
            <a:pPr>
              <a:spcAft>
                <a:spcPts val="600"/>
              </a:spcAft>
            </a:pPr>
            <a:fld id="{465EF3BD-CB78-814E-93FB-E5EC94E90904}" type="slidenum">
              <a:rPr lang="en-GH" smtClean="0"/>
              <a:pPr>
                <a:spcAft>
                  <a:spcPts val="600"/>
                </a:spcAft>
              </a:pPr>
              <a:t>2</a:t>
            </a:fld>
            <a:endParaRPr lang="en-GH"/>
          </a:p>
        </p:txBody>
      </p:sp>
    </p:spTree>
    <p:extLst>
      <p:ext uri="{BB962C8B-B14F-4D97-AF65-F5344CB8AC3E}">
        <p14:creationId xmlns:p14="http://schemas.microsoft.com/office/powerpoint/2010/main" val="190676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B2F1D-FB13-2470-EF32-B802147DFC7B}"/>
              </a:ext>
            </a:extLst>
          </p:cNvPr>
          <p:cNvSpPr>
            <a:spLocks noGrp="1"/>
          </p:cNvSpPr>
          <p:nvPr>
            <p:ph type="title"/>
          </p:nvPr>
        </p:nvSpPr>
        <p:spPr>
          <a:xfrm>
            <a:off x="1286933" y="609600"/>
            <a:ext cx="10197494" cy="1099457"/>
          </a:xfrm>
        </p:spPr>
        <p:txBody>
          <a:bodyPr>
            <a:normAutofit/>
          </a:bodyPr>
          <a:lstStyle/>
          <a:p>
            <a:r>
              <a:rPr lang="en-GB" dirty="0"/>
              <a:t>C</a:t>
            </a:r>
            <a:r>
              <a:rPr lang="en-GH" dirty="0"/>
              <a:t>onclusion </a:t>
            </a:r>
          </a:p>
        </p:txBody>
      </p:sp>
      <p:graphicFrame>
        <p:nvGraphicFramePr>
          <p:cNvPr id="5" name="Content Placeholder 2">
            <a:extLst>
              <a:ext uri="{FF2B5EF4-FFF2-40B4-BE49-F238E27FC236}">
                <a16:creationId xmlns:a16="http://schemas.microsoft.com/office/drawing/2014/main" id="{25657B73-EDA2-6390-0482-4421038C6AEE}"/>
              </a:ext>
            </a:extLst>
          </p:cNvPr>
          <p:cNvGraphicFramePr>
            <a:graphicFrameLocks noGrp="1"/>
          </p:cNvGraphicFramePr>
          <p:nvPr>
            <p:ph idx="1"/>
            <p:extLst>
              <p:ext uri="{D42A27DB-BD31-4B8C-83A1-F6EECF244321}">
                <p14:modId xmlns:p14="http://schemas.microsoft.com/office/powerpoint/2010/main" val="2959353186"/>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7328CB8-F41C-709D-D4E5-8CD64357E16C}"/>
              </a:ext>
            </a:extLst>
          </p:cNvPr>
          <p:cNvSpPr>
            <a:spLocks noGrp="1"/>
          </p:cNvSpPr>
          <p:nvPr>
            <p:ph type="sldNum" sz="quarter" idx="12"/>
          </p:nvPr>
        </p:nvSpPr>
        <p:spPr/>
        <p:txBody>
          <a:bodyPr/>
          <a:lstStyle/>
          <a:p>
            <a:fld id="{465EF3BD-CB78-814E-93FB-E5EC94E90904}" type="slidenum">
              <a:rPr lang="en-GH" smtClean="0"/>
              <a:t>20</a:t>
            </a:fld>
            <a:endParaRPr lang="en-GH"/>
          </a:p>
        </p:txBody>
      </p:sp>
    </p:spTree>
    <p:extLst>
      <p:ext uri="{BB962C8B-B14F-4D97-AF65-F5344CB8AC3E}">
        <p14:creationId xmlns:p14="http://schemas.microsoft.com/office/powerpoint/2010/main" val="4294793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BFBBE-27EA-78B7-1834-E18979D878EA}"/>
              </a:ext>
            </a:extLst>
          </p:cNvPr>
          <p:cNvSpPr>
            <a:spLocks noGrp="1"/>
          </p:cNvSpPr>
          <p:nvPr>
            <p:ph type="title"/>
          </p:nvPr>
        </p:nvSpPr>
        <p:spPr>
          <a:xfrm>
            <a:off x="1286933" y="512065"/>
            <a:ext cx="10197494" cy="499872"/>
          </a:xfrm>
        </p:spPr>
        <p:txBody>
          <a:bodyPr>
            <a:normAutofit fontScale="90000"/>
          </a:bodyPr>
          <a:lstStyle/>
          <a:p>
            <a:r>
              <a:rPr lang="en-GH" dirty="0"/>
              <a:t>Introduction</a:t>
            </a:r>
          </a:p>
        </p:txBody>
      </p:sp>
      <p:graphicFrame>
        <p:nvGraphicFramePr>
          <p:cNvPr id="5" name="Content Placeholder 2">
            <a:extLst>
              <a:ext uri="{FF2B5EF4-FFF2-40B4-BE49-F238E27FC236}">
                <a16:creationId xmlns:a16="http://schemas.microsoft.com/office/drawing/2014/main" id="{6E8A1CF0-6E03-7610-AB66-7D3B9934DDE2}"/>
              </a:ext>
            </a:extLst>
          </p:cNvPr>
          <p:cNvGraphicFramePr>
            <a:graphicFrameLocks noGrp="1"/>
          </p:cNvGraphicFramePr>
          <p:nvPr>
            <p:ph idx="1"/>
            <p:extLst>
              <p:ext uri="{D42A27DB-BD31-4B8C-83A1-F6EECF244321}">
                <p14:modId xmlns:p14="http://schemas.microsoft.com/office/powerpoint/2010/main" val="2875220525"/>
              </p:ext>
            </p:extLst>
          </p:nvPr>
        </p:nvGraphicFramePr>
        <p:xfrm>
          <a:off x="1286933" y="1011938"/>
          <a:ext cx="9618133" cy="5522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029DDCB2-A863-00DB-A7F3-B75377C5FCA4}"/>
              </a:ext>
            </a:extLst>
          </p:cNvPr>
          <p:cNvSpPr>
            <a:spLocks noGrp="1"/>
          </p:cNvSpPr>
          <p:nvPr>
            <p:ph type="sldNum" sz="quarter" idx="12"/>
          </p:nvPr>
        </p:nvSpPr>
        <p:spPr/>
        <p:txBody>
          <a:bodyPr/>
          <a:lstStyle/>
          <a:p>
            <a:fld id="{465EF3BD-CB78-814E-93FB-E5EC94E90904}" type="slidenum">
              <a:rPr lang="en-GH" smtClean="0"/>
              <a:t>3</a:t>
            </a:fld>
            <a:endParaRPr lang="en-GH"/>
          </a:p>
        </p:txBody>
      </p:sp>
    </p:spTree>
    <p:extLst>
      <p:ext uri="{BB962C8B-B14F-4D97-AF65-F5344CB8AC3E}">
        <p14:creationId xmlns:p14="http://schemas.microsoft.com/office/powerpoint/2010/main" val="2168701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0ABD1-9F9D-5A81-77F1-3566A79CA854}"/>
              </a:ext>
            </a:extLst>
          </p:cNvPr>
          <p:cNvSpPr>
            <a:spLocks noGrp="1"/>
          </p:cNvSpPr>
          <p:nvPr>
            <p:ph type="title"/>
          </p:nvPr>
        </p:nvSpPr>
        <p:spPr>
          <a:xfrm>
            <a:off x="1286933" y="609600"/>
            <a:ext cx="10197494" cy="1099457"/>
          </a:xfrm>
        </p:spPr>
        <p:txBody>
          <a:bodyPr>
            <a:normAutofit/>
          </a:bodyPr>
          <a:lstStyle/>
          <a:p>
            <a:r>
              <a:rPr lang="en-GH" dirty="0"/>
              <a:t>Introduction</a:t>
            </a:r>
          </a:p>
        </p:txBody>
      </p:sp>
      <p:graphicFrame>
        <p:nvGraphicFramePr>
          <p:cNvPr id="5" name="Content Placeholder 2">
            <a:extLst>
              <a:ext uri="{FF2B5EF4-FFF2-40B4-BE49-F238E27FC236}">
                <a16:creationId xmlns:a16="http://schemas.microsoft.com/office/drawing/2014/main" id="{7C08A22F-DFDF-E54F-8BAA-F338FCA80DB7}"/>
              </a:ext>
            </a:extLst>
          </p:cNvPr>
          <p:cNvGraphicFramePr>
            <a:graphicFrameLocks noGrp="1"/>
          </p:cNvGraphicFramePr>
          <p:nvPr>
            <p:ph idx="1"/>
            <p:extLst>
              <p:ext uri="{D42A27DB-BD31-4B8C-83A1-F6EECF244321}">
                <p14:modId xmlns:p14="http://schemas.microsoft.com/office/powerpoint/2010/main" val="3341130046"/>
              </p:ext>
            </p:extLst>
          </p:nvPr>
        </p:nvGraphicFramePr>
        <p:xfrm>
          <a:off x="1286933" y="1499616"/>
          <a:ext cx="9618133" cy="45424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CC560E7-FA1F-D987-68BA-5208A0FC35CC}"/>
              </a:ext>
            </a:extLst>
          </p:cNvPr>
          <p:cNvSpPr>
            <a:spLocks noGrp="1"/>
          </p:cNvSpPr>
          <p:nvPr>
            <p:ph type="sldNum" sz="quarter" idx="12"/>
          </p:nvPr>
        </p:nvSpPr>
        <p:spPr/>
        <p:txBody>
          <a:bodyPr/>
          <a:lstStyle/>
          <a:p>
            <a:fld id="{465EF3BD-CB78-814E-93FB-E5EC94E90904}" type="slidenum">
              <a:rPr lang="en-GH" smtClean="0"/>
              <a:t>4</a:t>
            </a:fld>
            <a:endParaRPr lang="en-GH"/>
          </a:p>
        </p:txBody>
      </p:sp>
    </p:spTree>
    <p:extLst>
      <p:ext uri="{BB962C8B-B14F-4D97-AF65-F5344CB8AC3E}">
        <p14:creationId xmlns:p14="http://schemas.microsoft.com/office/powerpoint/2010/main" val="683954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FFEC3-507C-D3B2-479B-8A53841E1107}"/>
              </a:ext>
            </a:extLst>
          </p:cNvPr>
          <p:cNvSpPr>
            <a:spLocks noGrp="1"/>
          </p:cNvSpPr>
          <p:nvPr>
            <p:ph type="title"/>
          </p:nvPr>
        </p:nvSpPr>
        <p:spPr>
          <a:xfrm>
            <a:off x="1024128" y="585216"/>
            <a:ext cx="9720072" cy="1499616"/>
          </a:xfrm>
        </p:spPr>
        <p:txBody>
          <a:bodyPr>
            <a:normAutofit/>
          </a:bodyPr>
          <a:lstStyle/>
          <a:p>
            <a:r>
              <a:rPr lang="en-GB"/>
              <a:t>P</a:t>
            </a:r>
            <a:r>
              <a:rPr lang="en-GH"/>
              <a:t>urpose </a:t>
            </a:r>
          </a:p>
        </p:txBody>
      </p:sp>
      <p:sp>
        <p:nvSpPr>
          <p:cNvPr id="4" name="Slide Number Placeholder 3">
            <a:extLst>
              <a:ext uri="{FF2B5EF4-FFF2-40B4-BE49-F238E27FC236}">
                <a16:creationId xmlns:a16="http://schemas.microsoft.com/office/drawing/2014/main" id="{F43BD6A7-F2A1-FC7F-4B7F-D587AE9FDED9}"/>
              </a:ext>
            </a:extLst>
          </p:cNvPr>
          <p:cNvSpPr>
            <a:spLocks noGrp="1"/>
          </p:cNvSpPr>
          <p:nvPr>
            <p:ph type="sldNum" sz="quarter" idx="12"/>
          </p:nvPr>
        </p:nvSpPr>
        <p:spPr>
          <a:xfrm>
            <a:off x="10837333" y="6470704"/>
            <a:ext cx="973667" cy="274320"/>
          </a:xfrm>
        </p:spPr>
        <p:txBody>
          <a:bodyPr>
            <a:normAutofit/>
          </a:bodyPr>
          <a:lstStyle/>
          <a:p>
            <a:pPr>
              <a:spcAft>
                <a:spcPts val="600"/>
              </a:spcAft>
            </a:pPr>
            <a:fld id="{465EF3BD-CB78-814E-93FB-E5EC94E90904}" type="slidenum">
              <a:rPr lang="en-GH" smtClean="0"/>
              <a:pPr>
                <a:spcAft>
                  <a:spcPts val="600"/>
                </a:spcAft>
              </a:pPr>
              <a:t>5</a:t>
            </a:fld>
            <a:endParaRPr lang="en-GH"/>
          </a:p>
        </p:txBody>
      </p:sp>
      <p:graphicFrame>
        <p:nvGraphicFramePr>
          <p:cNvPr id="5" name="Content Placeholder 2">
            <a:extLst>
              <a:ext uri="{FF2B5EF4-FFF2-40B4-BE49-F238E27FC236}">
                <a16:creationId xmlns:a16="http://schemas.microsoft.com/office/drawing/2014/main" id="{5210A526-EB05-C855-12A3-B4E12014E7A9}"/>
              </a:ext>
            </a:extLst>
          </p:cNvPr>
          <p:cNvGraphicFramePr>
            <a:graphicFrameLocks noGrp="1"/>
          </p:cNvGraphicFramePr>
          <p:nvPr>
            <p:ph idx="1"/>
            <p:extLst>
              <p:ext uri="{D42A27DB-BD31-4B8C-83A1-F6EECF244321}">
                <p14:modId xmlns:p14="http://schemas.microsoft.com/office/powerpoint/2010/main" val="442186672"/>
              </p:ext>
            </p:extLst>
          </p:nvPr>
        </p:nvGraphicFramePr>
        <p:xfrm>
          <a:off x="1023938" y="1780032"/>
          <a:ext cx="9720262" cy="45286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420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38CE7-9A6E-4D4D-8812-C36C88DEA7BE}"/>
              </a:ext>
            </a:extLst>
          </p:cNvPr>
          <p:cNvSpPr>
            <a:spLocks noGrp="1"/>
          </p:cNvSpPr>
          <p:nvPr>
            <p:ph type="title"/>
          </p:nvPr>
        </p:nvSpPr>
        <p:spPr>
          <a:xfrm>
            <a:off x="1137034" y="609597"/>
            <a:ext cx="9392421" cy="1330841"/>
          </a:xfrm>
        </p:spPr>
        <p:txBody>
          <a:bodyPr>
            <a:normAutofit/>
          </a:bodyPr>
          <a:lstStyle/>
          <a:p>
            <a:r>
              <a:rPr lang="en-GB" dirty="0"/>
              <a:t>T</a:t>
            </a:r>
            <a:r>
              <a:rPr lang="en-GH" dirty="0"/>
              <a:t>he state of higher education institutions financing</a:t>
            </a:r>
          </a:p>
        </p:txBody>
      </p:sp>
      <p:graphicFrame>
        <p:nvGraphicFramePr>
          <p:cNvPr id="8" name="Content Placeholder 2">
            <a:extLst>
              <a:ext uri="{FF2B5EF4-FFF2-40B4-BE49-F238E27FC236}">
                <a16:creationId xmlns:a16="http://schemas.microsoft.com/office/drawing/2014/main" id="{DBBB8BB5-8B79-2364-BDE1-DDECC41236E9}"/>
              </a:ext>
            </a:extLst>
          </p:cNvPr>
          <p:cNvGraphicFramePr>
            <a:graphicFrameLocks noGrp="1"/>
          </p:cNvGraphicFramePr>
          <p:nvPr>
            <p:ph idx="1"/>
            <p:extLst>
              <p:ext uri="{D42A27DB-BD31-4B8C-83A1-F6EECF244321}">
                <p14:modId xmlns:p14="http://schemas.microsoft.com/office/powerpoint/2010/main" val="2115924823"/>
              </p:ext>
            </p:extLst>
          </p:nvPr>
        </p:nvGraphicFramePr>
        <p:xfrm>
          <a:off x="914400" y="1940438"/>
          <a:ext cx="6436894" cy="4484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a:extLst>
              <a:ext uri="{FF2B5EF4-FFF2-40B4-BE49-F238E27FC236}">
                <a16:creationId xmlns:a16="http://schemas.microsoft.com/office/drawing/2014/main" id="{F7C03079-4495-D212-96DC-F1F158E90701}"/>
              </a:ext>
            </a:extLst>
          </p:cNvPr>
          <p:cNvSpPr>
            <a:spLocks noGrp="1"/>
          </p:cNvSpPr>
          <p:nvPr>
            <p:ph type="sldNum" sz="quarter" idx="12"/>
          </p:nvPr>
        </p:nvSpPr>
        <p:spPr/>
        <p:txBody>
          <a:bodyPr/>
          <a:lstStyle/>
          <a:p>
            <a:fld id="{465EF3BD-CB78-814E-93FB-E5EC94E90904}" type="slidenum">
              <a:rPr lang="en-GH" smtClean="0"/>
              <a:t>6</a:t>
            </a:fld>
            <a:endParaRPr lang="en-GH"/>
          </a:p>
        </p:txBody>
      </p:sp>
      <p:sp>
        <p:nvSpPr>
          <p:cNvPr id="6" name="TextBox 5">
            <a:extLst>
              <a:ext uri="{FF2B5EF4-FFF2-40B4-BE49-F238E27FC236}">
                <a16:creationId xmlns:a16="http://schemas.microsoft.com/office/drawing/2014/main" id="{4DFC150B-382F-40EB-58E9-A2EFCE256D8F}"/>
              </a:ext>
            </a:extLst>
          </p:cNvPr>
          <p:cNvSpPr txBox="1"/>
          <p:nvPr/>
        </p:nvSpPr>
        <p:spPr>
          <a:xfrm>
            <a:off x="7351294" y="2147754"/>
            <a:ext cx="4241807" cy="646331"/>
          </a:xfrm>
          <a:prstGeom prst="rect">
            <a:avLst/>
          </a:prstGeom>
          <a:noFill/>
        </p:spPr>
        <p:txBody>
          <a:bodyPr wrap="square">
            <a:spAutoFit/>
          </a:bodyPr>
          <a:lstStyle/>
          <a:p>
            <a:r>
              <a:rPr lang="en-GB" sz="1800" b="1" dirty="0">
                <a:solidFill>
                  <a:srgbClr val="000000"/>
                </a:solidFill>
                <a:effectLst/>
                <a:latin typeface="Times New Roman" panose="02020603050405020304" pitchFamily="18" charset="0"/>
                <a:ea typeface="Times New Roman" panose="02020603050405020304" pitchFamily="18" charset="0"/>
              </a:rPr>
              <a:t>Number of students enrolled in tertiary education in Ghana from 2005 to 2022</a:t>
            </a:r>
            <a:r>
              <a:rPr lang="en-GH" dirty="0">
                <a:effectLst/>
              </a:rPr>
              <a:t> </a:t>
            </a:r>
            <a:endParaRPr lang="en-GH" dirty="0"/>
          </a:p>
        </p:txBody>
      </p:sp>
      <p:pic>
        <p:nvPicPr>
          <p:cNvPr id="5" name="Picture 4" descr="A graph of growth in blue and white&#10;&#10;Description automatically generated">
            <a:extLst>
              <a:ext uri="{FF2B5EF4-FFF2-40B4-BE49-F238E27FC236}">
                <a16:creationId xmlns:a16="http://schemas.microsoft.com/office/drawing/2014/main" id="{B38A2F4C-3071-0980-8E7A-B2BE91D5DD3B}"/>
              </a:ext>
            </a:extLst>
          </p:cNvPr>
          <p:cNvPicPr>
            <a:picLocks noChangeAspect="1"/>
          </p:cNvPicPr>
          <p:nvPr/>
        </p:nvPicPr>
        <p:blipFill>
          <a:blip r:embed="rId7"/>
          <a:stretch>
            <a:fillRect/>
          </a:stretch>
        </p:blipFill>
        <p:spPr>
          <a:xfrm>
            <a:off x="7420013" y="3001401"/>
            <a:ext cx="4584192" cy="3153584"/>
          </a:xfrm>
          <a:prstGeom prst="rect">
            <a:avLst/>
          </a:prstGeom>
        </p:spPr>
      </p:pic>
    </p:spTree>
    <p:extLst>
      <p:ext uri="{BB962C8B-B14F-4D97-AF65-F5344CB8AC3E}">
        <p14:creationId xmlns:p14="http://schemas.microsoft.com/office/powerpoint/2010/main" val="2378308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4140B7-88F7-3095-984F-541076F60E4E}"/>
              </a:ext>
            </a:extLst>
          </p:cNvPr>
          <p:cNvSpPr>
            <a:spLocks noGrp="1"/>
          </p:cNvSpPr>
          <p:nvPr>
            <p:ph type="title"/>
          </p:nvPr>
        </p:nvSpPr>
        <p:spPr>
          <a:xfrm>
            <a:off x="643468" y="643467"/>
            <a:ext cx="3415612" cy="5571066"/>
          </a:xfrm>
        </p:spPr>
        <p:txBody>
          <a:bodyPr>
            <a:normAutofit/>
          </a:bodyPr>
          <a:lstStyle/>
          <a:p>
            <a:r>
              <a:rPr lang="en-GB">
                <a:solidFill>
                  <a:srgbClr val="FFFFFF"/>
                </a:solidFill>
              </a:rPr>
              <a:t>T</a:t>
            </a:r>
            <a:r>
              <a:rPr lang="en-GH">
                <a:solidFill>
                  <a:srgbClr val="FFFFFF"/>
                </a:solidFill>
              </a:rPr>
              <a:t>he structure of cost of higher education</a:t>
            </a:r>
          </a:p>
        </p:txBody>
      </p:sp>
      <p:sp>
        <p:nvSpPr>
          <p:cNvPr id="4" name="Slide Number Placeholder 3">
            <a:extLst>
              <a:ext uri="{FF2B5EF4-FFF2-40B4-BE49-F238E27FC236}">
                <a16:creationId xmlns:a16="http://schemas.microsoft.com/office/drawing/2014/main" id="{3EE2E995-CB5A-AB3B-25C4-67ECB1F200F4}"/>
              </a:ext>
            </a:extLst>
          </p:cNvPr>
          <p:cNvSpPr>
            <a:spLocks noGrp="1"/>
          </p:cNvSpPr>
          <p:nvPr>
            <p:ph type="sldNum" sz="quarter" idx="12"/>
          </p:nvPr>
        </p:nvSpPr>
        <p:spPr>
          <a:xfrm>
            <a:off x="10837333" y="6470704"/>
            <a:ext cx="973667" cy="274320"/>
          </a:xfrm>
        </p:spPr>
        <p:txBody>
          <a:bodyPr>
            <a:normAutofit/>
          </a:bodyPr>
          <a:lstStyle/>
          <a:p>
            <a:pPr>
              <a:spcAft>
                <a:spcPts val="600"/>
              </a:spcAft>
            </a:pPr>
            <a:fld id="{465EF3BD-CB78-814E-93FB-E5EC94E90904}" type="slidenum">
              <a:rPr lang="en-GH" smtClean="0"/>
              <a:pPr>
                <a:spcAft>
                  <a:spcPts val="600"/>
                </a:spcAft>
              </a:pPr>
              <a:t>7</a:t>
            </a:fld>
            <a:endParaRPr lang="en-GH"/>
          </a:p>
        </p:txBody>
      </p:sp>
      <p:graphicFrame>
        <p:nvGraphicFramePr>
          <p:cNvPr id="6" name="Content Placeholder 2">
            <a:extLst>
              <a:ext uri="{FF2B5EF4-FFF2-40B4-BE49-F238E27FC236}">
                <a16:creationId xmlns:a16="http://schemas.microsoft.com/office/drawing/2014/main" id="{3997E534-037B-60B0-3DB5-D356794164E0}"/>
              </a:ext>
            </a:extLst>
          </p:cNvPr>
          <p:cNvGraphicFramePr>
            <a:graphicFrameLocks noGrp="1"/>
          </p:cNvGraphicFramePr>
          <p:nvPr>
            <p:ph idx="1"/>
            <p:extLst>
              <p:ext uri="{D42A27DB-BD31-4B8C-83A1-F6EECF244321}">
                <p14:modId xmlns:p14="http://schemas.microsoft.com/office/powerpoint/2010/main" val="887420335"/>
              </p:ext>
            </p:extLst>
          </p:nvPr>
        </p:nvGraphicFramePr>
        <p:xfrm>
          <a:off x="4780203" y="283665"/>
          <a:ext cx="7338646" cy="6357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9415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4C9F3-0296-2424-8598-39094C57DA51}"/>
              </a:ext>
            </a:extLst>
          </p:cNvPr>
          <p:cNvSpPr>
            <a:spLocks noGrp="1"/>
          </p:cNvSpPr>
          <p:nvPr>
            <p:ph type="title"/>
          </p:nvPr>
        </p:nvSpPr>
        <p:spPr>
          <a:xfrm>
            <a:off x="1024128" y="585216"/>
            <a:ext cx="9720072" cy="1499616"/>
          </a:xfrm>
        </p:spPr>
        <p:txBody>
          <a:bodyPr>
            <a:normAutofit/>
          </a:bodyPr>
          <a:lstStyle/>
          <a:p>
            <a:r>
              <a:rPr lang="en-GB"/>
              <a:t>F</a:t>
            </a:r>
            <a:r>
              <a:rPr lang="en-GH"/>
              <a:t>unding model in tertiary education in Ghana</a:t>
            </a:r>
          </a:p>
        </p:txBody>
      </p:sp>
      <p:sp>
        <p:nvSpPr>
          <p:cNvPr id="4" name="Slide Number Placeholder 3">
            <a:extLst>
              <a:ext uri="{FF2B5EF4-FFF2-40B4-BE49-F238E27FC236}">
                <a16:creationId xmlns:a16="http://schemas.microsoft.com/office/drawing/2014/main" id="{E8DD0BC8-4096-6C4C-6A37-080C7695AA29}"/>
              </a:ext>
            </a:extLst>
          </p:cNvPr>
          <p:cNvSpPr>
            <a:spLocks noGrp="1"/>
          </p:cNvSpPr>
          <p:nvPr>
            <p:ph type="sldNum" sz="quarter" idx="12"/>
          </p:nvPr>
        </p:nvSpPr>
        <p:spPr>
          <a:xfrm>
            <a:off x="10837333" y="6470704"/>
            <a:ext cx="973667" cy="274320"/>
          </a:xfrm>
        </p:spPr>
        <p:txBody>
          <a:bodyPr>
            <a:normAutofit/>
          </a:bodyPr>
          <a:lstStyle/>
          <a:p>
            <a:pPr>
              <a:spcAft>
                <a:spcPts val="600"/>
              </a:spcAft>
            </a:pPr>
            <a:fld id="{465EF3BD-CB78-814E-93FB-E5EC94E90904}" type="slidenum">
              <a:rPr lang="en-GH" smtClean="0"/>
              <a:pPr>
                <a:spcAft>
                  <a:spcPts val="600"/>
                </a:spcAft>
              </a:pPr>
              <a:t>8</a:t>
            </a:fld>
            <a:endParaRPr lang="en-GH"/>
          </a:p>
        </p:txBody>
      </p:sp>
      <p:graphicFrame>
        <p:nvGraphicFramePr>
          <p:cNvPr id="5" name="Content Placeholder 2">
            <a:extLst>
              <a:ext uri="{FF2B5EF4-FFF2-40B4-BE49-F238E27FC236}">
                <a16:creationId xmlns:a16="http://schemas.microsoft.com/office/drawing/2014/main" id="{9E8FE203-6B90-9B7F-6468-38B188F2C161}"/>
              </a:ext>
            </a:extLst>
          </p:cNvPr>
          <p:cNvGraphicFramePr>
            <a:graphicFrameLocks noGrp="1"/>
          </p:cNvGraphicFramePr>
          <p:nvPr>
            <p:ph idx="1"/>
            <p:extLst>
              <p:ext uri="{D42A27DB-BD31-4B8C-83A1-F6EECF244321}">
                <p14:modId xmlns:p14="http://schemas.microsoft.com/office/powerpoint/2010/main" val="705626636"/>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2459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D1B33B-2389-BF14-D12E-3E962806A62A}"/>
              </a:ext>
            </a:extLst>
          </p:cNvPr>
          <p:cNvSpPr>
            <a:spLocks noGrp="1"/>
          </p:cNvSpPr>
          <p:nvPr>
            <p:ph type="title"/>
          </p:nvPr>
        </p:nvSpPr>
        <p:spPr>
          <a:xfrm>
            <a:off x="310039" y="640080"/>
            <a:ext cx="3429855" cy="5613236"/>
          </a:xfrm>
        </p:spPr>
        <p:txBody>
          <a:bodyPr anchor="ctr">
            <a:normAutofit/>
          </a:bodyPr>
          <a:lstStyle/>
          <a:p>
            <a:r>
              <a:rPr lang="en-GB">
                <a:solidFill>
                  <a:srgbClr val="FFFFFF"/>
                </a:solidFill>
              </a:rPr>
              <a:t>Management of t</a:t>
            </a:r>
            <a:r>
              <a:rPr lang="en-GH">
                <a:solidFill>
                  <a:srgbClr val="FFFFFF"/>
                </a:solidFill>
              </a:rPr>
              <a:t>he GETFund</a:t>
            </a:r>
          </a:p>
        </p:txBody>
      </p:sp>
      <p:sp>
        <p:nvSpPr>
          <p:cNvPr id="3" name="Content Placeholder 2">
            <a:extLst>
              <a:ext uri="{FF2B5EF4-FFF2-40B4-BE49-F238E27FC236}">
                <a16:creationId xmlns:a16="http://schemas.microsoft.com/office/drawing/2014/main" id="{D19327BE-2B7C-1874-CE84-BF32766C0914}"/>
              </a:ext>
            </a:extLst>
          </p:cNvPr>
          <p:cNvSpPr>
            <a:spLocks noGrp="1"/>
          </p:cNvSpPr>
          <p:nvPr>
            <p:ph idx="1"/>
          </p:nvPr>
        </p:nvSpPr>
        <p:spPr>
          <a:xfrm>
            <a:off x="4267200" y="640080"/>
            <a:ext cx="7604756" cy="5309616"/>
          </a:xfrm>
        </p:spPr>
        <p:txBody>
          <a:bodyPr>
            <a:normAutofit/>
          </a:bodyPr>
          <a:lstStyle/>
          <a:p>
            <a:r>
              <a:rPr lang="en-GB" sz="2000" dirty="0">
                <a:effectLst/>
                <a:ea typeface="Times New Roman" panose="02020603050405020304" pitchFamily="18" charset="0"/>
              </a:rPr>
              <a:t>The Ghana Education Trust Fund (</a:t>
            </a:r>
            <a:r>
              <a:rPr lang="en-GB" sz="2000" dirty="0" err="1">
                <a:effectLst/>
                <a:ea typeface="Times New Roman" panose="02020603050405020304" pitchFamily="18" charset="0"/>
              </a:rPr>
              <a:t>GETFund</a:t>
            </a:r>
            <a:r>
              <a:rPr lang="en-GB" sz="2000" dirty="0">
                <a:effectLst/>
                <a:ea typeface="Times New Roman" panose="02020603050405020304" pitchFamily="18" charset="0"/>
              </a:rPr>
              <a:t>) was established to provide funding to supplement government budgetary allocations at all levels of education (</a:t>
            </a:r>
            <a:r>
              <a:rPr lang="en-GB" sz="2000" dirty="0" err="1">
                <a:effectLst/>
                <a:ea typeface="Times New Roman" panose="02020603050405020304" pitchFamily="18" charset="0"/>
              </a:rPr>
              <a:t>GETFund</a:t>
            </a:r>
            <a:r>
              <a:rPr lang="en-GB" sz="2000" dirty="0">
                <a:effectLst/>
                <a:ea typeface="Times New Roman" panose="02020603050405020304" pitchFamily="18" charset="0"/>
              </a:rPr>
              <a:t> Act, 2000)</a:t>
            </a:r>
          </a:p>
          <a:p>
            <a:r>
              <a:rPr lang="en-GB" sz="2000" dirty="0">
                <a:effectLst/>
                <a:ea typeface="Times New Roman" panose="02020603050405020304" pitchFamily="18" charset="0"/>
              </a:rPr>
              <a:t>The board is responsible for managing the collection, accounting, and investment of the fund in accordance with the objective of the </a:t>
            </a:r>
            <a:r>
              <a:rPr lang="en-GB" sz="2000" dirty="0" err="1">
                <a:effectLst/>
                <a:ea typeface="Times New Roman" panose="02020603050405020304" pitchFamily="18" charset="0"/>
              </a:rPr>
              <a:t>GETFund</a:t>
            </a:r>
            <a:r>
              <a:rPr lang="en-GB" sz="2000" dirty="0">
                <a:effectLst/>
                <a:ea typeface="Times New Roman" panose="02020603050405020304" pitchFamily="18" charset="0"/>
              </a:rPr>
              <a:t> Act 581, 2000. </a:t>
            </a:r>
          </a:p>
          <a:p>
            <a:r>
              <a:rPr lang="en-GB" sz="2000" dirty="0">
                <a:effectLst/>
                <a:ea typeface="Times New Roman" panose="02020603050405020304" pitchFamily="18" charset="0"/>
              </a:rPr>
              <a:t>The Act 581 also requires the Board to be independent and also adopt innovative approaches in organising fund-raising activities to raise money for the fund. </a:t>
            </a:r>
          </a:p>
          <a:p>
            <a:pPr lvl="1"/>
            <a:r>
              <a:rPr lang="en-GB" sz="2000" b="1" dirty="0">
                <a:effectLst/>
                <a:ea typeface="Times New Roman" panose="02020603050405020304" pitchFamily="18" charset="0"/>
              </a:rPr>
              <a:t>However, the independence of the Board is questioned given the subtle interference from Government. </a:t>
            </a:r>
          </a:p>
          <a:p>
            <a:r>
              <a:rPr lang="en-GB" sz="2000" dirty="0">
                <a:effectLst/>
                <a:ea typeface="Times New Roman" panose="02020603050405020304" pitchFamily="18" charset="0"/>
              </a:rPr>
              <a:t>Also, the over-reliance of funds from Government is a limitation to the operations of the </a:t>
            </a:r>
            <a:r>
              <a:rPr lang="en-GB" sz="2000" dirty="0" err="1">
                <a:effectLst/>
                <a:ea typeface="Times New Roman" panose="02020603050405020304" pitchFamily="18" charset="0"/>
              </a:rPr>
              <a:t>GETFund</a:t>
            </a:r>
            <a:r>
              <a:rPr lang="en-GB" sz="2000" dirty="0">
                <a:effectLst/>
                <a:ea typeface="Times New Roman" panose="02020603050405020304" pitchFamily="18" charset="0"/>
              </a:rPr>
              <a:t>, given the increasing number of the public higher education institutions. </a:t>
            </a:r>
          </a:p>
          <a:p>
            <a:r>
              <a:rPr lang="en-GB" sz="2000" dirty="0">
                <a:effectLst/>
                <a:ea typeface="Times New Roman" panose="02020603050405020304" pitchFamily="18" charset="0"/>
              </a:rPr>
              <a:t>This has often resulted in delays in receiving funds from Government leading to several operational constraints. </a:t>
            </a:r>
            <a:endParaRPr lang="en-GH" sz="2000" dirty="0">
              <a:effectLst/>
              <a:ea typeface="Times New Roman" panose="02020603050405020304" pitchFamily="18" charset="0"/>
            </a:endParaRPr>
          </a:p>
        </p:txBody>
      </p:sp>
      <p:pic>
        <p:nvPicPr>
          <p:cNvPr id="7" name="Graphic 6" descr="Schoolhouse">
            <a:extLst>
              <a:ext uri="{FF2B5EF4-FFF2-40B4-BE49-F238E27FC236}">
                <a16:creationId xmlns:a16="http://schemas.microsoft.com/office/drawing/2014/main" id="{2AD2B13D-AB2C-915B-3EBA-7CFEA68C68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05814" y="5367212"/>
            <a:ext cx="1685977" cy="1685977"/>
          </a:xfrm>
          <a:prstGeom prst="rect">
            <a:avLst/>
          </a:prstGeom>
        </p:spPr>
      </p:pic>
      <p:sp>
        <p:nvSpPr>
          <p:cNvPr id="4" name="Slide Number Placeholder 3">
            <a:extLst>
              <a:ext uri="{FF2B5EF4-FFF2-40B4-BE49-F238E27FC236}">
                <a16:creationId xmlns:a16="http://schemas.microsoft.com/office/drawing/2014/main" id="{31B64262-0C67-D5E3-16A4-CE28258C6A34}"/>
              </a:ext>
            </a:extLst>
          </p:cNvPr>
          <p:cNvSpPr>
            <a:spLocks noGrp="1"/>
          </p:cNvSpPr>
          <p:nvPr>
            <p:ph type="sldNum" sz="quarter" idx="12"/>
          </p:nvPr>
        </p:nvSpPr>
        <p:spPr>
          <a:xfrm>
            <a:off x="10837333" y="6470704"/>
            <a:ext cx="973667" cy="274320"/>
          </a:xfrm>
        </p:spPr>
        <p:txBody>
          <a:bodyPr>
            <a:normAutofit/>
          </a:bodyPr>
          <a:lstStyle/>
          <a:p>
            <a:pPr>
              <a:spcAft>
                <a:spcPts val="600"/>
              </a:spcAft>
            </a:pPr>
            <a:fld id="{465EF3BD-CB78-814E-93FB-E5EC94E90904}" type="slidenum">
              <a:rPr lang="en-GH" smtClean="0"/>
              <a:pPr>
                <a:spcAft>
                  <a:spcPts val="600"/>
                </a:spcAft>
              </a:pPr>
              <a:t>9</a:t>
            </a:fld>
            <a:endParaRPr lang="en-GH"/>
          </a:p>
        </p:txBody>
      </p:sp>
    </p:spTree>
    <p:extLst>
      <p:ext uri="{BB962C8B-B14F-4D97-AF65-F5344CB8AC3E}">
        <p14:creationId xmlns:p14="http://schemas.microsoft.com/office/powerpoint/2010/main" val="38052115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665</TotalTime>
  <Words>1932</Words>
  <Application>Microsoft Office PowerPoint</Application>
  <PresentationFormat>Widescreen</PresentationFormat>
  <Paragraphs>257</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Calibri</vt:lpstr>
      <vt:lpstr>Symbol</vt:lpstr>
      <vt:lpstr>Times New Roman</vt:lpstr>
      <vt:lpstr>Tw Cen MT</vt:lpstr>
      <vt:lpstr>Tw Cen MT Condensed</vt:lpstr>
      <vt:lpstr>Wingdings 3</vt:lpstr>
      <vt:lpstr>Integral</vt:lpstr>
      <vt:lpstr>MAKING THE GETFUND FIT FOR PURPOSE</vt:lpstr>
      <vt:lpstr>Presentation outline</vt:lpstr>
      <vt:lpstr>Introduction</vt:lpstr>
      <vt:lpstr>Introduction</vt:lpstr>
      <vt:lpstr>Purpose </vt:lpstr>
      <vt:lpstr>The state of higher education institutions financing</vt:lpstr>
      <vt:lpstr>The structure of cost of higher education</vt:lpstr>
      <vt:lpstr>Funding model in tertiary education in Ghana</vt:lpstr>
      <vt:lpstr>Management of the GETFund</vt:lpstr>
      <vt:lpstr>The role of the GETFund in higher education development</vt:lpstr>
      <vt:lpstr>Number of accredited tertiary institutions (GTEC, 2023)</vt:lpstr>
      <vt:lpstr>GETFund disbursement to tertiary institutions</vt:lpstr>
      <vt:lpstr>Criteria for funding by GETFund</vt:lpstr>
      <vt:lpstr>GETFund distribution formula for 2023</vt:lpstr>
      <vt:lpstr>Overview of contributions of GETFund</vt:lpstr>
      <vt:lpstr>Key challenges</vt:lpstr>
      <vt:lpstr>Key challenges</vt:lpstr>
      <vt:lpstr>Recommendations on making GETFund fit for purpose</vt:lpstr>
      <vt:lpstr>Recommendations on making GETFund fit for purpose</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THE GETFUND FIT FOR PURPOSE</dc:title>
  <dc:creator>Kofi Osei-Frimpong</dc:creator>
  <cp:lastModifiedBy>Mispah Mamah</cp:lastModifiedBy>
  <cp:revision>6</cp:revision>
  <dcterms:created xsi:type="dcterms:W3CDTF">2023-10-29T16:17:52Z</dcterms:created>
  <dcterms:modified xsi:type="dcterms:W3CDTF">2024-11-27T09:44:41Z</dcterms:modified>
</cp:coreProperties>
</file>