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71" r:id="rId5"/>
    <p:sldId id="268" r:id="rId6"/>
    <p:sldId id="269" r:id="rId7"/>
    <p:sldId id="273" r:id="rId8"/>
    <p:sldId id="260" r:id="rId9"/>
    <p:sldId id="264" r:id="rId10"/>
    <p:sldId id="272" r:id="rId11"/>
    <p:sldId id="261" r:id="rId12"/>
    <p:sldId id="265" r:id="rId13"/>
    <p:sldId id="266" r:id="rId14"/>
    <p:sldId id="262" r:id="rId15"/>
    <p:sldId id="26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4" d="100"/>
          <a:sy n="44" d="100"/>
        </p:scale>
        <p:origin x="106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CA5A04-EC73-45DE-ACD6-4E19E780221C}" type="datetimeFigureOut">
              <a:rPr lang="en-US" smtClean="0"/>
              <a:t>11/27/2024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8CE361-BB1C-4F66-9BF2-617D155B4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262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3CB34-4BA0-02DF-0BCE-900E3CE0C7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C78613-7490-7146-A26D-7574E811F5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8FF4D9-2F29-F757-A627-86FF9BCB1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F6F63-3440-453F-B21C-100A0259E9C7}" type="datetime1">
              <a:rPr lang="en-US" smtClean="0"/>
              <a:t>11/27/2024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5BF8B-F6EB-D7B5-30EA-E4C19C392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F6F2C8-72D3-CD15-83AD-CA5EC4220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B636-9E3F-44CA-849E-3483DBE50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64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49D9A-B9E6-3E80-A355-177A0D979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C68F44-FDB5-CAEA-073F-FB6022623A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7436FE-367F-4A07-B9B3-B12B31A99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ADAA-E744-4712-ACFB-58483D823215}" type="datetime1">
              <a:rPr lang="en-US" smtClean="0"/>
              <a:t>11/27/2024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157CDE-39A4-4981-7E8D-6B240BCED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65DE28-5B89-CBA2-8875-1328636A0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B636-9E3F-44CA-849E-3483DBE50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653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F8B9378-5535-F5F4-AA13-A7F1D9EB5E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046493-E0C9-C8CB-E0E6-343B345D4E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DF0BF1-FB07-B0F8-A0F8-E0A0A8B44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FDDCE-F384-4D27-94C0-5D1F4A070B72}" type="datetime1">
              <a:rPr lang="en-US" smtClean="0"/>
              <a:t>11/27/2024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A468FA-F3BF-ECE6-BBD8-104C3A0FD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03C5F8-5F37-DA0B-7486-3F88F6AFB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B636-9E3F-44CA-849E-3483DBE50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593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9DBD2-AAEB-5BDB-B955-806A29816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495B7A-4517-D9B0-444E-F6F9F1ED16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D0A920-76FE-750D-86C8-190986E32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0128A-F94B-4892-8308-701D951AE066}" type="datetime1">
              <a:rPr lang="en-US" smtClean="0"/>
              <a:t>11/27/2024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C82D3B-9B83-53F8-FF72-32863B182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1395CD-5B0A-30F5-D485-209AC7DCD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B636-9E3F-44CA-849E-3483DBE50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759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45EC1-E944-D60D-8687-2F799E839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910440-953F-475C-AEF6-24259340A8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ACDF41-F5E0-BE75-EC4C-B47F8F800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E2A1F-7AC7-48E2-8B09-142C902817E9}" type="datetime1">
              <a:rPr lang="en-US" smtClean="0"/>
              <a:t>11/27/2024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E5481F-235E-C64C-CA4D-42AF20E14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6F9E6C-7534-B6FE-00C0-167A956DB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B636-9E3F-44CA-849E-3483DBE50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884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670F5-A082-6F28-1C3A-7D85B4D2B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DB458E-C510-6F97-B194-2BBABF24D6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9259DE-EBCF-1180-3962-3DEA0765CD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9329B7-B94E-EADA-2831-511B5D450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B1DA9-CEB6-4F23-B13D-93753503A295}" type="datetime1">
              <a:rPr lang="en-US" smtClean="0"/>
              <a:t>11/27/2024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C09AEF-4EB0-9EDF-69ED-03465A826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831216-AE38-453F-2FDD-FE6BC0565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B636-9E3F-44CA-849E-3483DBE50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677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1CA8F-71F4-206B-4022-04D70E716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C93575-C5EC-B180-751B-925D14CD04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18459D-5407-BB8B-75EE-2C37E5CCB2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76EF1D-41F8-E8DA-6DA0-CC5569B02E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0751CD-2390-A470-8B44-B7656E3CD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8DCC71-0507-6D33-B9CD-B9599F8F5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EACF1-0069-410C-B741-7E9DE9E7A524}" type="datetime1">
              <a:rPr lang="en-US" smtClean="0"/>
              <a:t>11/27/2024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45C81B-BE88-8AF5-8406-5A7368C9D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5A7E139-8B4B-A9B4-B5DE-60AB0F036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B636-9E3F-44CA-849E-3483DBE50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227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B592A-F4E6-712F-C85F-2A6DCB16C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7368EA-BDC4-32AD-8A18-C8D5EDA15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7EC31-7816-4A2A-8BA2-B88D0BC3B664}" type="datetime1">
              <a:rPr lang="en-US" smtClean="0"/>
              <a:t>11/27/2024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AEA3BB-D5C6-E15B-F1D0-DAC32E137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D9B426-E4B7-EEEF-9ECE-FC890A5A6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B636-9E3F-44CA-849E-3483DBE50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238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F82801-C2C0-4528-31CB-03545121D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45456-0426-49CE-9A78-E437ABCB76EB}" type="datetime1">
              <a:rPr lang="en-US" smtClean="0"/>
              <a:t>11/27/2024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03EBAC-46A5-BEF6-1DBB-3FE261565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1B834C-72A2-529B-20CC-B9E06648C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B636-9E3F-44CA-849E-3483DBE50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955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FFCF9-DC2C-EFCE-5846-FF64697FB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93758F-9759-E5BC-337E-476E9FBDE3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11E69D-2BDC-3B4E-B183-76FF09FA41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E9E460-DA02-1786-E733-C465BDB5E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FBF29-478C-4531-B4C6-CC394D3EAA08}" type="datetime1">
              <a:rPr lang="en-US" smtClean="0"/>
              <a:t>11/27/2024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1AE0C7-5EB4-4D30-33C1-CAC71F7D1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E3FE0D-25C6-356E-FB3E-20FC78101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B636-9E3F-44CA-849E-3483DBE50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094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24638-7FAF-80B3-F1F2-3D6CD82AC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088B8D-39CB-6BA7-679D-DD5F5B5B1B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9B0CDB-87EE-D8CD-CDA8-D0D863E4ED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A9DA4B-1D43-F20B-59B4-D5B8F2069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E7590-3A8B-49A2-9B47-66BB681222FA}" type="datetime1">
              <a:rPr lang="en-US" smtClean="0"/>
              <a:t>11/27/2024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56CB8E-972D-0B71-BF66-D4FE7E51D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5BCB2F-33A5-18B2-65C4-75349F0FE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B636-9E3F-44CA-849E-3483DBE50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967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768D97-5A07-13D2-56AD-AF37B6206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FD9EF8-741E-95A3-8CA2-EFCB60759B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1E5522-FF37-E3A1-E1EF-3199FA318B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B1EEF9-D060-4CF3-AB7A-5263253A0A61}" type="datetime1">
              <a:rPr lang="en-US" smtClean="0"/>
              <a:t>11/27/2024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C7DB2D-C979-B512-12BD-DFE5B4F60A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F705A3-F25B-5DAE-D90D-5F09EBE9C2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89B636-9E3F-44CA-849E-3483DBE50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66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D3417-3EC0-EF3C-8D3C-531C7C9E73C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MANAGING GHANA’S PUBLIC UNIVERSITIES IN A NEW AGE</a:t>
            </a:r>
            <a:endParaRPr lang="en-US" sz="5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F10CCB-BCC1-D331-1B9D-5D0B636ADAA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Joseph Ats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Ayee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GAAS/Carnegie HE Closing Conference 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 November 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E615D6-AF42-F27E-0BC5-2BE81694E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B636-9E3F-44CA-849E-3483DBE50C7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623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A1191-87EF-27A5-6EAF-0046B56CF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Findings (cont’d)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BB7892-38F9-BAFE-4C45-4665B67FC5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Weak monitoring of institutions by GTEC resulting in inadequate quality assurance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accreditation), use of titles, etc.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harmonized criteria for performance management,  promotion and infrastructure showing incomplete NPM implementation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Militancy of student and staff unions has become more rampant, a situation that calls for more interaction between the governance and management structures on one hand and the unions on the other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Absence of national research fund and rating of researchers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Inadequate funding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Employers’ demand for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vocationalization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university education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566F40-4FAB-F04E-0A4B-15C8A9260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B636-9E3F-44CA-849E-3483DBE50C7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9881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32588-24D3-420E-7478-E26AA81D7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Recommendations</a:t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9C4836-32B1-2492-F41C-1A3AB3882E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marR="0" indent="-514350" algn="just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sz="30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Reconsider the Legal and Policy Framework</a:t>
            </a:r>
            <a:endParaRPr lang="en-US" sz="3000" b="1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en-US" sz="3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algn="just">
              <a:spcBef>
                <a:spcPts val="0"/>
              </a:spcBef>
              <a:spcAft>
                <a:spcPts val="0"/>
              </a:spcAft>
            </a:pPr>
            <a:r>
              <a:rPr lang="en-US" sz="3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Exclude University Councils (UCs) from the list of “Statutory Boards and Corporations” in the Presidential (Transition) Act 2012, Act 845.</a:t>
            </a:r>
            <a:endParaRPr lang="en-US" sz="3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Amend the Fees and Charges (Miscellaneous Provisions, 2022 (Act 1080) to give the universities a free hand to charge fees to finance their operations 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despite</a:t>
            </a:r>
            <a:r>
              <a:rPr lang="en-US" sz="3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being public institutions.</a:t>
            </a:r>
            <a:endParaRPr lang="en-US" sz="3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0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3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Limit directives that will not frustrate but facilitate the mandates and operations of universities.</a:t>
            </a:r>
            <a:endParaRPr lang="en-US" sz="3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Revisit mandates of universities </a:t>
            </a:r>
            <a:r>
              <a:rPr lang="en-US" sz="3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considering </a:t>
            </a:r>
            <a:r>
              <a:rPr lang="en-US" sz="3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three important relationships that they must navigate and negotiate: (</a:t>
            </a:r>
            <a:r>
              <a:rPr lang="en-US" sz="3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3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politica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 distance</a:t>
            </a:r>
            <a:r>
              <a:rPr lang="en-US" sz="3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from the state; (ii) culturally close to society; and (iii) intellectually linked to wider scholarly and scientific values of the world of learning.</a:t>
            </a:r>
            <a:endParaRPr lang="en-US" sz="3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50634B-5376-D7D2-59C2-A03B30489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B636-9E3F-44CA-849E-3483DBE50C7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2749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4170A-DE9A-E420-688F-967E4A17A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Recommendations (Cont’d)</a:t>
            </a:r>
            <a:endParaRPr lang="en-US" sz="6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1DFE54-086F-294D-C293-55348BBEC9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Revisit the Institutional Framework</a:t>
            </a:r>
            <a:endParaRPr lang="en-US" dirty="0">
              <a:solidFill>
                <a:srgbClr val="7030A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Address the interference of government in the appointment of some Vice Chancellors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to reduce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delay and uncertainty. 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Governance and management structures should interact more with the unions to reduce disruptions in the campuses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Unions make realistic demands 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Deepen shared governance:  the allocation of accountability to the council, academic matters to the academic board and faculty, and managing the institutions to the administration. 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Transformative leadership is still needed. Leadership is embedded in the governance and management structures.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660E26-1499-753F-6827-A504A2734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B636-9E3F-44CA-849E-3483DBE50C7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4864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08487-DEC8-4C5D-531B-FAA53ACFE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Recommendations (Cont’d)</a:t>
            </a:r>
            <a:endParaRPr lang="en-US" sz="6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CA8470-3EE7-BF6C-020C-F9B7401B7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Deepen Reform Strategies and Consider New Ones</a:t>
            </a:r>
            <a:endParaRPr lang="en-US" dirty="0">
              <a:solidFill>
                <a:srgbClr val="7030A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algn="just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Review NPM strategies through reform and engagement with actors. 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Governance and management structures must undertake self-introspection and see what things to do  differently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Managing universities entails dealing with the dilemma between universities being public institutions and being entrepreneurial 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Consider emerging models.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New Public Service is asking governments to reconsider the universities as proper public institutions to promote the public interest</a:t>
            </a:r>
            <a:r>
              <a:rPr lang="en-US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Continued reforms in universities and their linkage to performance based on research production, graduation rates, publication of theses, etc.  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C25FA-B4CB-B1DF-0390-64CDEDAEF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B636-9E3F-44CA-849E-3483DBE50C7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0741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7A0764-3759-197F-D6C3-826FAF646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81DE0F-A5F3-E453-0CCC-83D1D71AD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Governing and managing universities have always been complex because of the multiple stakeholders with differing interests. Success depends on all actors.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T</a:t>
            </a:r>
            <a:r>
              <a:rPr lang="en-US" sz="2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he post-1990 NPM reforms have brought both gains and deficits to public universities. Whether they have either succeeded or failed in curing the ills for which they were designed is debatable. </a:t>
            </a:r>
          </a:p>
          <a:p>
            <a:pPr algn="just"/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Universities in a new age will have reposition themselves through their governance and management structures to navigate and negotiate the evolving contextual complexities. A window of opportunity is the use of new technologies, curricula transformation, becoming research intensive, collaboration and funding innovations.</a:t>
            </a:r>
            <a:endParaRPr lang="en-US" sz="2800" dirty="0">
              <a:solidFill>
                <a:srgbClr val="222222"/>
              </a:solidFill>
              <a:effectLst/>
              <a:latin typeface="Times New Roman" panose="02020603050405020304" pitchFamily="18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890875-10CD-AE6F-D0BD-2E2BF1A79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B636-9E3F-44CA-849E-3483DBE50C7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3633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598C6-C857-9163-FCFE-C8D31D792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Acknowledgments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B907E5-838D-F614-479C-4EA466EE00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am grateful to the reviewers of the concept note, background paper and policy brief and comments received from the policy dialogue session.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25B8BD-EDF5-6C5B-9535-068BE330C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B636-9E3F-44CA-849E-3483DBE50C7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946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31DB7-D443-5B90-C49B-434981A2F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Presentation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2F3B74-399C-739C-7547-9C4C8A3494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Findings</a:t>
            </a: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Recommendations</a:t>
            </a: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Acknowledgments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2A02F2-AEFB-B0D4-A1D9-E366395B3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B636-9E3F-44CA-849E-3483DBE50C7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70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D05A04-0E34-DD88-F9DB-87D3279E0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Introduction: Importance of Governing and Managing Universities</a:t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E44E13-E821-DD28-3282-930B61BBAC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n-US" kern="100" dirty="0"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Governance is at the heart of managing universities. </a:t>
            </a:r>
          </a:p>
          <a:p>
            <a:pPr algn="just"/>
            <a:r>
              <a:rPr lang="en-US" kern="100" dirty="0"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Governing</a:t>
            </a:r>
            <a:r>
              <a:rPr lang="en-US" kern="100" dirty="0">
                <a:solidFill>
                  <a:srgbClr val="000000"/>
                </a:solidFill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 refers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the legal, policy and institutional frameworks for decision-making among multiple and complex actors in universities.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means less about what universities do and more about how they do it.</a:t>
            </a:r>
            <a:endParaRPr lang="en-US" kern="100" dirty="0">
              <a:latin typeface="Times New Roman" panose="02020603050405020304" pitchFamily="18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r>
              <a:rPr lang="en-US" kern="100" dirty="0"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Managing refers to the </a:t>
            </a:r>
            <a:r>
              <a:rPr lang="en-US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organization and coordination of the daily activities to attain those goals efficiently.  </a:t>
            </a:r>
          </a:p>
          <a:p>
            <a:pPr algn="just"/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Importance of governance: </a:t>
            </a:r>
            <a:r>
              <a:rPr lang="en-US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“greatest challenge and threat to universities arise from the manner in which they are governed, both from within and from without” (James J. </a:t>
            </a:r>
            <a:r>
              <a:rPr lang="en-US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Duderstadt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2002).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408BF0-DA34-7094-53B1-0E0E6BBE5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B636-9E3F-44CA-849E-3483DBE50C7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729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39D72-0859-110D-398D-AD7D9F983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Findings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A06BA1-73C3-865B-61A8-442A3A5402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800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 broad categories of university governance</a:t>
            </a:r>
            <a:r>
              <a:rPr lang="en-US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external governance and internal governance </a:t>
            </a:r>
          </a:p>
          <a:p>
            <a:pPr algn="just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800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xternal governance </a:t>
            </a:r>
            <a:r>
              <a:rPr lang="en-US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connotes “relations between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universities</a:t>
            </a:r>
            <a:r>
              <a:rPr lang="en-US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their supervisors” (Executive, Parliament, GTEC, Auditor General)</a:t>
            </a:r>
          </a:p>
          <a:p>
            <a:pPr algn="just"/>
            <a:r>
              <a:rPr lang="en-US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involves a state supervising model in which the state steers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universities</a:t>
            </a:r>
            <a:r>
              <a:rPr lang="en-US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at a distance through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en-US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councils and employs indirect steering instruments such as funding allocations, evaluation, and </a:t>
            </a:r>
            <a:r>
              <a:rPr lang="en-US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programme</a:t>
            </a:r>
            <a:r>
              <a:rPr lang="en-US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accreditation to shape their mandates </a:t>
            </a:r>
          </a:p>
          <a:p>
            <a:pPr algn="just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nternal governance </a:t>
            </a:r>
            <a:r>
              <a:rPr lang="en-US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refers to lines of authority within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HEIs</a:t>
            </a:r>
            <a:r>
              <a:rPr lang="en-US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 are the Chancellor and Council. Management plays a key role in governance without which governance would not be effective</a:t>
            </a:r>
            <a:endParaRPr lang="en-US" sz="2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679219-C612-66FE-D7CD-CE4D5FC19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B636-9E3F-44CA-849E-3483DBE50C7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925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C853B1-9CCD-7C6A-788D-862A17B19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Governance and Management Architecture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E6B463-5544-47A7-EB9B-513837A17E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External Governance </a:t>
            </a:r>
            <a:r>
              <a:rPr lang="en-US" b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Architecture</a:t>
            </a:r>
            <a:endParaRPr lang="en-US" b="1" u="sng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Parliament (Parliamentary Select Committee on Education and Public Accounts Committee)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Ministry of Education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Ghana Tertiary Education Commission (GTEC)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Auditor General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Vice Chancellors Ghana (VCG)</a:t>
            </a: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en-US" b="1" i="1" u="sng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Internal Governance </a:t>
            </a:r>
            <a:r>
              <a:rPr lang="en-US" b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Architecture</a:t>
            </a:r>
          </a:p>
          <a:p>
            <a:pPr marR="0" algn="just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Chancellor</a:t>
            </a:r>
            <a:endParaRPr lang="en-US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University Council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30C772-4EBF-E166-E0D0-ECC6E55F8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B636-9E3F-44CA-849E-3483DBE50C7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71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4D8E5-3C60-84C1-7897-1051F32F8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Governance and Management Architecture (cont’d)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B02392-9FED-775F-A676-FAA464D446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Management Structure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Vice Chancellor 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Pro-Vice Chancellors, Provosts, Deans, Directors, and Heads of Department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Registrar and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Registrary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Convocation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Boards (such as the Academic Board; College/School/Faculty Board, Advisory Board)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Standing Committees (such as the Business and Executive Committee (BEC), Finance; Disciplinary)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 hoc Committees (search committee; investigation)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F07EEA-B5F5-1E13-CC3C-2D31BF452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B636-9E3F-44CA-849E-3483DBE50C7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220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A8C7E-B674-35B0-7AC3-507B7770C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Findings (cont’d)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AFECDB-1467-4F1A-B293-C16140561E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Major reforms in legal, policy and institutional frameworks.</a:t>
            </a:r>
          </a:p>
          <a:p>
            <a:pPr algn="just"/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erger of NCTE and NAB under the Education Regulatory Bodies Act, 2020 (Act 1023) to form the GTEC in August 2020.</a:t>
            </a:r>
          </a:p>
          <a:p>
            <a:pPr algn="just"/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Expansion of neo-liberal HEIs for access: 16 public and 10 technical HEIs, 5 specialized ones and about 110 private tertiary institutions (TIs) created by </a:t>
            </a:r>
            <a:r>
              <a:rPr lang="en-US" sz="28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Companies Act, 2019 (Act 992)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Tensions between either external and internal governance structures or governance and management structures</a:t>
            </a:r>
          </a:p>
          <a:p>
            <a:pPr algn="just"/>
            <a:r>
              <a:rPr lang="en-US" sz="28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Tensions the result of the 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en-US" sz="28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omplexity of the governance and management architecture 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and </a:t>
            </a:r>
            <a:r>
              <a:rPr lang="en-US" sz="28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actors with different interests.</a:t>
            </a:r>
          </a:p>
          <a:p>
            <a:pPr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78BDA0-32FD-66D3-2FCD-C1A73D727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B636-9E3F-44CA-849E-3483DBE50C7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195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D3149-F6DC-DDAD-4112-BDFB8D694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032" y="365125"/>
            <a:ext cx="10412767" cy="1250610"/>
          </a:xfrm>
        </p:spPr>
        <p:txBody>
          <a:bodyPr>
            <a:normAutofit fontScale="90000"/>
          </a:bodyPr>
          <a:lstStyle/>
          <a:p>
            <a:r>
              <a:rPr lang="en-US" sz="6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Findings (cont’d)</a:t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E5E785-6415-9840-DE9B-DB6A5B9097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5736"/>
            <a:ext cx="10515600" cy="4740614"/>
          </a:xfrm>
        </p:spPr>
        <p:txBody>
          <a:bodyPr>
            <a:normAutofit fontScale="85000" lnSpcReduction="10000"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3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Issues of g</a:t>
            </a:r>
            <a:r>
              <a:rPr lang="en-US" sz="33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overnance and management have serious implications for mandates of universities. They have either influenced or have been influenced by uncertainties: declining funding, relevance, increasing competition, globalization and government interference.</a:t>
            </a:r>
            <a:endParaRPr lang="en-US" sz="33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Mandates of </a:t>
            </a:r>
            <a:r>
              <a:rPr lang="en-US" sz="3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en-US" sz="3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niversities have followed the trajectory of others in Africa:</a:t>
            </a:r>
            <a:r>
              <a:rPr lang="en-US" sz="33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initial colonial project</a:t>
            </a:r>
            <a:r>
              <a:rPr lang="en-US" sz="33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to national HEIs</a:t>
            </a:r>
            <a:r>
              <a:rPr lang="en-US" sz="33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to the post-1990 </a:t>
            </a:r>
            <a:r>
              <a:rPr lang="en-US" sz="33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neo-liberal (</a:t>
            </a:r>
            <a:r>
              <a:rPr lang="en-US" sz="33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New Public Management (NPM) and </a:t>
            </a:r>
            <a:r>
              <a:rPr lang="en-US" sz="33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SAPs) - entrepreneurial/enterprise institutions and becoming research intensive.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Some counterproductive legal and policy initiatives: </a:t>
            </a:r>
            <a:r>
              <a:rPr lang="en-US" sz="3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Examples: the </a:t>
            </a:r>
            <a:r>
              <a:rPr lang="en-US" sz="33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dissolution of Councils under the Statutory Boards and Corporations in </a:t>
            </a:r>
            <a:r>
              <a:rPr lang="en-US" sz="3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Section 14(1) of </a:t>
            </a:r>
            <a:r>
              <a:rPr lang="en-US" sz="33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Presidential (Transition) Act 2012, Act 845 in a transition period and approval of fees by Parliament under the Fees and Charges (Miscellaneous Provisions), 2022, Act 1080.</a:t>
            </a:r>
            <a:endParaRPr lang="en-US" sz="3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9E7ACC-E309-E1CC-CE02-EE58654A2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B636-9E3F-44CA-849E-3483DBE50C7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5821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3F86F-F942-FC08-3CF4-6317C968C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Findings (cont’d)</a:t>
            </a:r>
            <a:endParaRPr lang="en-US" sz="6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206BB-98B4-61B5-AEB2-23E9FF5465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10515600" cy="4665662"/>
          </a:xfrm>
        </p:spPr>
        <p:txBody>
          <a:bodyPr>
            <a:normAutofit fontScale="92500" lnSpcReduction="10000"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3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 legal, policy, and institutional frameworks are in themselves evidence of the capacity to initiate reforms and manage crisis – crisis-reform nexus. 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NPM reform strategies (decentralization, IGFs, teaching and learning, a shift in vision, digitalization, PPPs, quality assurance and crisis management) were implemented with varying degrees of emphasis, success, and challenges.  They reinforce the issues of relevance, access, equity, and “publicness” </a:t>
            </a:r>
            <a:r>
              <a:rPr lang="en-US" sz="33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3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3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</a:t>
            </a:r>
            <a:r>
              <a:rPr lang="en-US" sz="33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3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 realization of the mandates of universities should be seen as work in progress </a:t>
            </a:r>
            <a:r>
              <a:rPr lang="en-US" sz="3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given</a:t>
            </a:r>
            <a:r>
              <a:rPr lang="en-US" sz="3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the evolving nature of relevance, demands, competition, globalization, and funding.</a:t>
            </a:r>
            <a:endParaRPr lang="en-US" sz="3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E80E58-B387-38A7-5DEB-386E3DDFD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B636-9E3F-44CA-849E-3483DBE50C7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6855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844</TotalTime>
  <Words>1285</Words>
  <Application>Microsoft Office PowerPoint</Application>
  <PresentationFormat>Widescreen</PresentationFormat>
  <Paragraphs>104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Office Theme</vt:lpstr>
      <vt:lpstr>MANAGING GHANA’S PUBLIC UNIVERSITIES IN A NEW AGE</vt:lpstr>
      <vt:lpstr>Presentation Outline</vt:lpstr>
      <vt:lpstr> Introduction: Importance of Governing and Managing Universities </vt:lpstr>
      <vt:lpstr>Findings</vt:lpstr>
      <vt:lpstr>Governance and Management Architecture</vt:lpstr>
      <vt:lpstr>Governance and Management Architecture (cont’d)</vt:lpstr>
      <vt:lpstr>Findings (cont’d)</vt:lpstr>
      <vt:lpstr>Findings (cont’d) </vt:lpstr>
      <vt:lpstr>Findings (cont’d)</vt:lpstr>
      <vt:lpstr>Findings (cont’d)</vt:lpstr>
      <vt:lpstr>Recommendations </vt:lpstr>
      <vt:lpstr>Recommendations (Cont’d)</vt:lpstr>
      <vt:lpstr>Recommendations (Cont’d)</vt:lpstr>
      <vt:lpstr>Conclusion</vt:lpstr>
      <vt:lpstr>Acknowledgments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MANAGING GHANA’S PUBLIC UNIVERSITIES IN A NEW AGE</dc:title>
  <dc:creator>Joseph Roland Akwetey Ayee</dc:creator>
  <cp:lastModifiedBy>Mispah Mamah</cp:lastModifiedBy>
  <cp:revision>65</cp:revision>
  <dcterms:created xsi:type="dcterms:W3CDTF">2023-12-02T15:32:38Z</dcterms:created>
  <dcterms:modified xsi:type="dcterms:W3CDTF">2024-11-27T09:55:24Z</dcterms:modified>
</cp:coreProperties>
</file>