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2"/>
  </p:notesMasterIdLst>
  <p:sldIdLst>
    <p:sldId id="256" r:id="rId2"/>
    <p:sldId id="285" r:id="rId3"/>
    <p:sldId id="286" r:id="rId4"/>
    <p:sldId id="287" r:id="rId5"/>
    <p:sldId id="261" r:id="rId6"/>
    <p:sldId id="264" r:id="rId7"/>
    <p:sldId id="288" r:id="rId8"/>
    <p:sldId id="265" r:id="rId9"/>
    <p:sldId id="267" r:id="rId10"/>
    <p:sldId id="270" r:id="rId11"/>
    <p:sldId id="271" r:id="rId12"/>
    <p:sldId id="272" r:id="rId13"/>
    <p:sldId id="273" r:id="rId14"/>
    <p:sldId id="277" r:id="rId15"/>
    <p:sldId id="278" r:id="rId16"/>
    <p:sldId id="274" r:id="rId17"/>
    <p:sldId id="290" r:id="rId18"/>
    <p:sldId id="280" r:id="rId19"/>
    <p:sldId id="289" r:id="rId20"/>
    <p:sldId id="29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22"/>
    <p:restoredTop sz="95045"/>
  </p:normalViewPr>
  <p:slideViewPr>
    <p:cSldViewPr snapToGrid="0">
      <p:cViewPr varScale="1">
        <p:scale>
          <a:sx n="40" d="100"/>
          <a:sy n="40" d="100"/>
        </p:scale>
        <p:origin x="1186"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C3121C-CCC8-234F-97A2-3F1B27F9B12D}" type="datetimeFigureOut">
              <a:rPr lang="en-GB" smtClean="0"/>
              <a:t>27/11/2024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E39ADB-E280-2442-B164-E314E98B6E17}" type="slidenum">
              <a:rPr lang="en-GB" smtClean="0"/>
              <a:t>‹#›</a:t>
            </a:fld>
            <a:endParaRPr lang="en-GB"/>
          </a:p>
        </p:txBody>
      </p:sp>
    </p:spTree>
    <p:extLst>
      <p:ext uri="{BB962C8B-B14F-4D97-AF65-F5344CB8AC3E}">
        <p14:creationId xmlns:p14="http://schemas.microsoft.com/office/powerpoint/2010/main" val="2902580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E39ADB-E280-2442-B164-E314E98B6E17}" type="slidenum">
              <a:rPr lang="en-GB" smtClean="0"/>
              <a:t>1</a:t>
            </a:fld>
            <a:endParaRPr lang="en-GB"/>
          </a:p>
        </p:txBody>
      </p:sp>
    </p:spTree>
    <p:extLst>
      <p:ext uri="{BB962C8B-B14F-4D97-AF65-F5344CB8AC3E}">
        <p14:creationId xmlns:p14="http://schemas.microsoft.com/office/powerpoint/2010/main" val="263554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E39ADB-E280-2442-B164-E314E98B6E17}" type="slidenum">
              <a:rPr lang="en-GB" smtClean="0"/>
              <a:t>12</a:t>
            </a:fld>
            <a:endParaRPr lang="en-GB"/>
          </a:p>
        </p:txBody>
      </p:sp>
    </p:spTree>
    <p:extLst>
      <p:ext uri="{BB962C8B-B14F-4D97-AF65-F5344CB8AC3E}">
        <p14:creationId xmlns:p14="http://schemas.microsoft.com/office/powerpoint/2010/main" val="66261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E39ADB-E280-2442-B164-E314E98B6E17}" type="slidenum">
              <a:rPr lang="en-GB" smtClean="0"/>
              <a:t>18</a:t>
            </a:fld>
            <a:endParaRPr lang="en-GB"/>
          </a:p>
        </p:txBody>
      </p:sp>
    </p:spTree>
    <p:extLst>
      <p:ext uri="{BB962C8B-B14F-4D97-AF65-F5344CB8AC3E}">
        <p14:creationId xmlns:p14="http://schemas.microsoft.com/office/powerpoint/2010/main" val="3234417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28 November 2024</a:t>
            </a:r>
          </a:p>
        </p:txBody>
      </p:sp>
      <p:sp>
        <p:nvSpPr>
          <p:cNvPr id="5" name="Footer Placeholder 4"/>
          <p:cNvSpPr>
            <a:spLocks noGrp="1"/>
          </p:cNvSpPr>
          <p:nvPr>
            <p:ph type="ftr" sz="quarter" idx="11"/>
          </p:nvPr>
        </p:nvSpPr>
        <p:spPr>
          <a:xfrm>
            <a:off x="2416500" y="329307"/>
            <a:ext cx="4973915" cy="309201"/>
          </a:xfrm>
        </p:spPr>
        <p:txBody>
          <a:bodyPr/>
          <a:lstStyle/>
          <a:p>
            <a:r>
              <a:rPr lang="en-US"/>
              <a:t>GAAS Presentaton on Technical Universities</a:t>
            </a:r>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28 November 2024</a:t>
            </a:r>
          </a:p>
        </p:txBody>
      </p:sp>
      <p:sp>
        <p:nvSpPr>
          <p:cNvPr id="5" name="Footer Placeholder 4"/>
          <p:cNvSpPr>
            <a:spLocks noGrp="1"/>
          </p:cNvSpPr>
          <p:nvPr>
            <p:ph type="ftr" sz="quarter" idx="11"/>
          </p:nvPr>
        </p:nvSpPr>
        <p:spPr/>
        <p:txBody>
          <a:bodyPr/>
          <a:lstStyle/>
          <a:p>
            <a:r>
              <a:rPr lang="en-US"/>
              <a:t>GAAS Presentaton on Technical Universities</a:t>
            </a:r>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28 November 2024</a:t>
            </a:r>
          </a:p>
        </p:txBody>
      </p:sp>
      <p:sp>
        <p:nvSpPr>
          <p:cNvPr id="5" name="Footer Placeholder 4"/>
          <p:cNvSpPr>
            <a:spLocks noGrp="1"/>
          </p:cNvSpPr>
          <p:nvPr>
            <p:ph type="ftr" sz="quarter" idx="11"/>
          </p:nvPr>
        </p:nvSpPr>
        <p:spPr/>
        <p:txBody>
          <a:bodyPr/>
          <a:lstStyle/>
          <a:p>
            <a:r>
              <a:rPr lang="en-US"/>
              <a:t>GAAS Presentaton on Technical Universities</a:t>
            </a:r>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28 November 2024</a:t>
            </a:r>
          </a:p>
        </p:txBody>
      </p:sp>
      <p:sp>
        <p:nvSpPr>
          <p:cNvPr id="5" name="Footer Placeholder 4"/>
          <p:cNvSpPr>
            <a:spLocks noGrp="1"/>
          </p:cNvSpPr>
          <p:nvPr>
            <p:ph type="ftr" sz="quarter" idx="11"/>
          </p:nvPr>
        </p:nvSpPr>
        <p:spPr/>
        <p:txBody>
          <a:bodyPr/>
          <a:lstStyle/>
          <a:p>
            <a:r>
              <a:rPr lang="en-US"/>
              <a:t>GAAS Presentaton on Technical Universities</a:t>
            </a:r>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28 November 2024</a:t>
            </a:r>
          </a:p>
        </p:txBody>
      </p:sp>
      <p:sp>
        <p:nvSpPr>
          <p:cNvPr id="5" name="Footer Placeholder 4"/>
          <p:cNvSpPr>
            <a:spLocks noGrp="1"/>
          </p:cNvSpPr>
          <p:nvPr>
            <p:ph type="ftr" sz="quarter" idx="11"/>
          </p:nvPr>
        </p:nvSpPr>
        <p:spPr/>
        <p:txBody>
          <a:bodyPr/>
          <a:lstStyle/>
          <a:p>
            <a:r>
              <a:rPr lang="en-US"/>
              <a:t>GAAS Presentaton on Technical Universities</a:t>
            </a:r>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28 November 2024</a:t>
            </a:r>
          </a:p>
        </p:txBody>
      </p:sp>
      <p:sp>
        <p:nvSpPr>
          <p:cNvPr id="6" name="Footer Placeholder 5"/>
          <p:cNvSpPr>
            <a:spLocks noGrp="1"/>
          </p:cNvSpPr>
          <p:nvPr>
            <p:ph type="ftr" sz="quarter" idx="11"/>
          </p:nvPr>
        </p:nvSpPr>
        <p:spPr/>
        <p:txBody>
          <a:bodyPr/>
          <a:lstStyle/>
          <a:p>
            <a:r>
              <a:rPr lang="en-US"/>
              <a:t>GAAS Presentaton on Technical Universities</a:t>
            </a:r>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28 November 2024</a:t>
            </a:r>
          </a:p>
        </p:txBody>
      </p:sp>
      <p:sp>
        <p:nvSpPr>
          <p:cNvPr id="8" name="Footer Placeholder 7"/>
          <p:cNvSpPr>
            <a:spLocks noGrp="1"/>
          </p:cNvSpPr>
          <p:nvPr>
            <p:ph type="ftr" sz="quarter" idx="11"/>
          </p:nvPr>
        </p:nvSpPr>
        <p:spPr/>
        <p:txBody>
          <a:bodyPr/>
          <a:lstStyle/>
          <a:p>
            <a:r>
              <a:rPr lang="en-US"/>
              <a:t>GAAS Presentaton on Technical Universities</a:t>
            </a:r>
          </a:p>
        </p:txBody>
      </p:sp>
      <p:sp>
        <p:nvSpPr>
          <p:cNvPr id="9" name="Slide Number Placeholder 8"/>
          <p:cNvSpPr>
            <a:spLocks noGrp="1"/>
          </p:cNvSpPr>
          <p:nvPr>
            <p:ph type="sldNum" sz="quarter" idx="12"/>
          </p:nvPr>
        </p:nvSpPr>
        <p:spPr/>
        <p:txBody>
          <a:bodyPr/>
          <a:lstStyle/>
          <a:p>
            <a:fld id="{6D22F896-40B5-4ADD-8801-0D06FADFA095}" type="slidenum">
              <a:rPr lang="en-US"/>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28 November 2024</a:t>
            </a:r>
          </a:p>
        </p:txBody>
      </p:sp>
      <p:sp>
        <p:nvSpPr>
          <p:cNvPr id="4" name="Footer Placeholder 3"/>
          <p:cNvSpPr>
            <a:spLocks noGrp="1"/>
          </p:cNvSpPr>
          <p:nvPr>
            <p:ph type="ftr" sz="quarter" idx="11"/>
          </p:nvPr>
        </p:nvSpPr>
        <p:spPr/>
        <p:txBody>
          <a:bodyPr/>
          <a:lstStyle/>
          <a:p>
            <a:r>
              <a:rPr lang="en-US"/>
              <a:t>GAAS Presentaton on Technical Universities</a:t>
            </a:r>
          </a:p>
        </p:txBody>
      </p:sp>
      <p:sp>
        <p:nvSpPr>
          <p:cNvPr id="5" name="Slide Number Placeholder 4"/>
          <p:cNvSpPr>
            <a:spLocks noGrp="1"/>
          </p:cNvSpPr>
          <p:nvPr>
            <p:ph type="sldNum" sz="quarter" idx="12"/>
          </p:nvPr>
        </p:nvSpPr>
        <p:spPr/>
        <p:txBody>
          <a:bodyPr/>
          <a:lstStyle/>
          <a:p>
            <a:fld id="{6D22F896-40B5-4ADD-8801-0D06FADFA095}" type="slidenum">
              <a:rPr lang="en-US"/>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28 November 2024</a:t>
            </a:r>
          </a:p>
        </p:txBody>
      </p:sp>
      <p:sp>
        <p:nvSpPr>
          <p:cNvPr id="3" name="Footer Placeholder 2"/>
          <p:cNvSpPr>
            <a:spLocks noGrp="1"/>
          </p:cNvSpPr>
          <p:nvPr>
            <p:ph type="ftr" sz="quarter" idx="11"/>
          </p:nvPr>
        </p:nvSpPr>
        <p:spPr/>
        <p:txBody>
          <a:bodyPr/>
          <a:lstStyle/>
          <a:p>
            <a:r>
              <a:rPr lang="en-US"/>
              <a:t>GAAS Presentaton on Technical Universities</a:t>
            </a:r>
          </a:p>
        </p:txBody>
      </p:sp>
      <p:sp>
        <p:nvSpPr>
          <p:cNvPr id="4" name="Slide Number Placeholder 3"/>
          <p:cNvSpPr>
            <a:spLocks noGrp="1"/>
          </p:cNvSpPr>
          <p:nvPr>
            <p:ph type="sldNum" sz="quarter" idx="12"/>
          </p:nvPr>
        </p:nvSpPr>
        <p:spPr/>
        <p:txBody>
          <a:bodyPr/>
          <a:lstStyle/>
          <a:p>
            <a:fld id="{6D22F896-40B5-4ADD-8801-0D06FADFA095}"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28 November 2024</a:t>
            </a:r>
          </a:p>
        </p:txBody>
      </p:sp>
      <p:sp>
        <p:nvSpPr>
          <p:cNvPr id="6" name="Footer Placeholder 5"/>
          <p:cNvSpPr>
            <a:spLocks noGrp="1"/>
          </p:cNvSpPr>
          <p:nvPr>
            <p:ph type="ftr" sz="quarter" idx="11"/>
          </p:nvPr>
        </p:nvSpPr>
        <p:spPr/>
        <p:txBody>
          <a:bodyPr/>
          <a:lstStyle/>
          <a:p>
            <a:r>
              <a:rPr lang="en-US"/>
              <a:t>GAAS Presentaton on Technical Universities</a:t>
            </a:r>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r>
              <a:rPr lang="en-US"/>
              <a:t>28 November 2024</a:t>
            </a:r>
          </a:p>
        </p:txBody>
      </p:sp>
      <p:sp>
        <p:nvSpPr>
          <p:cNvPr id="6" name="Footer Placeholder 5"/>
          <p:cNvSpPr>
            <a:spLocks noGrp="1"/>
          </p:cNvSpPr>
          <p:nvPr>
            <p:ph type="ftr" sz="quarter" idx="11"/>
          </p:nvPr>
        </p:nvSpPr>
        <p:spPr>
          <a:xfrm>
            <a:off x="1447382" y="318640"/>
            <a:ext cx="5541004" cy="320931"/>
          </a:xfrm>
        </p:spPr>
        <p:txBody>
          <a:bodyPr/>
          <a:lstStyle/>
          <a:p>
            <a:r>
              <a:rPr lang="en-US"/>
              <a:t>GAAS Presentaton on Technical Universities</a:t>
            </a:r>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t>28 November 2024</a:t>
            </a: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GAAS Presentaton on Technical Universities</a:t>
            </a: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a:pPr/>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8294-FB3E-30F7-9A5B-6BA460AF9FAA}"/>
              </a:ext>
            </a:extLst>
          </p:cNvPr>
          <p:cNvSpPr>
            <a:spLocks noGrp="1"/>
          </p:cNvSpPr>
          <p:nvPr>
            <p:ph type="ctrTitle"/>
          </p:nvPr>
        </p:nvSpPr>
        <p:spPr>
          <a:xfrm>
            <a:off x="2417780" y="1032933"/>
            <a:ext cx="8637073" cy="1983418"/>
          </a:xfrm>
        </p:spPr>
        <p:txBody>
          <a:bodyPr>
            <a:normAutofit fontScale="90000"/>
          </a:bodyPr>
          <a:lstStyle/>
          <a:p>
            <a:r>
              <a:rPr lang="en-GB" sz="4800" dirty="0"/>
              <a:t>The conversion of polytechnics to technical universities in Ghana</a:t>
            </a:r>
          </a:p>
        </p:txBody>
      </p:sp>
      <p:sp>
        <p:nvSpPr>
          <p:cNvPr id="3" name="Subtitle 2">
            <a:extLst>
              <a:ext uri="{FF2B5EF4-FFF2-40B4-BE49-F238E27FC236}">
                <a16:creationId xmlns:a16="http://schemas.microsoft.com/office/drawing/2014/main" id="{7C57379F-CC8F-EBBE-49C2-3C2C8DA57244}"/>
              </a:ext>
            </a:extLst>
          </p:cNvPr>
          <p:cNvSpPr>
            <a:spLocks noGrp="1"/>
          </p:cNvSpPr>
          <p:nvPr>
            <p:ph type="subTitle" idx="1"/>
          </p:nvPr>
        </p:nvSpPr>
        <p:spPr>
          <a:xfrm>
            <a:off x="2431025" y="4061781"/>
            <a:ext cx="8637072" cy="1763286"/>
          </a:xfrm>
          <a:noFill/>
          <a:ln w="12700">
            <a:noFill/>
          </a:ln>
        </p:spPr>
        <p:txBody>
          <a:bodyPr>
            <a:normAutofit fontScale="25000" lnSpcReduction="20000"/>
          </a:bodyPr>
          <a:lstStyle/>
          <a:p>
            <a:pPr algn="r"/>
            <a:r>
              <a:rPr lang="en-GB" sz="5600" b="1" dirty="0"/>
              <a:t>George Afeti</a:t>
            </a:r>
          </a:p>
          <a:p>
            <a:pPr algn="r"/>
            <a:r>
              <a:rPr lang="en-GB" sz="4800" i="1" cap="none" dirty="0">
                <a:solidFill>
                  <a:srgbClr val="0070C0"/>
                </a:solidFill>
                <a:latin typeface="Times" pitchFamily="2" charset="0"/>
                <a:cs typeface="Apple Chancery" panose="03020702040506060504" pitchFamily="66" charset="-79"/>
              </a:rPr>
              <a:t>Former Principal, Ho Polytechnic</a:t>
            </a:r>
          </a:p>
          <a:p>
            <a:pPr algn="r"/>
            <a:r>
              <a:rPr lang="en-GB" sz="4800" i="1" cap="none" dirty="0">
                <a:solidFill>
                  <a:srgbClr val="0070C0"/>
                </a:solidFill>
                <a:latin typeface="Times" pitchFamily="2" charset="0"/>
                <a:cs typeface="Apple Chancery" panose="03020702040506060504" pitchFamily="66" charset="-79"/>
              </a:rPr>
              <a:t>Former Secretary General, Association of Technical Universities and Polytechnics in Africa</a:t>
            </a:r>
          </a:p>
          <a:p>
            <a:pPr algn="r"/>
            <a:r>
              <a:rPr lang="en-GB" sz="4800" i="1" cap="none" dirty="0">
                <a:solidFill>
                  <a:srgbClr val="0070C0"/>
                </a:solidFill>
                <a:latin typeface="Times" pitchFamily="2" charset="0"/>
                <a:cs typeface="Apple Chancery" panose="03020702040506060504" pitchFamily="66" charset="-79"/>
              </a:rPr>
              <a:t>Skills Development Advisor, Skills Initiative For Africa – SIFA</a:t>
            </a:r>
          </a:p>
          <a:p>
            <a:pPr algn="r"/>
            <a:r>
              <a:rPr lang="en-GB" sz="4800" i="1" cap="none" dirty="0">
                <a:solidFill>
                  <a:srgbClr val="0070C0"/>
                </a:solidFill>
                <a:latin typeface="Times" pitchFamily="2" charset="0"/>
                <a:cs typeface="Apple Chancery" panose="03020702040506060504" pitchFamily="66" charset="-79"/>
              </a:rPr>
              <a:t>Chairman of Council, EP University College, Ho</a:t>
            </a:r>
          </a:p>
          <a:p>
            <a:pPr algn="r"/>
            <a:endParaRPr lang="en-GB" sz="5600" i="1" cap="none" dirty="0">
              <a:latin typeface="Times" pitchFamily="2" charset="0"/>
              <a:cs typeface="Apple Chancery" panose="03020702040506060504" pitchFamily="66" charset="-79"/>
            </a:endParaRPr>
          </a:p>
          <a:p>
            <a:pPr algn="r"/>
            <a:endParaRPr lang="en-GB" sz="1400" dirty="0"/>
          </a:p>
        </p:txBody>
      </p:sp>
    </p:spTree>
    <p:extLst>
      <p:ext uri="{BB962C8B-B14F-4D97-AF65-F5344CB8AC3E}">
        <p14:creationId xmlns:p14="http://schemas.microsoft.com/office/powerpoint/2010/main" val="1475396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6090-F4C8-348C-9979-940F5D71BC6A}"/>
              </a:ext>
            </a:extLst>
          </p:cNvPr>
          <p:cNvSpPr>
            <a:spLocks noGrp="1"/>
          </p:cNvSpPr>
          <p:nvPr>
            <p:ph type="title"/>
          </p:nvPr>
        </p:nvSpPr>
        <p:spPr>
          <a:xfrm>
            <a:off x="1451579" y="804519"/>
            <a:ext cx="9603275" cy="916125"/>
          </a:xfrm>
        </p:spPr>
        <p:txBody>
          <a:bodyPr>
            <a:normAutofit/>
          </a:bodyPr>
          <a:lstStyle/>
          <a:p>
            <a:r>
              <a:rPr lang="en-GB" sz="2800" dirty="0"/>
              <a:t>Findings: Staff Designations, scheme of service, Appointments &amp; Promotions, research focus</a:t>
            </a:r>
          </a:p>
        </p:txBody>
      </p:sp>
      <p:sp>
        <p:nvSpPr>
          <p:cNvPr id="3" name="Content Placeholder 2">
            <a:extLst>
              <a:ext uri="{FF2B5EF4-FFF2-40B4-BE49-F238E27FC236}">
                <a16:creationId xmlns:a16="http://schemas.microsoft.com/office/drawing/2014/main" id="{A7B2F907-FC69-1864-C9FE-CA44C9A9E127}"/>
              </a:ext>
            </a:extLst>
          </p:cNvPr>
          <p:cNvSpPr>
            <a:spLocks noGrp="1"/>
          </p:cNvSpPr>
          <p:nvPr>
            <p:ph idx="1"/>
          </p:nvPr>
        </p:nvSpPr>
        <p:spPr>
          <a:xfrm>
            <a:off x="1451579" y="2015732"/>
            <a:ext cx="9603275" cy="3910935"/>
          </a:xfrm>
        </p:spPr>
        <p:txBody>
          <a:bodyPr>
            <a:normAutofit lnSpcReduction="10000"/>
          </a:bodyPr>
          <a:lstStyle/>
          <a:p>
            <a:r>
              <a:rPr lang="en-GB" dirty="0"/>
              <a:t>Same designations as for traditional universities</a:t>
            </a:r>
          </a:p>
          <a:p>
            <a:r>
              <a:rPr lang="en-GB" dirty="0"/>
              <a:t>Similar schemes of service</a:t>
            </a:r>
          </a:p>
          <a:p>
            <a:r>
              <a:rPr lang="en-GB" dirty="0"/>
              <a:t>Similar appointments and promotions criteria</a:t>
            </a:r>
          </a:p>
          <a:p>
            <a:r>
              <a:rPr lang="en-GB" dirty="0"/>
              <a:t>Absence or limited emphasis on industry or workplace experience in the A&amp;P criteria</a:t>
            </a:r>
          </a:p>
          <a:p>
            <a:r>
              <a:rPr lang="en-GB" dirty="0"/>
              <a:t>Number of publications weighted more in the promotions criteria</a:t>
            </a:r>
          </a:p>
          <a:p>
            <a:r>
              <a:rPr lang="en-GB" dirty="0"/>
              <a:t>Lecturers without workplace experience cannot impart industry-oriented practical skills to their students</a:t>
            </a:r>
          </a:p>
          <a:p>
            <a:r>
              <a:rPr lang="en-GB" dirty="0"/>
              <a:t>Not clear if research activities and publications are industry-related and designed to modify, modernise, or improve upon industrial products, processes and services</a:t>
            </a:r>
          </a:p>
        </p:txBody>
      </p:sp>
      <p:sp>
        <p:nvSpPr>
          <p:cNvPr id="4" name="Date Placeholder 3">
            <a:extLst>
              <a:ext uri="{FF2B5EF4-FFF2-40B4-BE49-F238E27FC236}">
                <a16:creationId xmlns:a16="http://schemas.microsoft.com/office/drawing/2014/main" id="{161D81A3-D60E-D09F-9789-AF5B4C97BF7A}"/>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05969B8A-96FE-6B54-1C9F-68BBF1BC62C0}"/>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EE4B0AD6-D534-5EA7-6DA9-2AE926901B4E}"/>
              </a:ext>
            </a:extLst>
          </p:cNvPr>
          <p:cNvSpPr>
            <a:spLocks noGrp="1"/>
          </p:cNvSpPr>
          <p:nvPr>
            <p:ph type="sldNum" sz="quarter" idx="12"/>
          </p:nvPr>
        </p:nvSpPr>
        <p:spPr/>
        <p:txBody>
          <a:bodyPr/>
          <a:lstStyle/>
          <a:p>
            <a:fld id="{6D22F896-40B5-4ADD-8801-0D06FADFA095}" type="slidenum">
              <a:rPr lang="en-US" smtClean="0"/>
              <a:t>10</a:t>
            </a:fld>
            <a:endParaRPr lang="en-US"/>
          </a:p>
        </p:txBody>
      </p:sp>
    </p:spTree>
    <p:extLst>
      <p:ext uri="{BB962C8B-B14F-4D97-AF65-F5344CB8AC3E}">
        <p14:creationId xmlns:p14="http://schemas.microsoft.com/office/powerpoint/2010/main" val="1906091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E635E-8547-C4F1-7BF8-B8E7E4CD4356}"/>
              </a:ext>
            </a:extLst>
          </p:cNvPr>
          <p:cNvSpPr>
            <a:spLocks noGrp="1"/>
          </p:cNvSpPr>
          <p:nvPr>
            <p:ph type="title"/>
          </p:nvPr>
        </p:nvSpPr>
        <p:spPr>
          <a:xfrm>
            <a:off x="1451579" y="804520"/>
            <a:ext cx="9603275" cy="753348"/>
          </a:xfrm>
        </p:spPr>
        <p:txBody>
          <a:bodyPr>
            <a:normAutofit/>
          </a:bodyPr>
          <a:lstStyle/>
          <a:p>
            <a:r>
              <a:rPr lang="en-GB" sz="2800" dirty="0"/>
              <a:t>Findings: Programmes &amp; courses</a:t>
            </a:r>
          </a:p>
        </p:txBody>
      </p:sp>
      <p:sp>
        <p:nvSpPr>
          <p:cNvPr id="3" name="Content Placeholder 2">
            <a:extLst>
              <a:ext uri="{FF2B5EF4-FFF2-40B4-BE49-F238E27FC236}">
                <a16:creationId xmlns:a16="http://schemas.microsoft.com/office/drawing/2014/main" id="{6BBCD95F-0582-F1AB-5301-D4B1342CC8E1}"/>
              </a:ext>
            </a:extLst>
          </p:cNvPr>
          <p:cNvSpPr>
            <a:spLocks noGrp="1"/>
          </p:cNvSpPr>
          <p:nvPr>
            <p:ph idx="1"/>
          </p:nvPr>
        </p:nvSpPr>
        <p:spPr>
          <a:xfrm>
            <a:off x="1451579" y="2015732"/>
            <a:ext cx="9603275" cy="3795133"/>
          </a:xfrm>
        </p:spPr>
        <p:txBody>
          <a:bodyPr>
            <a:normAutofit fontScale="70000" lnSpcReduction="20000"/>
          </a:bodyPr>
          <a:lstStyle/>
          <a:p>
            <a:r>
              <a:rPr lang="en-GB" sz="2300" dirty="0"/>
              <a:t>Certificate, HND, BTech, MTech</a:t>
            </a:r>
          </a:p>
          <a:p>
            <a:r>
              <a:rPr lang="en-GB" sz="2300" dirty="0"/>
              <a:t>National Proficiency Certificates benchmarked on the National TVET Qualifications Framework for traditional apprentices are also offered by some TUs</a:t>
            </a:r>
          </a:p>
          <a:p>
            <a:r>
              <a:rPr lang="en-GB" sz="2300" dirty="0"/>
              <a:t>The TUs are therefore responding to their mandate of offering skills training across all levels of the skills development spectrum</a:t>
            </a:r>
          </a:p>
          <a:p>
            <a:r>
              <a:rPr lang="en-GB" sz="2300" dirty="0"/>
              <a:t>The TUs therefore do not appear to be losing their identity as practical skills development institutions, as some had feared</a:t>
            </a:r>
          </a:p>
          <a:p>
            <a:r>
              <a:rPr lang="en-GB" sz="2300" dirty="0"/>
              <a:t>However, there is little information on the quality dimension of the programmes and courses: internal, external and industry-mediated quality assurance mechanisms, and benchmarking?</a:t>
            </a:r>
          </a:p>
          <a:p>
            <a:r>
              <a:rPr lang="en-GB" sz="2300" dirty="0"/>
              <a:t>Courses and programs show little diversification and innovation in alignment with new technological trends: 4IR, STEM, and climate sensitive courses</a:t>
            </a:r>
          </a:p>
          <a:p>
            <a:r>
              <a:rPr lang="en-GB" sz="2300" dirty="0"/>
              <a:t>Need to integrate digital skills training into all programmes</a:t>
            </a:r>
          </a:p>
          <a:p>
            <a:pPr marL="0" indent="0">
              <a:buNone/>
            </a:pPr>
            <a:endParaRPr lang="en-GB" sz="2300" dirty="0"/>
          </a:p>
          <a:p>
            <a:endParaRPr lang="en-GB" dirty="0"/>
          </a:p>
        </p:txBody>
      </p:sp>
      <p:sp>
        <p:nvSpPr>
          <p:cNvPr id="4" name="Date Placeholder 3">
            <a:extLst>
              <a:ext uri="{FF2B5EF4-FFF2-40B4-BE49-F238E27FC236}">
                <a16:creationId xmlns:a16="http://schemas.microsoft.com/office/drawing/2014/main" id="{21F95177-1938-500F-6415-0800CDEFCBF9}"/>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59E43A5B-7FA4-CA78-D030-8B611B06D2B8}"/>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9481A3ED-15B0-AE59-7B35-DAF9805F726C}"/>
              </a:ext>
            </a:extLst>
          </p:cNvPr>
          <p:cNvSpPr>
            <a:spLocks noGrp="1"/>
          </p:cNvSpPr>
          <p:nvPr>
            <p:ph type="sldNum" sz="quarter" idx="12"/>
          </p:nvPr>
        </p:nvSpPr>
        <p:spPr/>
        <p:txBody>
          <a:bodyPr/>
          <a:lstStyle/>
          <a:p>
            <a:fld id="{6D22F896-40B5-4ADD-8801-0D06FADFA095}" type="slidenum">
              <a:rPr lang="en-US" smtClean="0"/>
              <a:t>11</a:t>
            </a:fld>
            <a:endParaRPr lang="en-US"/>
          </a:p>
        </p:txBody>
      </p:sp>
    </p:spTree>
    <p:extLst>
      <p:ext uri="{BB962C8B-B14F-4D97-AF65-F5344CB8AC3E}">
        <p14:creationId xmlns:p14="http://schemas.microsoft.com/office/powerpoint/2010/main" val="2692431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C13B5-93D2-A149-EEE4-B30BA61FBF9E}"/>
              </a:ext>
            </a:extLst>
          </p:cNvPr>
          <p:cNvSpPr>
            <a:spLocks noGrp="1"/>
          </p:cNvSpPr>
          <p:nvPr>
            <p:ph type="title"/>
          </p:nvPr>
        </p:nvSpPr>
        <p:spPr>
          <a:xfrm>
            <a:off x="1451579" y="804520"/>
            <a:ext cx="9603275" cy="727398"/>
          </a:xfrm>
        </p:spPr>
        <p:txBody>
          <a:bodyPr>
            <a:normAutofit fontScale="90000"/>
          </a:bodyPr>
          <a:lstStyle/>
          <a:p>
            <a:r>
              <a:rPr lang="en-GB"/>
              <a:t>List of major programmes &amp; courses | 2021/2022</a:t>
            </a:r>
          </a:p>
        </p:txBody>
      </p:sp>
      <p:graphicFrame>
        <p:nvGraphicFramePr>
          <p:cNvPr id="7" name="Content Placeholder 6">
            <a:extLst>
              <a:ext uri="{FF2B5EF4-FFF2-40B4-BE49-F238E27FC236}">
                <a16:creationId xmlns:a16="http://schemas.microsoft.com/office/drawing/2014/main" id="{7ECAF30F-E819-272A-38FD-0DCED21AFAC7}"/>
              </a:ext>
            </a:extLst>
          </p:cNvPr>
          <p:cNvGraphicFramePr>
            <a:graphicFrameLocks noGrp="1"/>
          </p:cNvGraphicFramePr>
          <p:nvPr>
            <p:ph idx="1"/>
            <p:extLst>
              <p:ext uri="{D42A27DB-BD31-4B8C-83A1-F6EECF244321}">
                <p14:modId xmlns:p14="http://schemas.microsoft.com/office/powerpoint/2010/main" val="3109587898"/>
              </p:ext>
            </p:extLst>
          </p:nvPr>
        </p:nvGraphicFramePr>
        <p:xfrm>
          <a:off x="0" y="1696866"/>
          <a:ext cx="12192000" cy="5161134"/>
        </p:xfrm>
        <a:graphic>
          <a:graphicData uri="http://schemas.openxmlformats.org/drawingml/2006/table">
            <a:tbl>
              <a:tblPr firstRow="1" firstCol="1" bandRow="1">
                <a:tableStyleId>{93296810-A885-4BE3-A3E7-6D5BEEA58F35}</a:tableStyleId>
              </a:tblPr>
              <a:tblGrid>
                <a:gridCol w="3115596">
                  <a:extLst>
                    <a:ext uri="{9D8B030D-6E8A-4147-A177-3AD203B41FA5}">
                      <a16:colId xmlns:a16="http://schemas.microsoft.com/office/drawing/2014/main" val="1179830075"/>
                    </a:ext>
                  </a:extLst>
                </a:gridCol>
                <a:gridCol w="2945551">
                  <a:extLst>
                    <a:ext uri="{9D8B030D-6E8A-4147-A177-3AD203B41FA5}">
                      <a16:colId xmlns:a16="http://schemas.microsoft.com/office/drawing/2014/main" val="110956485"/>
                    </a:ext>
                  </a:extLst>
                </a:gridCol>
                <a:gridCol w="3117278">
                  <a:extLst>
                    <a:ext uri="{9D8B030D-6E8A-4147-A177-3AD203B41FA5}">
                      <a16:colId xmlns:a16="http://schemas.microsoft.com/office/drawing/2014/main" val="3109658294"/>
                    </a:ext>
                  </a:extLst>
                </a:gridCol>
                <a:gridCol w="3013575">
                  <a:extLst>
                    <a:ext uri="{9D8B030D-6E8A-4147-A177-3AD203B41FA5}">
                      <a16:colId xmlns:a16="http://schemas.microsoft.com/office/drawing/2014/main" val="2644947156"/>
                    </a:ext>
                  </a:extLst>
                </a:gridCol>
              </a:tblGrid>
              <a:tr h="368853">
                <a:tc>
                  <a:txBody>
                    <a:bodyPr/>
                    <a:lstStyle/>
                    <a:p>
                      <a:pPr marL="0" marR="0" algn="ctr">
                        <a:lnSpc>
                          <a:spcPct val="115000"/>
                        </a:lnSpc>
                        <a:spcBef>
                          <a:spcPts val="0"/>
                        </a:spcBef>
                        <a:spcAft>
                          <a:spcPts val="0"/>
                        </a:spcAft>
                      </a:pPr>
                      <a:r>
                        <a:rPr lang="en-GB" sz="1600" b="0" dirty="0">
                          <a:solidFill>
                            <a:schemeClr val="tx1"/>
                          </a:solidFill>
                          <a:effectLst/>
                        </a:rPr>
                        <a:t>HND</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ctr">
                        <a:lnSpc>
                          <a:spcPct val="115000"/>
                        </a:lnSpc>
                        <a:spcBef>
                          <a:spcPts val="0"/>
                        </a:spcBef>
                        <a:spcAft>
                          <a:spcPts val="0"/>
                        </a:spcAft>
                      </a:pPr>
                      <a:r>
                        <a:rPr lang="en-GB" sz="1600" b="0" dirty="0">
                          <a:solidFill>
                            <a:schemeClr val="tx1"/>
                          </a:solidFill>
                          <a:effectLst/>
                        </a:rPr>
                        <a:t>BTech</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ctr">
                        <a:lnSpc>
                          <a:spcPct val="115000"/>
                        </a:lnSpc>
                        <a:spcBef>
                          <a:spcPts val="0"/>
                        </a:spcBef>
                        <a:spcAft>
                          <a:spcPts val="0"/>
                        </a:spcAft>
                      </a:pPr>
                      <a:r>
                        <a:rPr lang="en-GB" sz="1600" b="0" dirty="0">
                          <a:solidFill>
                            <a:schemeClr val="tx1"/>
                          </a:solidFill>
                          <a:effectLst/>
                        </a:rPr>
                        <a:t>MTech</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ctr">
                        <a:lnSpc>
                          <a:spcPct val="115000"/>
                        </a:lnSpc>
                        <a:spcBef>
                          <a:spcPts val="0"/>
                        </a:spcBef>
                        <a:spcAft>
                          <a:spcPts val="0"/>
                        </a:spcAft>
                      </a:pPr>
                      <a:r>
                        <a:rPr lang="en-GB" sz="1600" b="0" dirty="0">
                          <a:solidFill>
                            <a:schemeClr val="tx1"/>
                          </a:solidFill>
                          <a:effectLst/>
                        </a:rPr>
                        <a:t>Non-Tertiary Courses</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2369211092"/>
                  </a:ext>
                </a:extLst>
              </a:tr>
              <a:tr h="239096">
                <a:tc>
                  <a:txBody>
                    <a:bodyPr/>
                    <a:lstStyle/>
                    <a:p>
                      <a:pPr marL="0" marR="0" algn="just">
                        <a:lnSpc>
                          <a:spcPct val="115000"/>
                        </a:lnSpc>
                        <a:spcBef>
                          <a:spcPts val="0"/>
                        </a:spcBef>
                        <a:spcAft>
                          <a:spcPts val="0"/>
                        </a:spcAft>
                      </a:pPr>
                      <a:r>
                        <a:rPr lang="en-GB" sz="1400" b="0">
                          <a:solidFill>
                            <a:schemeClr val="tx1"/>
                          </a:solidFill>
                          <a:effectLst/>
                        </a:rPr>
                        <a:t>Mechanical Engineering</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Food Technology</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Automobile Engr</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Construction Technician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2338946449"/>
                  </a:ext>
                </a:extLst>
              </a:tr>
              <a:tr h="295366">
                <a:tc>
                  <a:txBody>
                    <a:bodyPr/>
                    <a:lstStyle/>
                    <a:p>
                      <a:pPr marL="0" marR="0" algn="just">
                        <a:lnSpc>
                          <a:spcPct val="115000"/>
                        </a:lnSpc>
                        <a:spcBef>
                          <a:spcPts val="0"/>
                        </a:spcBef>
                        <a:spcAft>
                          <a:spcPts val="0"/>
                        </a:spcAft>
                      </a:pPr>
                      <a:r>
                        <a:rPr lang="en-GB" sz="1400" b="0">
                          <a:solidFill>
                            <a:schemeClr val="tx1"/>
                          </a:solidFill>
                          <a:effectLst/>
                        </a:rPr>
                        <a:t>Electrical/Electronic Engr</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Electrical/Electronic Engr</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Production Engr</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Mech. Engr Technician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1023225316"/>
                  </a:ext>
                </a:extLst>
              </a:tr>
              <a:tr h="265828">
                <a:tc>
                  <a:txBody>
                    <a:bodyPr/>
                    <a:lstStyle/>
                    <a:p>
                      <a:pPr marL="0" marR="0" algn="just">
                        <a:lnSpc>
                          <a:spcPct val="115000"/>
                        </a:lnSpc>
                        <a:spcBef>
                          <a:spcPts val="0"/>
                        </a:spcBef>
                        <a:spcAft>
                          <a:spcPts val="0"/>
                        </a:spcAft>
                      </a:pPr>
                      <a:r>
                        <a:rPr lang="en-GB" sz="1400" b="0" dirty="0">
                          <a:solidFill>
                            <a:schemeClr val="tx1"/>
                          </a:solidFill>
                          <a:effectLst/>
                        </a:rPr>
                        <a:t>Building Technology</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Building Technology</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Refrigeration &amp; AC</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Motor Vehicle Technician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2863932494"/>
                  </a:ext>
                </a:extLst>
              </a:tr>
              <a:tr h="255982">
                <a:tc>
                  <a:txBody>
                    <a:bodyPr/>
                    <a:lstStyle/>
                    <a:p>
                      <a:pPr marL="0" marR="0" algn="just">
                        <a:lnSpc>
                          <a:spcPct val="115000"/>
                        </a:lnSpc>
                        <a:spcBef>
                          <a:spcPts val="0"/>
                        </a:spcBef>
                        <a:spcAft>
                          <a:spcPts val="0"/>
                        </a:spcAft>
                      </a:pPr>
                      <a:r>
                        <a:rPr lang="en-GB" sz="1400" b="0">
                          <a:solidFill>
                            <a:schemeClr val="tx1"/>
                          </a:solidFill>
                          <a:effectLst/>
                        </a:rPr>
                        <a:t>Civil Engineering</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Civil Engineering</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Agric. Engineering</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Electrical Engr Technician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166874701"/>
                  </a:ext>
                </a:extLst>
              </a:tr>
              <a:tr h="324900">
                <a:tc>
                  <a:txBody>
                    <a:bodyPr/>
                    <a:lstStyle/>
                    <a:p>
                      <a:pPr marL="0" marR="0" algn="just">
                        <a:lnSpc>
                          <a:spcPct val="115000"/>
                        </a:lnSpc>
                        <a:spcBef>
                          <a:spcPts val="0"/>
                        </a:spcBef>
                        <a:spcAft>
                          <a:spcPts val="0"/>
                        </a:spcAft>
                      </a:pPr>
                      <a:r>
                        <a:rPr lang="en-GB" sz="1400" b="0">
                          <a:solidFill>
                            <a:schemeClr val="tx1"/>
                          </a:solidFill>
                          <a:effectLst/>
                        </a:rPr>
                        <a:t>Interior Design &amp; Technology</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Agric. &amp; Environmental Engr</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Graphic Design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Refrigeration Technician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415952684"/>
                  </a:ext>
                </a:extLst>
              </a:tr>
              <a:tr h="305210">
                <a:tc>
                  <a:txBody>
                    <a:bodyPr/>
                    <a:lstStyle/>
                    <a:p>
                      <a:pPr marL="0" marR="0" algn="just">
                        <a:lnSpc>
                          <a:spcPct val="115000"/>
                        </a:lnSpc>
                        <a:spcBef>
                          <a:spcPts val="0"/>
                        </a:spcBef>
                        <a:spcAft>
                          <a:spcPts val="0"/>
                        </a:spcAft>
                      </a:pPr>
                      <a:r>
                        <a:rPr lang="en-GB" sz="1400" b="0">
                          <a:solidFill>
                            <a:schemeClr val="tx1"/>
                          </a:solidFill>
                          <a:effectLst/>
                        </a:rPr>
                        <a:t>Furniture Design &amp; Production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Agro Enterprise Development</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Textiles</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Science Lab. Technician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9091234"/>
                  </a:ext>
                </a:extLst>
              </a:tr>
              <a:tr h="324900">
                <a:tc>
                  <a:txBody>
                    <a:bodyPr/>
                    <a:lstStyle/>
                    <a:p>
                      <a:pPr marL="0" marR="0" algn="just">
                        <a:lnSpc>
                          <a:spcPct val="115000"/>
                        </a:lnSpc>
                        <a:spcBef>
                          <a:spcPts val="0"/>
                        </a:spcBef>
                        <a:spcAft>
                          <a:spcPts val="0"/>
                        </a:spcAft>
                      </a:pPr>
                      <a:r>
                        <a:rPr lang="en-GB" sz="1400" b="0" dirty="0">
                          <a:solidFill>
                            <a:schemeClr val="tx1"/>
                          </a:solidFill>
                          <a:effectLst/>
                        </a:rPr>
                        <a:t>Science Lab Technology</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Science Lab. Technology</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Catering</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3656948968"/>
                  </a:ext>
                </a:extLst>
              </a:tr>
              <a:tr h="239096">
                <a:tc>
                  <a:txBody>
                    <a:bodyPr/>
                    <a:lstStyle/>
                    <a:p>
                      <a:pPr marL="0" marR="0" algn="just">
                        <a:lnSpc>
                          <a:spcPct val="115000"/>
                        </a:lnSpc>
                        <a:spcBef>
                          <a:spcPts val="0"/>
                        </a:spcBef>
                        <a:spcAft>
                          <a:spcPts val="0"/>
                        </a:spcAft>
                      </a:pPr>
                      <a:r>
                        <a:rPr lang="en-GB" sz="1400" b="0">
                          <a:solidFill>
                            <a:schemeClr val="tx1"/>
                          </a:solidFill>
                          <a:effectLst/>
                        </a:rPr>
                        <a:t>Statistics</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Statistics and Finance</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Dip. in Business Studies</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1510638883"/>
                  </a:ext>
                </a:extLst>
              </a:tr>
              <a:tr h="258634">
                <a:tc>
                  <a:txBody>
                    <a:bodyPr/>
                    <a:lstStyle/>
                    <a:p>
                      <a:pPr marL="0" marR="0" algn="just">
                        <a:lnSpc>
                          <a:spcPct val="115000"/>
                        </a:lnSpc>
                        <a:spcBef>
                          <a:spcPts val="0"/>
                        </a:spcBef>
                        <a:spcAft>
                          <a:spcPts val="0"/>
                        </a:spcAft>
                      </a:pPr>
                      <a:r>
                        <a:rPr lang="en-GB" sz="1400" b="0">
                          <a:solidFill>
                            <a:schemeClr val="tx1"/>
                          </a:solidFill>
                          <a:effectLst/>
                        </a:rPr>
                        <a:t>Computer Science</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Computer Science</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Advanced Fashion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1951777597"/>
                  </a:ext>
                </a:extLst>
              </a:tr>
              <a:tr h="285518">
                <a:tc>
                  <a:txBody>
                    <a:bodyPr/>
                    <a:lstStyle/>
                    <a:p>
                      <a:pPr marL="0" marR="0" algn="just">
                        <a:lnSpc>
                          <a:spcPct val="115000"/>
                        </a:lnSpc>
                        <a:spcBef>
                          <a:spcPts val="0"/>
                        </a:spcBef>
                        <a:spcAft>
                          <a:spcPts val="0"/>
                        </a:spcAft>
                      </a:pPr>
                      <a:r>
                        <a:rPr lang="en-GB" sz="1400" b="0">
                          <a:solidFill>
                            <a:schemeClr val="tx1"/>
                          </a:solidFill>
                          <a:effectLst/>
                        </a:rPr>
                        <a:t>Hotel, Catering &amp; Inst. Mgmt.</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Hospitality Management</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Dressmaking (NP I &amp; II)</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1041857998"/>
                  </a:ext>
                </a:extLst>
              </a:tr>
              <a:tr h="295366">
                <a:tc>
                  <a:txBody>
                    <a:bodyPr/>
                    <a:lstStyle/>
                    <a:p>
                      <a:pPr marL="0" marR="0" algn="just">
                        <a:lnSpc>
                          <a:spcPct val="115000"/>
                        </a:lnSpc>
                        <a:spcBef>
                          <a:spcPts val="0"/>
                        </a:spcBef>
                        <a:spcAft>
                          <a:spcPts val="0"/>
                        </a:spcAft>
                      </a:pPr>
                      <a:r>
                        <a:rPr lang="en-GB" sz="1400" b="0">
                          <a:solidFill>
                            <a:schemeClr val="tx1"/>
                          </a:solidFill>
                          <a:effectLst/>
                        </a:rPr>
                        <a:t>Accounting</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Accounting &amp; Taxation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Garment Making (NPII)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3759796936"/>
                  </a:ext>
                </a:extLst>
              </a:tr>
              <a:tr h="239096">
                <a:tc>
                  <a:txBody>
                    <a:bodyPr/>
                    <a:lstStyle/>
                    <a:p>
                      <a:pPr marL="0" marR="0" algn="just">
                        <a:lnSpc>
                          <a:spcPct val="115000"/>
                        </a:lnSpc>
                        <a:spcBef>
                          <a:spcPts val="0"/>
                        </a:spcBef>
                        <a:spcAft>
                          <a:spcPts val="0"/>
                        </a:spcAft>
                      </a:pPr>
                      <a:r>
                        <a:rPr lang="en-GB" sz="1400" b="0">
                          <a:solidFill>
                            <a:schemeClr val="tx1"/>
                          </a:solidFill>
                          <a:effectLst/>
                        </a:rPr>
                        <a:t>Marketing</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Marketing &amp; IT</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Cosmetology (NP I &amp; II)</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3047821149"/>
                  </a:ext>
                </a:extLst>
              </a:tr>
              <a:tr h="307861">
                <a:tc>
                  <a:txBody>
                    <a:bodyPr/>
                    <a:lstStyle/>
                    <a:p>
                      <a:pPr marL="0" marR="0" algn="just">
                        <a:lnSpc>
                          <a:spcPct val="115000"/>
                        </a:lnSpc>
                        <a:spcBef>
                          <a:spcPts val="0"/>
                        </a:spcBef>
                        <a:spcAft>
                          <a:spcPts val="0"/>
                        </a:spcAft>
                      </a:pPr>
                      <a:r>
                        <a:rPr lang="en-GB" sz="1400" b="0">
                          <a:solidFill>
                            <a:schemeClr val="tx1"/>
                          </a:solidFill>
                          <a:effectLst/>
                        </a:rPr>
                        <a:t>Purchasing &amp; Supply</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Procurement &amp; Supply Chain</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Electronic Engr (NPII)</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2182351542"/>
                  </a:ext>
                </a:extLst>
              </a:tr>
              <a:tr h="324901">
                <a:tc>
                  <a:txBody>
                    <a:bodyPr/>
                    <a:lstStyle/>
                    <a:p>
                      <a:pPr marL="0" marR="0" algn="just">
                        <a:lnSpc>
                          <a:spcPct val="115000"/>
                        </a:lnSpc>
                        <a:spcBef>
                          <a:spcPts val="0"/>
                        </a:spcBef>
                        <a:spcAft>
                          <a:spcPts val="0"/>
                        </a:spcAft>
                      </a:pPr>
                      <a:r>
                        <a:rPr lang="en-GB" sz="1400" b="0">
                          <a:solidFill>
                            <a:schemeClr val="tx1"/>
                          </a:solidFill>
                          <a:effectLst/>
                        </a:rPr>
                        <a:t>Sec. &amp; Mgmt. Studies</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Sec. &amp; Mgmt. Studies</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Auto Mechanic (NPII)</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2334528579"/>
                  </a:ext>
                </a:extLst>
              </a:tr>
              <a:tr h="449616">
                <a:tc>
                  <a:txBody>
                    <a:bodyPr/>
                    <a:lstStyle/>
                    <a:p>
                      <a:pPr marL="0" marR="0" algn="just">
                        <a:lnSpc>
                          <a:spcPct val="115000"/>
                        </a:lnSpc>
                        <a:spcBef>
                          <a:spcPts val="0"/>
                        </a:spcBef>
                        <a:spcAft>
                          <a:spcPts val="0"/>
                        </a:spcAft>
                      </a:pPr>
                      <a:r>
                        <a:rPr lang="en-GB" sz="1400" b="0">
                          <a:solidFill>
                            <a:schemeClr val="tx1"/>
                          </a:solidFill>
                          <a:effectLst/>
                        </a:rPr>
                        <a:t>Fashion Design and Textiles</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Fashion Design and Textiles</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Welding &amp;Fabrication (NP)</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2052348023"/>
                  </a:ext>
                </a:extLst>
              </a:tr>
              <a:tr h="380911">
                <a:tc>
                  <a:txBody>
                    <a:bodyPr/>
                    <a:lstStyle/>
                    <a:p>
                      <a:pPr marL="0" marR="0" algn="just">
                        <a:lnSpc>
                          <a:spcPct val="115000"/>
                        </a:lnSpc>
                        <a:spcBef>
                          <a:spcPts val="0"/>
                        </a:spcBef>
                        <a:spcAft>
                          <a:spcPts val="0"/>
                        </a:spcAft>
                      </a:pPr>
                      <a:r>
                        <a:rPr lang="en-GB" sz="1400" b="0">
                          <a:solidFill>
                            <a:schemeClr val="tx1"/>
                          </a:solidFill>
                          <a:effectLst/>
                        </a:rPr>
                        <a:t>Plumbing Technology</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Water &amp; Sanitation Engr</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a:solidFill>
                            <a:schemeClr val="tx1"/>
                          </a:solidFill>
                          <a:effectLst/>
                        </a:rPr>
                        <a:t> </a:t>
                      </a:r>
                      <a:endParaRPr lang="en-US"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tc>
                  <a:txBody>
                    <a:bodyPr/>
                    <a:lstStyle/>
                    <a:p>
                      <a:pPr marL="0" marR="0" algn="just">
                        <a:lnSpc>
                          <a:spcPct val="115000"/>
                        </a:lnSpc>
                        <a:spcBef>
                          <a:spcPts val="0"/>
                        </a:spcBef>
                        <a:spcAft>
                          <a:spcPts val="0"/>
                        </a:spcAft>
                      </a:pPr>
                      <a:r>
                        <a:rPr lang="en-GB" sz="1400" b="0" dirty="0">
                          <a:solidFill>
                            <a:schemeClr val="tx1"/>
                          </a:solidFill>
                          <a:effectLst/>
                        </a:rPr>
                        <a:t>Furniture Works (NPII)</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solidFill>
                      <a:schemeClr val="accent6">
                        <a:lumMod val="60000"/>
                        <a:lumOff val="40000"/>
                      </a:schemeClr>
                    </a:solidFill>
                  </a:tcPr>
                </a:tc>
                <a:extLst>
                  <a:ext uri="{0D108BD9-81ED-4DB2-BD59-A6C34878D82A}">
                    <a16:rowId xmlns:a16="http://schemas.microsoft.com/office/drawing/2014/main" val="3256573473"/>
                  </a:ext>
                </a:extLst>
              </a:tr>
            </a:tbl>
          </a:graphicData>
        </a:graphic>
      </p:graphicFrame>
      <p:sp>
        <p:nvSpPr>
          <p:cNvPr id="8" name="Date Placeholder 7">
            <a:extLst>
              <a:ext uri="{FF2B5EF4-FFF2-40B4-BE49-F238E27FC236}">
                <a16:creationId xmlns:a16="http://schemas.microsoft.com/office/drawing/2014/main" id="{1BAF0811-46B9-C98B-24EF-93BCC7009BEA}"/>
              </a:ext>
            </a:extLst>
          </p:cNvPr>
          <p:cNvSpPr>
            <a:spLocks noGrp="1"/>
          </p:cNvSpPr>
          <p:nvPr>
            <p:ph type="dt" sz="half" idx="10"/>
          </p:nvPr>
        </p:nvSpPr>
        <p:spPr/>
        <p:txBody>
          <a:bodyPr/>
          <a:lstStyle/>
          <a:p>
            <a:r>
              <a:rPr lang="en-US"/>
              <a:t>28 November 2024</a:t>
            </a:r>
          </a:p>
        </p:txBody>
      </p:sp>
      <p:sp>
        <p:nvSpPr>
          <p:cNvPr id="9" name="Footer Placeholder 8">
            <a:extLst>
              <a:ext uri="{FF2B5EF4-FFF2-40B4-BE49-F238E27FC236}">
                <a16:creationId xmlns:a16="http://schemas.microsoft.com/office/drawing/2014/main" id="{9E820DA9-F0F3-E954-97CE-053D976C34EC}"/>
              </a:ext>
            </a:extLst>
          </p:cNvPr>
          <p:cNvSpPr>
            <a:spLocks noGrp="1"/>
          </p:cNvSpPr>
          <p:nvPr>
            <p:ph type="ftr" sz="quarter" idx="11"/>
          </p:nvPr>
        </p:nvSpPr>
        <p:spPr/>
        <p:txBody>
          <a:bodyPr/>
          <a:lstStyle/>
          <a:p>
            <a:r>
              <a:rPr lang="en-US"/>
              <a:t>GAAS Presentaton on Technical Universities</a:t>
            </a:r>
          </a:p>
        </p:txBody>
      </p:sp>
      <p:sp>
        <p:nvSpPr>
          <p:cNvPr id="10" name="Slide Number Placeholder 9">
            <a:extLst>
              <a:ext uri="{FF2B5EF4-FFF2-40B4-BE49-F238E27FC236}">
                <a16:creationId xmlns:a16="http://schemas.microsoft.com/office/drawing/2014/main" id="{83101A8A-319D-F5A9-605D-8EFB7E1565DE}"/>
              </a:ext>
            </a:extLst>
          </p:cNvPr>
          <p:cNvSpPr>
            <a:spLocks noGrp="1"/>
          </p:cNvSpPr>
          <p:nvPr>
            <p:ph type="sldNum" sz="quarter" idx="12"/>
          </p:nvPr>
        </p:nvSpPr>
        <p:spPr/>
        <p:txBody>
          <a:bodyPr/>
          <a:lstStyle/>
          <a:p>
            <a:fld id="{6D22F896-40B5-4ADD-8801-0D06FADFA095}" type="slidenum">
              <a:rPr lang="en-US" smtClean="0"/>
              <a:t>12</a:t>
            </a:fld>
            <a:endParaRPr lang="en-US"/>
          </a:p>
        </p:txBody>
      </p:sp>
    </p:spTree>
    <p:extLst>
      <p:ext uri="{BB962C8B-B14F-4D97-AF65-F5344CB8AC3E}">
        <p14:creationId xmlns:p14="http://schemas.microsoft.com/office/powerpoint/2010/main" val="3211432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DEE27-A618-6490-D7AD-07F9BB19481F}"/>
              </a:ext>
            </a:extLst>
          </p:cNvPr>
          <p:cNvSpPr>
            <a:spLocks noGrp="1"/>
          </p:cNvSpPr>
          <p:nvPr>
            <p:ph type="title"/>
          </p:nvPr>
        </p:nvSpPr>
        <p:spPr>
          <a:xfrm>
            <a:off x="1451579" y="804520"/>
            <a:ext cx="9603275" cy="763024"/>
          </a:xfrm>
        </p:spPr>
        <p:txBody>
          <a:bodyPr>
            <a:normAutofit/>
          </a:bodyPr>
          <a:lstStyle/>
          <a:p>
            <a:r>
              <a:rPr lang="en-GB" sz="2800"/>
              <a:t>Findings: Enrolment numbers | 2017 - 2022 </a:t>
            </a:r>
          </a:p>
        </p:txBody>
      </p:sp>
      <p:pic>
        <p:nvPicPr>
          <p:cNvPr id="4" name="Content Placeholder 3">
            <a:extLst>
              <a:ext uri="{FF2B5EF4-FFF2-40B4-BE49-F238E27FC236}">
                <a16:creationId xmlns:a16="http://schemas.microsoft.com/office/drawing/2014/main" id="{B6075440-C13D-94C9-3F98-F448DE1EFA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2805" y="1971304"/>
            <a:ext cx="6068290" cy="4082177"/>
          </a:xfrm>
          <a:prstGeom prst="rect">
            <a:avLst/>
          </a:prstGeom>
          <a:solidFill>
            <a:schemeClr val="bg2">
              <a:lumMod val="90000"/>
            </a:schemeClr>
          </a:solidFill>
          <a:ln>
            <a:solidFill>
              <a:schemeClr val="tx1"/>
            </a:solidFill>
          </a:ln>
        </p:spPr>
      </p:pic>
      <p:graphicFrame>
        <p:nvGraphicFramePr>
          <p:cNvPr id="5" name="Table 4">
            <a:extLst>
              <a:ext uri="{FF2B5EF4-FFF2-40B4-BE49-F238E27FC236}">
                <a16:creationId xmlns:a16="http://schemas.microsoft.com/office/drawing/2014/main" id="{2EDDC9F6-0167-11ED-60F8-556A9ED7A03A}"/>
              </a:ext>
            </a:extLst>
          </p:cNvPr>
          <p:cNvGraphicFramePr>
            <a:graphicFrameLocks noGrp="1"/>
          </p:cNvGraphicFramePr>
          <p:nvPr>
            <p:extLst>
              <p:ext uri="{D42A27DB-BD31-4B8C-83A1-F6EECF244321}">
                <p14:modId xmlns:p14="http://schemas.microsoft.com/office/powerpoint/2010/main" val="2828029852"/>
              </p:ext>
            </p:extLst>
          </p:nvPr>
        </p:nvGraphicFramePr>
        <p:xfrm>
          <a:off x="6733308" y="2660073"/>
          <a:ext cx="4690752" cy="2717066"/>
        </p:xfrm>
        <a:graphic>
          <a:graphicData uri="http://schemas.openxmlformats.org/drawingml/2006/table">
            <a:tbl>
              <a:tblPr firstRow="1" firstCol="1" bandRow="1">
                <a:tableStyleId>{93296810-A885-4BE3-A3E7-6D5BEEA58F35}</a:tableStyleId>
              </a:tblPr>
              <a:tblGrid>
                <a:gridCol w="781792">
                  <a:extLst>
                    <a:ext uri="{9D8B030D-6E8A-4147-A177-3AD203B41FA5}">
                      <a16:colId xmlns:a16="http://schemas.microsoft.com/office/drawing/2014/main" val="658226448"/>
                    </a:ext>
                  </a:extLst>
                </a:gridCol>
                <a:gridCol w="781792">
                  <a:extLst>
                    <a:ext uri="{9D8B030D-6E8A-4147-A177-3AD203B41FA5}">
                      <a16:colId xmlns:a16="http://schemas.microsoft.com/office/drawing/2014/main" val="1462684459"/>
                    </a:ext>
                  </a:extLst>
                </a:gridCol>
                <a:gridCol w="781792">
                  <a:extLst>
                    <a:ext uri="{9D8B030D-6E8A-4147-A177-3AD203B41FA5}">
                      <a16:colId xmlns:a16="http://schemas.microsoft.com/office/drawing/2014/main" val="3359784548"/>
                    </a:ext>
                  </a:extLst>
                </a:gridCol>
                <a:gridCol w="781792">
                  <a:extLst>
                    <a:ext uri="{9D8B030D-6E8A-4147-A177-3AD203B41FA5}">
                      <a16:colId xmlns:a16="http://schemas.microsoft.com/office/drawing/2014/main" val="4162453189"/>
                    </a:ext>
                  </a:extLst>
                </a:gridCol>
                <a:gridCol w="781792">
                  <a:extLst>
                    <a:ext uri="{9D8B030D-6E8A-4147-A177-3AD203B41FA5}">
                      <a16:colId xmlns:a16="http://schemas.microsoft.com/office/drawing/2014/main" val="2788885305"/>
                    </a:ext>
                  </a:extLst>
                </a:gridCol>
                <a:gridCol w="781792">
                  <a:extLst>
                    <a:ext uri="{9D8B030D-6E8A-4147-A177-3AD203B41FA5}">
                      <a16:colId xmlns:a16="http://schemas.microsoft.com/office/drawing/2014/main" val="3406113367"/>
                    </a:ext>
                  </a:extLst>
                </a:gridCol>
              </a:tblGrid>
              <a:tr h="451262">
                <a:tc>
                  <a:txBody>
                    <a:bodyPr/>
                    <a:lstStyle/>
                    <a:p>
                      <a:pPr marL="0" marR="0">
                        <a:spcBef>
                          <a:spcPts val="0"/>
                        </a:spcBef>
                        <a:spcAft>
                          <a:spcPts val="0"/>
                        </a:spcAft>
                      </a:pPr>
                      <a:r>
                        <a:rPr lang="en-GB" sz="1200">
                          <a:effectLst/>
                        </a:rPr>
                        <a:t>Progr.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200">
                          <a:effectLst/>
                        </a:rPr>
                        <a:t>2017/18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200">
                          <a:effectLst/>
                        </a:rPr>
                        <a:t>2018/19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200">
                          <a:effectLst/>
                        </a:rPr>
                        <a:t>2019/20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200">
                          <a:effectLst/>
                        </a:rPr>
                        <a:t>2020/21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200">
                          <a:effectLst/>
                        </a:rPr>
                        <a:t>2021/22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5468293"/>
                  </a:ext>
                </a:extLst>
              </a:tr>
              <a:tr h="566451">
                <a:tc>
                  <a:txBody>
                    <a:bodyPr/>
                    <a:lstStyle/>
                    <a:p>
                      <a:pPr marL="0" marR="0">
                        <a:spcBef>
                          <a:spcPts val="0"/>
                        </a:spcBef>
                        <a:spcAft>
                          <a:spcPts val="0"/>
                        </a:spcAft>
                      </a:pPr>
                      <a:r>
                        <a:rPr lang="en-GB" sz="1600">
                          <a:effectLst/>
                        </a:rPr>
                        <a:t>HND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43,806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44,900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48,640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49,542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45,108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0584989"/>
                  </a:ext>
                </a:extLst>
              </a:tr>
              <a:tr h="566451">
                <a:tc>
                  <a:txBody>
                    <a:bodyPr/>
                    <a:lstStyle/>
                    <a:p>
                      <a:pPr marL="0" marR="0">
                        <a:spcBef>
                          <a:spcPts val="0"/>
                        </a:spcBef>
                        <a:spcAft>
                          <a:spcPts val="0"/>
                        </a:spcAft>
                      </a:pPr>
                      <a:r>
                        <a:rPr lang="en-GB" sz="1600">
                          <a:effectLst/>
                        </a:rPr>
                        <a:t>BTech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5,789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5,870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7,904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14,118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20,008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7086502"/>
                  </a:ext>
                </a:extLst>
              </a:tr>
              <a:tr h="566451">
                <a:tc>
                  <a:txBody>
                    <a:bodyPr/>
                    <a:lstStyle/>
                    <a:p>
                      <a:pPr marL="0" marR="0">
                        <a:spcBef>
                          <a:spcPts val="0"/>
                        </a:spcBef>
                        <a:spcAft>
                          <a:spcPts val="0"/>
                        </a:spcAft>
                      </a:pPr>
                      <a:r>
                        <a:rPr lang="en-GB" sz="1600">
                          <a:effectLst/>
                        </a:rPr>
                        <a:t>MTech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28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69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66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68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84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8290893"/>
                  </a:ext>
                </a:extLst>
              </a:tr>
              <a:tr h="566451">
                <a:tc>
                  <a:txBody>
                    <a:bodyPr/>
                    <a:lstStyle/>
                    <a:p>
                      <a:pPr marL="0" marR="0">
                        <a:spcBef>
                          <a:spcPts val="0"/>
                        </a:spcBef>
                        <a:spcAft>
                          <a:spcPts val="0"/>
                        </a:spcAft>
                      </a:pPr>
                      <a:r>
                        <a:rPr lang="en-GB" sz="1600">
                          <a:effectLst/>
                        </a:rPr>
                        <a:t>Total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52,533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50,839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56,610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63,728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GB" sz="1600">
                          <a:effectLst/>
                        </a:rPr>
                        <a:t>65,200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30952068"/>
                  </a:ext>
                </a:extLst>
              </a:tr>
            </a:tbl>
          </a:graphicData>
        </a:graphic>
      </p:graphicFrame>
      <p:sp>
        <p:nvSpPr>
          <p:cNvPr id="6" name="Date Placeholder 5">
            <a:extLst>
              <a:ext uri="{FF2B5EF4-FFF2-40B4-BE49-F238E27FC236}">
                <a16:creationId xmlns:a16="http://schemas.microsoft.com/office/drawing/2014/main" id="{68B3F43A-AC82-6600-0AC9-73F268422AAC}"/>
              </a:ext>
            </a:extLst>
          </p:cNvPr>
          <p:cNvSpPr>
            <a:spLocks noGrp="1"/>
          </p:cNvSpPr>
          <p:nvPr>
            <p:ph type="dt" sz="half" idx="10"/>
          </p:nvPr>
        </p:nvSpPr>
        <p:spPr/>
        <p:txBody>
          <a:bodyPr/>
          <a:lstStyle/>
          <a:p>
            <a:r>
              <a:rPr lang="en-US"/>
              <a:t>28 November 2024</a:t>
            </a:r>
          </a:p>
        </p:txBody>
      </p:sp>
      <p:sp>
        <p:nvSpPr>
          <p:cNvPr id="7" name="Footer Placeholder 6">
            <a:extLst>
              <a:ext uri="{FF2B5EF4-FFF2-40B4-BE49-F238E27FC236}">
                <a16:creationId xmlns:a16="http://schemas.microsoft.com/office/drawing/2014/main" id="{D2AB88D8-D8D4-2DD8-6738-EE34FEFA1B7C}"/>
              </a:ext>
            </a:extLst>
          </p:cNvPr>
          <p:cNvSpPr>
            <a:spLocks noGrp="1"/>
          </p:cNvSpPr>
          <p:nvPr>
            <p:ph type="ftr" sz="quarter" idx="11"/>
          </p:nvPr>
        </p:nvSpPr>
        <p:spPr/>
        <p:txBody>
          <a:bodyPr/>
          <a:lstStyle/>
          <a:p>
            <a:r>
              <a:rPr lang="en-US"/>
              <a:t>GAAS Presentaton on Technical Universities</a:t>
            </a:r>
          </a:p>
        </p:txBody>
      </p:sp>
      <p:sp>
        <p:nvSpPr>
          <p:cNvPr id="8" name="Slide Number Placeholder 7">
            <a:extLst>
              <a:ext uri="{FF2B5EF4-FFF2-40B4-BE49-F238E27FC236}">
                <a16:creationId xmlns:a16="http://schemas.microsoft.com/office/drawing/2014/main" id="{728E4DED-A5C5-2721-A82A-DE84E7E7C46F}"/>
              </a:ext>
            </a:extLst>
          </p:cNvPr>
          <p:cNvSpPr>
            <a:spLocks noGrp="1"/>
          </p:cNvSpPr>
          <p:nvPr>
            <p:ph type="sldNum" sz="quarter" idx="12"/>
          </p:nvPr>
        </p:nvSpPr>
        <p:spPr/>
        <p:txBody>
          <a:bodyPr/>
          <a:lstStyle/>
          <a:p>
            <a:fld id="{6D22F896-40B5-4ADD-8801-0D06FADFA095}" type="slidenum">
              <a:rPr lang="en-US" smtClean="0"/>
              <a:t>13</a:t>
            </a:fld>
            <a:endParaRPr lang="en-US"/>
          </a:p>
        </p:txBody>
      </p:sp>
    </p:spTree>
    <p:extLst>
      <p:ext uri="{BB962C8B-B14F-4D97-AF65-F5344CB8AC3E}">
        <p14:creationId xmlns:p14="http://schemas.microsoft.com/office/powerpoint/2010/main" val="2736813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5980C-A51E-E7EF-11DE-7A4681927CB6}"/>
              </a:ext>
            </a:extLst>
          </p:cNvPr>
          <p:cNvSpPr>
            <a:spLocks noGrp="1"/>
          </p:cNvSpPr>
          <p:nvPr>
            <p:ph type="title"/>
          </p:nvPr>
        </p:nvSpPr>
        <p:spPr>
          <a:xfrm>
            <a:off x="1451579" y="804520"/>
            <a:ext cx="9603275" cy="680152"/>
          </a:xfrm>
        </p:spPr>
        <p:txBody>
          <a:bodyPr>
            <a:normAutofit/>
          </a:bodyPr>
          <a:lstStyle/>
          <a:p>
            <a:r>
              <a:rPr lang="en-GB" sz="2800"/>
              <a:t>Findings: Graduate  output</a:t>
            </a:r>
          </a:p>
        </p:txBody>
      </p:sp>
      <p:pic>
        <p:nvPicPr>
          <p:cNvPr id="4" name="Content Placeholder 3">
            <a:extLst>
              <a:ext uri="{FF2B5EF4-FFF2-40B4-BE49-F238E27FC236}">
                <a16:creationId xmlns:a16="http://schemas.microsoft.com/office/drawing/2014/main" id="{3ADF3525-BDFD-ED79-027C-78523BC460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8177" y="2016124"/>
            <a:ext cx="8229600" cy="4037357"/>
          </a:xfrm>
          <a:prstGeom prst="rect">
            <a:avLst/>
          </a:prstGeom>
          <a:solidFill>
            <a:schemeClr val="bg1">
              <a:lumMod val="85000"/>
            </a:schemeClr>
          </a:solidFill>
          <a:ln>
            <a:solidFill>
              <a:schemeClr val="accent1">
                <a:alpha val="98000"/>
              </a:schemeClr>
            </a:solidFill>
          </a:ln>
        </p:spPr>
      </p:pic>
      <p:sp>
        <p:nvSpPr>
          <p:cNvPr id="6" name="Date Placeholder 5">
            <a:extLst>
              <a:ext uri="{FF2B5EF4-FFF2-40B4-BE49-F238E27FC236}">
                <a16:creationId xmlns:a16="http://schemas.microsoft.com/office/drawing/2014/main" id="{EE192B94-81D2-057C-0F52-FCD093FEFC35}"/>
              </a:ext>
            </a:extLst>
          </p:cNvPr>
          <p:cNvSpPr>
            <a:spLocks noGrp="1"/>
          </p:cNvSpPr>
          <p:nvPr>
            <p:ph type="dt" sz="half" idx="10"/>
          </p:nvPr>
        </p:nvSpPr>
        <p:spPr/>
        <p:txBody>
          <a:bodyPr/>
          <a:lstStyle/>
          <a:p>
            <a:r>
              <a:rPr lang="en-US"/>
              <a:t>28 November 2024</a:t>
            </a:r>
          </a:p>
        </p:txBody>
      </p:sp>
      <p:sp>
        <p:nvSpPr>
          <p:cNvPr id="7" name="Footer Placeholder 6">
            <a:extLst>
              <a:ext uri="{FF2B5EF4-FFF2-40B4-BE49-F238E27FC236}">
                <a16:creationId xmlns:a16="http://schemas.microsoft.com/office/drawing/2014/main" id="{FC07D387-F145-A288-7AF2-EC11425946A2}"/>
              </a:ext>
            </a:extLst>
          </p:cNvPr>
          <p:cNvSpPr>
            <a:spLocks noGrp="1"/>
          </p:cNvSpPr>
          <p:nvPr>
            <p:ph type="ftr" sz="quarter" idx="11"/>
          </p:nvPr>
        </p:nvSpPr>
        <p:spPr/>
        <p:txBody>
          <a:bodyPr/>
          <a:lstStyle/>
          <a:p>
            <a:r>
              <a:rPr lang="en-US"/>
              <a:t>GAAS Presentaton on Technical Universities</a:t>
            </a:r>
          </a:p>
        </p:txBody>
      </p:sp>
      <p:sp>
        <p:nvSpPr>
          <p:cNvPr id="8" name="Slide Number Placeholder 7">
            <a:extLst>
              <a:ext uri="{FF2B5EF4-FFF2-40B4-BE49-F238E27FC236}">
                <a16:creationId xmlns:a16="http://schemas.microsoft.com/office/drawing/2014/main" id="{422B50C2-571D-8BF0-4DD8-54A9BAFC43F5}"/>
              </a:ext>
            </a:extLst>
          </p:cNvPr>
          <p:cNvSpPr>
            <a:spLocks noGrp="1"/>
          </p:cNvSpPr>
          <p:nvPr>
            <p:ph type="sldNum" sz="quarter" idx="12"/>
          </p:nvPr>
        </p:nvSpPr>
        <p:spPr/>
        <p:txBody>
          <a:bodyPr/>
          <a:lstStyle/>
          <a:p>
            <a:fld id="{6D22F896-40B5-4ADD-8801-0D06FADFA095}" type="slidenum">
              <a:rPr lang="en-US" smtClean="0"/>
              <a:t>14</a:t>
            </a:fld>
            <a:endParaRPr lang="en-US"/>
          </a:p>
        </p:txBody>
      </p:sp>
    </p:spTree>
    <p:extLst>
      <p:ext uri="{BB962C8B-B14F-4D97-AF65-F5344CB8AC3E}">
        <p14:creationId xmlns:p14="http://schemas.microsoft.com/office/powerpoint/2010/main" val="687232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75982-572C-EFEB-171C-1F0A3DE7C477}"/>
              </a:ext>
            </a:extLst>
          </p:cNvPr>
          <p:cNvSpPr>
            <a:spLocks noGrp="1"/>
          </p:cNvSpPr>
          <p:nvPr>
            <p:ph type="title"/>
          </p:nvPr>
        </p:nvSpPr>
        <p:spPr>
          <a:xfrm>
            <a:off x="1451579" y="912674"/>
            <a:ext cx="9603275" cy="587136"/>
          </a:xfrm>
        </p:spPr>
        <p:txBody>
          <a:bodyPr>
            <a:normAutofit/>
          </a:bodyPr>
          <a:lstStyle/>
          <a:p>
            <a:r>
              <a:rPr lang="en-GB" sz="2800"/>
              <a:t>Findings: Graduate employability &amp; employment</a:t>
            </a:r>
          </a:p>
        </p:txBody>
      </p:sp>
      <p:sp>
        <p:nvSpPr>
          <p:cNvPr id="3" name="Content Placeholder 2">
            <a:extLst>
              <a:ext uri="{FF2B5EF4-FFF2-40B4-BE49-F238E27FC236}">
                <a16:creationId xmlns:a16="http://schemas.microsoft.com/office/drawing/2014/main" id="{3AFE2263-21DA-DAB6-3938-A0DD0517DAAE}"/>
              </a:ext>
            </a:extLst>
          </p:cNvPr>
          <p:cNvSpPr>
            <a:spLocks noGrp="1"/>
          </p:cNvSpPr>
          <p:nvPr>
            <p:ph idx="1"/>
          </p:nvPr>
        </p:nvSpPr>
        <p:spPr/>
        <p:txBody>
          <a:bodyPr>
            <a:normAutofit fontScale="85000" lnSpcReduction="20000"/>
          </a:bodyPr>
          <a:lstStyle/>
          <a:p>
            <a:r>
              <a:rPr lang="en-GB"/>
              <a:t>About 15,000 students graduate from the TU system each year, on the average</a:t>
            </a:r>
          </a:p>
          <a:p>
            <a:r>
              <a:rPr lang="en-GB"/>
              <a:t>Where are they?</a:t>
            </a:r>
          </a:p>
          <a:p>
            <a:r>
              <a:rPr lang="en-GB"/>
              <a:t>Not enough data</a:t>
            </a:r>
          </a:p>
          <a:p>
            <a:r>
              <a:rPr lang="en-GB"/>
              <a:t>No sustained tracer studies</a:t>
            </a:r>
          </a:p>
          <a:p>
            <a:r>
              <a:rPr lang="en-GB"/>
              <a:t>Student and employer satisfaction data?</a:t>
            </a:r>
          </a:p>
          <a:p>
            <a:r>
              <a:rPr lang="en-GB"/>
              <a:t>High employment rate can be a unique selling point for the TUs</a:t>
            </a:r>
          </a:p>
          <a:p>
            <a:r>
              <a:rPr lang="en-GB"/>
              <a:t>GTEC may factor the employment data into their supervision and funding mechanism and for monitoring the performance of the TUs</a:t>
            </a:r>
          </a:p>
          <a:p>
            <a:r>
              <a:rPr lang="en-GB"/>
              <a:t>Performance contracts?</a:t>
            </a:r>
          </a:p>
        </p:txBody>
      </p:sp>
      <p:sp>
        <p:nvSpPr>
          <p:cNvPr id="4" name="Date Placeholder 3">
            <a:extLst>
              <a:ext uri="{FF2B5EF4-FFF2-40B4-BE49-F238E27FC236}">
                <a16:creationId xmlns:a16="http://schemas.microsoft.com/office/drawing/2014/main" id="{930FE8EE-584F-8B7E-7FB8-048C11554DBF}"/>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C3A80420-332C-88CD-AF68-4214311D065D}"/>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672FB2F2-84CC-D29B-4DED-F6ACA6898FCC}"/>
              </a:ext>
            </a:extLst>
          </p:cNvPr>
          <p:cNvSpPr>
            <a:spLocks noGrp="1"/>
          </p:cNvSpPr>
          <p:nvPr>
            <p:ph type="sldNum" sz="quarter" idx="12"/>
          </p:nvPr>
        </p:nvSpPr>
        <p:spPr/>
        <p:txBody>
          <a:bodyPr/>
          <a:lstStyle/>
          <a:p>
            <a:fld id="{6D22F896-40B5-4ADD-8801-0D06FADFA095}" type="slidenum">
              <a:rPr lang="en-US" smtClean="0"/>
              <a:t>15</a:t>
            </a:fld>
            <a:endParaRPr lang="en-US"/>
          </a:p>
        </p:txBody>
      </p:sp>
    </p:spTree>
    <p:extLst>
      <p:ext uri="{BB962C8B-B14F-4D97-AF65-F5344CB8AC3E}">
        <p14:creationId xmlns:p14="http://schemas.microsoft.com/office/powerpoint/2010/main" val="2867059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E5B82-0918-8386-F29D-FF3F961E179A}"/>
              </a:ext>
            </a:extLst>
          </p:cNvPr>
          <p:cNvSpPr>
            <a:spLocks noGrp="1"/>
          </p:cNvSpPr>
          <p:nvPr>
            <p:ph type="title"/>
          </p:nvPr>
        </p:nvSpPr>
        <p:spPr>
          <a:xfrm>
            <a:off x="1451579" y="867038"/>
            <a:ext cx="9603275" cy="700506"/>
          </a:xfrm>
        </p:spPr>
        <p:txBody>
          <a:bodyPr/>
          <a:lstStyle/>
          <a:p>
            <a:r>
              <a:rPr lang="en-GB"/>
              <a:t>Public funding</a:t>
            </a:r>
          </a:p>
        </p:txBody>
      </p:sp>
      <p:sp>
        <p:nvSpPr>
          <p:cNvPr id="3" name="Content Placeholder 2">
            <a:extLst>
              <a:ext uri="{FF2B5EF4-FFF2-40B4-BE49-F238E27FC236}">
                <a16:creationId xmlns:a16="http://schemas.microsoft.com/office/drawing/2014/main" id="{FE538926-5D58-27DF-323E-3697566CD0D6}"/>
              </a:ext>
            </a:extLst>
          </p:cNvPr>
          <p:cNvSpPr>
            <a:spLocks noGrp="1"/>
          </p:cNvSpPr>
          <p:nvPr>
            <p:ph idx="1"/>
          </p:nvPr>
        </p:nvSpPr>
        <p:spPr/>
        <p:txBody>
          <a:bodyPr>
            <a:normAutofit fontScale="92500" lnSpcReduction="10000"/>
          </a:bodyPr>
          <a:lstStyle/>
          <a:p>
            <a:r>
              <a:rPr lang="en-GB"/>
              <a:t>Goods and Services allocation only GHS 20,000 per institution in 2021 and 2022</a:t>
            </a:r>
          </a:p>
          <a:p>
            <a:r>
              <a:rPr lang="en-GB"/>
              <a:t>Woefully inadequate for procurement of training materials, teaching practice-oriented courses, and maintenance of training equipment and machines</a:t>
            </a:r>
          </a:p>
          <a:p>
            <a:r>
              <a:rPr lang="en-GB"/>
              <a:t>For a total enrolment of 65,200 students in 2022 and total funding allocation of GHS 515 million, the estimated unit cost is about GHS 7,900</a:t>
            </a:r>
          </a:p>
          <a:p>
            <a:r>
              <a:rPr lang="en-GB"/>
              <a:t>This unit cost is misleading when translated into actual cost of training, as staff emolument is included in the unit cost</a:t>
            </a:r>
          </a:p>
          <a:p>
            <a:r>
              <a:rPr lang="en-GB"/>
              <a:t>A minimum unit cost of GHS 9,000 was recommended for the TUs in 2016, which should work out to about GHS 30,000 in today’s cedi value</a:t>
            </a:r>
          </a:p>
        </p:txBody>
      </p:sp>
      <p:sp>
        <p:nvSpPr>
          <p:cNvPr id="4" name="Date Placeholder 3">
            <a:extLst>
              <a:ext uri="{FF2B5EF4-FFF2-40B4-BE49-F238E27FC236}">
                <a16:creationId xmlns:a16="http://schemas.microsoft.com/office/drawing/2014/main" id="{0AEEBA7B-9C17-40A3-0AF5-80941710A527}"/>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1A423682-6974-DDFC-2521-EC6710E71511}"/>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1B0094AF-E386-0546-203F-D6BB1CB5C166}"/>
              </a:ext>
            </a:extLst>
          </p:cNvPr>
          <p:cNvSpPr>
            <a:spLocks noGrp="1"/>
          </p:cNvSpPr>
          <p:nvPr>
            <p:ph type="sldNum" sz="quarter" idx="12"/>
          </p:nvPr>
        </p:nvSpPr>
        <p:spPr/>
        <p:txBody>
          <a:bodyPr/>
          <a:lstStyle/>
          <a:p>
            <a:fld id="{6D22F896-40B5-4ADD-8801-0D06FADFA095}" type="slidenum">
              <a:rPr lang="en-US" smtClean="0"/>
              <a:t>16</a:t>
            </a:fld>
            <a:endParaRPr lang="en-US"/>
          </a:p>
        </p:txBody>
      </p:sp>
    </p:spTree>
    <p:extLst>
      <p:ext uri="{BB962C8B-B14F-4D97-AF65-F5344CB8AC3E}">
        <p14:creationId xmlns:p14="http://schemas.microsoft.com/office/powerpoint/2010/main" val="3299269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52063-E2C3-B322-AD6F-32DE247BDD6D}"/>
              </a:ext>
            </a:extLst>
          </p:cNvPr>
          <p:cNvSpPr>
            <a:spLocks noGrp="1"/>
          </p:cNvSpPr>
          <p:nvPr>
            <p:ph type="title"/>
          </p:nvPr>
        </p:nvSpPr>
        <p:spPr/>
        <p:txBody>
          <a:bodyPr/>
          <a:lstStyle/>
          <a:p>
            <a:r>
              <a:rPr lang="en-GB"/>
              <a:t>Promise, prospects, peril</a:t>
            </a:r>
          </a:p>
        </p:txBody>
      </p:sp>
      <p:sp>
        <p:nvSpPr>
          <p:cNvPr id="3" name="Content Placeholder 2">
            <a:extLst>
              <a:ext uri="{FF2B5EF4-FFF2-40B4-BE49-F238E27FC236}">
                <a16:creationId xmlns:a16="http://schemas.microsoft.com/office/drawing/2014/main" id="{45F45C52-2C3B-53F3-1CDF-4163D6665D8D}"/>
              </a:ext>
            </a:extLst>
          </p:cNvPr>
          <p:cNvSpPr>
            <a:spLocks noGrp="1"/>
          </p:cNvSpPr>
          <p:nvPr>
            <p:ph idx="1"/>
          </p:nvPr>
        </p:nvSpPr>
        <p:spPr/>
        <p:txBody>
          <a:bodyPr>
            <a:normAutofit fontScale="85000" lnSpcReduction="20000"/>
          </a:bodyPr>
          <a:lstStyle/>
          <a:p>
            <a:r>
              <a:rPr lang="en-GB" sz="2000">
                <a:effectLst/>
                <a:ea typeface="Calibri" panose="020F0502020204030204" pitchFamily="34" charset="0"/>
                <a:cs typeface="Times New Roman" panose="02020603050405020304" pitchFamily="18" charset="0"/>
              </a:rPr>
              <a:t>The popularity of the technical universities is growing as evidenced by the increasing enrolments and different qualifications offered: Certificate, HND, BTech, MTech. The technical universities are therefore contributing to making TVET education more attractive</a:t>
            </a:r>
          </a:p>
          <a:p>
            <a:r>
              <a:rPr lang="en-GB" sz="2000">
                <a:effectLst/>
                <a:ea typeface="Calibri" panose="020F0502020204030204" pitchFamily="34" charset="0"/>
                <a:cs typeface="Times New Roman" panose="02020603050405020304" pitchFamily="18" charset="0"/>
              </a:rPr>
              <a:t>However, there is no evidence, in the absence of regular tracer studies or graduate tracking tools, that the growing enrolments and graduate outputs are translating into greater graduate employment outcomes</a:t>
            </a:r>
          </a:p>
          <a:p>
            <a:r>
              <a:rPr lang="en-GB" sz="2000">
                <a:effectLst/>
                <a:ea typeface="Calibri" panose="020F0502020204030204" pitchFamily="34" charset="0"/>
                <a:cs typeface="Times New Roman" panose="02020603050405020304" pitchFamily="18" charset="0"/>
              </a:rPr>
              <a:t>Need for the TUs to maintain their iconic identity as high level, vocationally-inclined, employment-oriented skills training institutions, supported by adequate public funding</a:t>
            </a:r>
          </a:p>
          <a:p>
            <a:r>
              <a:rPr lang="en-GB" sz="2000">
                <a:effectLst/>
                <a:ea typeface="Calibri" panose="020F0502020204030204" pitchFamily="34" charset="0"/>
                <a:cs typeface="Times New Roman" panose="02020603050405020304" pitchFamily="18" charset="0"/>
              </a:rPr>
              <a:t>Actively develop horizontal and vertical articulation linkages with other learning institutions in the knowledge and skills ecosystem</a:t>
            </a:r>
          </a:p>
          <a:p>
            <a:r>
              <a:rPr lang="en-GB">
                <a:ea typeface="Calibri" panose="020F0502020204030204" pitchFamily="34" charset="0"/>
                <a:cs typeface="Times New Roman" panose="02020603050405020304" pitchFamily="18" charset="0"/>
              </a:rPr>
              <a:t>Greatest peril is mission drift and isomorphism</a:t>
            </a:r>
            <a:endParaRPr lang="en-US" sz="2000">
              <a:effectLst/>
              <a:ea typeface="Calibri" panose="020F0502020204030204" pitchFamily="34" charset="0"/>
              <a:cs typeface="Times New Roman" panose="02020603050405020304" pitchFamily="18" charset="0"/>
            </a:endParaRPr>
          </a:p>
          <a:p>
            <a:endParaRPr lang="en-US" sz="2000">
              <a:effectLst/>
              <a:ea typeface="Calibri" panose="020F0502020204030204" pitchFamily="34" charset="0"/>
              <a:cs typeface="Times New Roman" panose="02020603050405020304" pitchFamily="18" charset="0"/>
            </a:endParaRPr>
          </a:p>
          <a:p>
            <a:endParaRPr lang="en-US" sz="2000">
              <a:effectLst/>
              <a:ea typeface="Calibri" panose="020F0502020204030204" pitchFamily="34" charset="0"/>
              <a:cs typeface="Times New Roman" panose="02020603050405020304" pitchFamily="18" charset="0"/>
            </a:endParaRPr>
          </a:p>
          <a:p>
            <a:endParaRPr lang="en-GB"/>
          </a:p>
        </p:txBody>
      </p:sp>
      <p:sp>
        <p:nvSpPr>
          <p:cNvPr id="4" name="Date Placeholder 3">
            <a:extLst>
              <a:ext uri="{FF2B5EF4-FFF2-40B4-BE49-F238E27FC236}">
                <a16:creationId xmlns:a16="http://schemas.microsoft.com/office/drawing/2014/main" id="{08083C9C-38ED-A6AD-6A3F-D3EDDF303689}"/>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065FD4C3-83D0-7E33-47C9-02FB74E6C465}"/>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38E08273-3785-9042-1168-33BE2C5862BB}"/>
              </a:ext>
            </a:extLst>
          </p:cNvPr>
          <p:cNvSpPr>
            <a:spLocks noGrp="1"/>
          </p:cNvSpPr>
          <p:nvPr>
            <p:ph type="sldNum" sz="quarter" idx="12"/>
          </p:nvPr>
        </p:nvSpPr>
        <p:spPr/>
        <p:txBody>
          <a:bodyPr/>
          <a:lstStyle/>
          <a:p>
            <a:fld id="{6D22F896-40B5-4ADD-8801-0D06FADFA095}" type="slidenum">
              <a:rPr lang="en-US" smtClean="0"/>
              <a:t>17</a:t>
            </a:fld>
            <a:endParaRPr lang="en-US"/>
          </a:p>
        </p:txBody>
      </p:sp>
    </p:spTree>
    <p:extLst>
      <p:ext uri="{BB962C8B-B14F-4D97-AF65-F5344CB8AC3E}">
        <p14:creationId xmlns:p14="http://schemas.microsoft.com/office/powerpoint/2010/main" val="4023349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82D2-76A0-7A3C-D275-2FD1E45FC0B1}"/>
              </a:ext>
            </a:extLst>
          </p:cNvPr>
          <p:cNvSpPr>
            <a:spLocks noGrp="1"/>
          </p:cNvSpPr>
          <p:nvPr>
            <p:ph type="title"/>
          </p:nvPr>
        </p:nvSpPr>
        <p:spPr>
          <a:xfrm>
            <a:off x="1451579" y="836170"/>
            <a:ext cx="9603275" cy="621158"/>
          </a:xfrm>
        </p:spPr>
        <p:txBody>
          <a:bodyPr>
            <a:normAutofit/>
          </a:bodyPr>
          <a:lstStyle/>
          <a:p>
            <a:r>
              <a:rPr lang="en-GB" sz="2800"/>
              <a:t>recommendations </a:t>
            </a:r>
          </a:p>
        </p:txBody>
      </p:sp>
      <p:sp>
        <p:nvSpPr>
          <p:cNvPr id="3" name="Content Placeholder 2">
            <a:extLst>
              <a:ext uri="{FF2B5EF4-FFF2-40B4-BE49-F238E27FC236}">
                <a16:creationId xmlns:a16="http://schemas.microsoft.com/office/drawing/2014/main" id="{8515BD88-6629-4B42-9D18-279E19D2E7DA}"/>
              </a:ext>
            </a:extLst>
          </p:cNvPr>
          <p:cNvSpPr>
            <a:spLocks noGrp="1"/>
          </p:cNvSpPr>
          <p:nvPr>
            <p:ph idx="1"/>
          </p:nvPr>
        </p:nvSpPr>
        <p:spPr>
          <a:xfrm>
            <a:off x="1451579" y="2015731"/>
            <a:ext cx="9603275" cy="4037749"/>
          </a:xfrm>
        </p:spPr>
        <p:txBody>
          <a:bodyPr>
            <a:normAutofit fontScale="32500" lnSpcReduction="20000"/>
          </a:bodyPr>
          <a:lstStyle/>
          <a:p>
            <a:pPr marL="342900" marR="0" lvl="0" indent="-342900" algn="just">
              <a:lnSpc>
                <a:spcPct val="115000"/>
              </a:lnSpc>
              <a:spcBef>
                <a:spcPts val="0"/>
              </a:spcBef>
              <a:spcAft>
                <a:spcPts val="0"/>
              </a:spcAft>
              <a:buFont typeface="Symbol" pitchFamily="2" charset="2"/>
              <a:buChar char=""/>
            </a:pPr>
            <a:r>
              <a:rPr lang="en-GB" sz="4300" dirty="0">
                <a:ea typeface="Calibri" panose="020F0502020204030204" pitchFamily="34" charset="0"/>
                <a:cs typeface="Times New Roman" panose="02020603050405020304" pitchFamily="18" charset="0"/>
              </a:rPr>
              <a:t>Strengthen </a:t>
            </a:r>
            <a:r>
              <a:rPr lang="en-GB" sz="4300" dirty="0">
                <a:effectLst/>
                <a:ea typeface="Calibri" panose="020F0502020204030204" pitchFamily="34" charset="0"/>
                <a:cs typeface="Times New Roman" panose="02020603050405020304" pitchFamily="18" charset="0"/>
              </a:rPr>
              <a:t>mandate of the TUs and ensure enforcement by GTEC to prevent mission drift and a shift towards isomorphism</a:t>
            </a:r>
          </a:p>
          <a:p>
            <a:pPr marL="0" marR="0" lvl="0" indent="0" algn="just">
              <a:lnSpc>
                <a:spcPct val="115000"/>
              </a:lnSpc>
              <a:spcBef>
                <a:spcPts val="0"/>
              </a:spcBef>
              <a:spcAft>
                <a:spcPts val="0"/>
              </a:spcAft>
              <a:buNone/>
            </a:pPr>
            <a:endParaRPr lang="en-GB" sz="4300" dirty="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itchFamily="2" charset="2"/>
              <a:buChar char=""/>
            </a:pPr>
            <a:r>
              <a:rPr lang="en-GB" sz="4300" dirty="0">
                <a:effectLst/>
                <a:ea typeface="Calibri" panose="020F0502020204030204" pitchFamily="34" charset="0"/>
                <a:cs typeface="Times New Roman" panose="02020603050405020304" pitchFamily="18" charset="0"/>
              </a:rPr>
              <a:t>Industry and professional or workplace experience should be accorded a higher premium in the appointments and promotions criteria to ensure that teaching and learning activities are practice-oriented</a:t>
            </a:r>
          </a:p>
          <a:p>
            <a:pPr marL="342900" marR="0" lvl="0" indent="-342900" algn="just">
              <a:lnSpc>
                <a:spcPct val="115000"/>
              </a:lnSpc>
              <a:spcBef>
                <a:spcPts val="0"/>
              </a:spcBef>
              <a:spcAft>
                <a:spcPts val="0"/>
              </a:spcAft>
              <a:buFont typeface="Symbol" pitchFamily="2" charset="2"/>
              <a:buChar char=""/>
            </a:pPr>
            <a:endParaRPr lang="en-US" sz="4300" dirty="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itchFamily="2" charset="2"/>
              <a:buChar char=""/>
            </a:pPr>
            <a:r>
              <a:rPr lang="en-GB" sz="4300" dirty="0">
                <a:effectLst/>
                <a:ea typeface="Calibri" panose="020F0502020204030204" pitchFamily="34" charset="0"/>
                <a:cs typeface="Times New Roman" panose="02020603050405020304" pitchFamily="18" charset="0"/>
              </a:rPr>
              <a:t>GTEC and CTVET should support the TUs to strengthen niches or specialisms in alignment with the country’s skills needs and emerging economic growth sectors to promote efficiency in resource allocation</a:t>
            </a:r>
          </a:p>
          <a:p>
            <a:pPr marL="0" marR="0" lvl="0" indent="0" algn="just">
              <a:lnSpc>
                <a:spcPct val="115000"/>
              </a:lnSpc>
              <a:spcBef>
                <a:spcPts val="0"/>
              </a:spcBef>
              <a:spcAft>
                <a:spcPts val="0"/>
              </a:spcAft>
              <a:buNone/>
            </a:pPr>
            <a:endParaRPr lang="en-GB" sz="4300" dirty="0">
              <a:effectLst/>
              <a:ea typeface="Calibri" panose="020F0502020204030204" pitchFamily="34" charset="0"/>
              <a:cs typeface="Times New Roman" panose="02020603050405020304" pitchFamily="18" charset="0"/>
            </a:endParaRPr>
          </a:p>
          <a:p>
            <a:pPr marL="342900" indent="-342900" algn="just">
              <a:lnSpc>
                <a:spcPct val="115000"/>
              </a:lnSpc>
              <a:spcBef>
                <a:spcPts val="0"/>
              </a:spcBef>
              <a:buFont typeface="Symbol" pitchFamily="2" charset="2"/>
              <a:buChar char=""/>
            </a:pPr>
            <a:r>
              <a:rPr lang="en-GB" sz="4300" dirty="0">
                <a:ea typeface="Calibri" panose="020F0502020204030204" pitchFamily="34" charset="0"/>
                <a:cs typeface="Times New Roman" panose="02020603050405020304" pitchFamily="18" charset="0"/>
              </a:rPr>
              <a:t>TUs should introduce new programs in the area of green energy and green skills for environmental sustainability and in emerging technologies: renewable energy systems; robotics;  AI; cyber and data security; waste management and recycling; railway engineering; smart agriculture, etc.</a:t>
            </a:r>
          </a:p>
          <a:p>
            <a:pPr marL="0" indent="0" algn="just">
              <a:lnSpc>
                <a:spcPct val="115000"/>
              </a:lnSpc>
              <a:spcBef>
                <a:spcPts val="0"/>
              </a:spcBef>
              <a:buNone/>
            </a:pPr>
            <a:r>
              <a:rPr lang="en-US" sz="4300" dirty="0">
                <a:ea typeface="Calibri" panose="020F0502020204030204" pitchFamily="34" charset="0"/>
                <a:cs typeface="Times New Roman" panose="02020603050405020304" pitchFamily="18" charset="0"/>
              </a:rPr>
              <a:t>  </a:t>
            </a:r>
            <a:endParaRPr lang="en-US" sz="4300" dirty="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itchFamily="2" charset="2"/>
              <a:buChar char=""/>
            </a:pPr>
            <a:r>
              <a:rPr lang="en-GB" sz="4300" dirty="0">
                <a:effectLst/>
                <a:ea typeface="Calibri" panose="020F0502020204030204" pitchFamily="34" charset="0"/>
                <a:cs typeface="Times New Roman" panose="02020603050405020304" pitchFamily="18" charset="0"/>
              </a:rPr>
              <a:t>GTEC should initiate performance-based funding for the TUs, based on agreed performance contracts which may include graduate placement in employment, the use of adjunct lecturers from industry, and female participation in science and technology programmes</a:t>
            </a:r>
          </a:p>
          <a:p>
            <a:pPr marL="342900" marR="0" lvl="0" indent="-342900" algn="just">
              <a:lnSpc>
                <a:spcPct val="115000"/>
              </a:lnSpc>
              <a:spcBef>
                <a:spcPts val="0"/>
              </a:spcBef>
              <a:spcAft>
                <a:spcPts val="1000"/>
              </a:spcAft>
              <a:buFont typeface="Symbol" pitchFamily="2" charset="2"/>
              <a:buChar char=""/>
            </a:pPr>
            <a:r>
              <a:rPr lang="en-GB" sz="4300" dirty="0">
                <a:effectLst/>
                <a:ea typeface="Calibri" panose="020F0502020204030204" pitchFamily="34" charset="0"/>
              </a:rPr>
              <a:t>For now, the TUs should be limited to the award of HND, BTech, MTech and lower level technician certificate qualifications. In future, the enrolment of Doctor of Technology (</a:t>
            </a:r>
            <a:r>
              <a:rPr lang="en-GB" sz="4300" dirty="0" err="1">
                <a:effectLst/>
                <a:ea typeface="Calibri" panose="020F0502020204030204" pitchFamily="34" charset="0"/>
              </a:rPr>
              <a:t>DTech</a:t>
            </a:r>
            <a:r>
              <a:rPr lang="en-GB" sz="4300" dirty="0">
                <a:effectLst/>
                <a:ea typeface="Calibri" panose="020F0502020204030204" pitchFamily="34" charset="0"/>
              </a:rPr>
              <a:t>) students may be done in collaboration with relevant well-established research or comprehensive universities in Ghana and abroad</a:t>
            </a:r>
            <a:r>
              <a:rPr lang="en-US" sz="4300" dirty="0">
                <a:effectLst/>
              </a:rPr>
              <a:t> </a:t>
            </a:r>
          </a:p>
          <a:p>
            <a:pPr marL="0" indent="0">
              <a:buNone/>
            </a:pPr>
            <a:endParaRPr lang="en-GB" dirty="0"/>
          </a:p>
        </p:txBody>
      </p:sp>
      <p:sp>
        <p:nvSpPr>
          <p:cNvPr id="4" name="Date Placeholder 3">
            <a:extLst>
              <a:ext uri="{FF2B5EF4-FFF2-40B4-BE49-F238E27FC236}">
                <a16:creationId xmlns:a16="http://schemas.microsoft.com/office/drawing/2014/main" id="{04F0E00F-CE84-2660-BE12-1663EABCCAC6}"/>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6F39D9F1-3AAE-2222-CAAB-2EDD3FC31041}"/>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CF3FEDA7-4046-A7D9-E4BE-812753FA7579}"/>
              </a:ext>
            </a:extLst>
          </p:cNvPr>
          <p:cNvSpPr>
            <a:spLocks noGrp="1"/>
          </p:cNvSpPr>
          <p:nvPr>
            <p:ph type="sldNum" sz="quarter" idx="12"/>
          </p:nvPr>
        </p:nvSpPr>
        <p:spPr/>
        <p:txBody>
          <a:bodyPr/>
          <a:lstStyle/>
          <a:p>
            <a:fld id="{6D22F896-40B5-4ADD-8801-0D06FADFA095}" type="slidenum">
              <a:rPr lang="en-US" smtClean="0"/>
              <a:t>18</a:t>
            </a:fld>
            <a:endParaRPr lang="en-US"/>
          </a:p>
        </p:txBody>
      </p:sp>
    </p:spTree>
    <p:extLst>
      <p:ext uri="{BB962C8B-B14F-4D97-AF65-F5344CB8AC3E}">
        <p14:creationId xmlns:p14="http://schemas.microsoft.com/office/powerpoint/2010/main" val="1507113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297CA-DA06-23F6-4A62-6DC015397E6C}"/>
              </a:ext>
            </a:extLst>
          </p:cNvPr>
          <p:cNvSpPr>
            <a:spLocks noGrp="1"/>
          </p:cNvSpPr>
          <p:nvPr>
            <p:ph type="title"/>
          </p:nvPr>
        </p:nvSpPr>
        <p:spPr/>
        <p:txBody>
          <a:bodyPr/>
          <a:lstStyle/>
          <a:p>
            <a:r>
              <a:rPr lang="en-GB"/>
              <a:t>Conclusion</a:t>
            </a:r>
          </a:p>
        </p:txBody>
      </p:sp>
      <p:sp>
        <p:nvSpPr>
          <p:cNvPr id="3" name="Content Placeholder 2">
            <a:extLst>
              <a:ext uri="{FF2B5EF4-FFF2-40B4-BE49-F238E27FC236}">
                <a16:creationId xmlns:a16="http://schemas.microsoft.com/office/drawing/2014/main" id="{DBBB9B15-E461-7868-B234-F0EB3836B960}"/>
              </a:ext>
            </a:extLst>
          </p:cNvPr>
          <p:cNvSpPr>
            <a:spLocks noGrp="1"/>
          </p:cNvSpPr>
          <p:nvPr>
            <p:ph idx="1"/>
          </p:nvPr>
        </p:nvSpPr>
        <p:spPr>
          <a:xfrm>
            <a:off x="1451579" y="2015732"/>
            <a:ext cx="9603275" cy="3814797"/>
          </a:xfrm>
        </p:spPr>
        <p:txBody>
          <a:bodyPr>
            <a:normAutofit fontScale="85000" lnSpcReduction="20000"/>
          </a:bodyPr>
          <a:lstStyle/>
          <a:p>
            <a:r>
              <a:rPr lang="en-GB"/>
              <a:t>Ghana is not alone in promoting TUs in Africa: Kenya, South Africa, Rwanda</a:t>
            </a:r>
          </a:p>
          <a:p>
            <a:r>
              <a:rPr lang="en-GB"/>
              <a:t>Initial concerns and misgivings regarding the conversion of the polytechnics to TUs stem from assimilating them to traditional comprehensive universities and the potential danger of mission drift</a:t>
            </a:r>
          </a:p>
          <a:p>
            <a:r>
              <a:rPr lang="en-GB"/>
              <a:t>TUs should be seen as universities of applied sciences that can and do coexist within the same HE ecosystem but with differentiated mandates, as is the case in some countries of Europe</a:t>
            </a:r>
          </a:p>
          <a:p>
            <a:r>
              <a:rPr lang="en-GB"/>
              <a:t>No single HE institution type is capable of producing graduates with the diversified skills sets required in a modern economy</a:t>
            </a:r>
          </a:p>
          <a:p>
            <a:r>
              <a:rPr lang="en-GB"/>
              <a:t>Policy contextualisation within the country’s history of HE, TVET education, the needs of industry and the labour market, graduate employability, and the country’s human capital development priorities should inform the size and shape debate of the tertiary education landscape</a:t>
            </a:r>
          </a:p>
          <a:p>
            <a:r>
              <a:rPr lang="en-GB"/>
              <a:t>TUs should promote their unique selling points and market their contribution to national development</a:t>
            </a:r>
          </a:p>
          <a:p>
            <a:endParaRPr lang="en-GB"/>
          </a:p>
        </p:txBody>
      </p:sp>
      <p:sp>
        <p:nvSpPr>
          <p:cNvPr id="4" name="Date Placeholder 3">
            <a:extLst>
              <a:ext uri="{FF2B5EF4-FFF2-40B4-BE49-F238E27FC236}">
                <a16:creationId xmlns:a16="http://schemas.microsoft.com/office/drawing/2014/main" id="{99663DC8-0890-1CB5-C784-F15018B5551F}"/>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CBB9F252-A744-CE9D-9348-380A130EA469}"/>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B6F432DA-19E3-EE3D-24F4-B96E63552AFB}"/>
              </a:ext>
            </a:extLst>
          </p:cNvPr>
          <p:cNvSpPr>
            <a:spLocks noGrp="1"/>
          </p:cNvSpPr>
          <p:nvPr>
            <p:ph type="sldNum" sz="quarter" idx="12"/>
          </p:nvPr>
        </p:nvSpPr>
        <p:spPr/>
        <p:txBody>
          <a:bodyPr/>
          <a:lstStyle/>
          <a:p>
            <a:fld id="{6D22F896-40B5-4ADD-8801-0D06FADFA095}" type="slidenum">
              <a:rPr lang="en-US" smtClean="0"/>
              <a:t>19</a:t>
            </a:fld>
            <a:endParaRPr lang="en-US"/>
          </a:p>
        </p:txBody>
      </p:sp>
    </p:spTree>
    <p:extLst>
      <p:ext uri="{BB962C8B-B14F-4D97-AF65-F5344CB8AC3E}">
        <p14:creationId xmlns:p14="http://schemas.microsoft.com/office/powerpoint/2010/main" val="875662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983FB-E39F-CD21-39B0-AF1560E4CFA3}"/>
              </a:ext>
            </a:extLst>
          </p:cNvPr>
          <p:cNvSpPr>
            <a:spLocks noGrp="1"/>
          </p:cNvSpPr>
          <p:nvPr>
            <p:ph type="title"/>
          </p:nvPr>
        </p:nvSpPr>
        <p:spPr/>
        <p:txBody>
          <a:bodyPr/>
          <a:lstStyle/>
          <a:p>
            <a:r>
              <a:rPr lang="en-GB"/>
              <a:t>Presentation outline</a:t>
            </a:r>
          </a:p>
        </p:txBody>
      </p:sp>
      <p:sp>
        <p:nvSpPr>
          <p:cNvPr id="3" name="Content Placeholder 2">
            <a:extLst>
              <a:ext uri="{FF2B5EF4-FFF2-40B4-BE49-F238E27FC236}">
                <a16:creationId xmlns:a16="http://schemas.microsoft.com/office/drawing/2014/main" id="{4CE352B7-32B9-418C-2404-D67B0F1A62D0}"/>
              </a:ext>
            </a:extLst>
          </p:cNvPr>
          <p:cNvSpPr>
            <a:spLocks noGrp="1"/>
          </p:cNvSpPr>
          <p:nvPr>
            <p:ph idx="1"/>
          </p:nvPr>
        </p:nvSpPr>
        <p:spPr/>
        <p:txBody>
          <a:bodyPr>
            <a:normAutofit fontScale="92500" lnSpcReduction="20000"/>
          </a:bodyPr>
          <a:lstStyle/>
          <a:p>
            <a:r>
              <a:rPr lang="en-GB"/>
              <a:t>Introduction | Historical Background</a:t>
            </a:r>
          </a:p>
          <a:p>
            <a:r>
              <a:rPr lang="en-GB"/>
              <a:t>Crisis of Polytechnic Identity</a:t>
            </a:r>
          </a:p>
          <a:p>
            <a:r>
              <a:rPr lang="en-GB"/>
              <a:t>Rationale and Justification for Establishing the Technical Universities</a:t>
            </a:r>
          </a:p>
          <a:p>
            <a:r>
              <a:rPr lang="en-GB"/>
              <a:t>Mission and Mandate of the Technical Universities in Ghana</a:t>
            </a:r>
          </a:p>
          <a:p>
            <a:r>
              <a:rPr lang="en-GB"/>
              <a:t>Findings: Differentiation | Programs | Enrolments | Graduate Employability | Funding</a:t>
            </a:r>
          </a:p>
          <a:p>
            <a:r>
              <a:rPr lang="en-GB"/>
              <a:t>Promise, Prospects and Peril</a:t>
            </a:r>
          </a:p>
          <a:p>
            <a:r>
              <a:rPr lang="en-GB"/>
              <a:t>Recommendations</a:t>
            </a:r>
          </a:p>
          <a:p>
            <a:r>
              <a:rPr lang="en-GB"/>
              <a:t>Conclusion</a:t>
            </a:r>
          </a:p>
          <a:p>
            <a:endParaRPr lang="en-GB"/>
          </a:p>
        </p:txBody>
      </p:sp>
      <p:sp>
        <p:nvSpPr>
          <p:cNvPr id="4" name="Date Placeholder 3">
            <a:extLst>
              <a:ext uri="{FF2B5EF4-FFF2-40B4-BE49-F238E27FC236}">
                <a16:creationId xmlns:a16="http://schemas.microsoft.com/office/drawing/2014/main" id="{B5D3C5AD-5378-4613-B815-42EEA6FFB1AA}"/>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F5D9A788-A37E-CDEA-9844-D7FB0D4C1EA0}"/>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04FAFAD4-7644-6AA7-89E7-1EF636EA9F42}"/>
              </a:ext>
            </a:extLst>
          </p:cNvPr>
          <p:cNvSpPr>
            <a:spLocks noGrp="1"/>
          </p:cNvSpPr>
          <p:nvPr>
            <p:ph type="sldNum" sz="quarter" idx="12"/>
          </p:nvPr>
        </p:nvSpPr>
        <p:spPr/>
        <p:txBody>
          <a:bodyPr/>
          <a:lstStyle/>
          <a:p>
            <a:fld id="{6D22F896-40B5-4ADD-8801-0D06FADFA095}" type="slidenum">
              <a:rPr lang="en-US" smtClean="0"/>
              <a:t>2</a:t>
            </a:fld>
            <a:endParaRPr lang="en-US"/>
          </a:p>
        </p:txBody>
      </p:sp>
    </p:spTree>
    <p:extLst>
      <p:ext uri="{BB962C8B-B14F-4D97-AF65-F5344CB8AC3E}">
        <p14:creationId xmlns:p14="http://schemas.microsoft.com/office/powerpoint/2010/main" val="9142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620AC5-E93A-35B2-57CE-2D9590A66C7D}"/>
              </a:ext>
            </a:extLst>
          </p:cNvPr>
          <p:cNvSpPr>
            <a:spLocks noGrp="1"/>
          </p:cNvSpPr>
          <p:nvPr>
            <p:ph type="dt" sz="half" idx="10"/>
          </p:nvPr>
        </p:nvSpPr>
        <p:spPr/>
        <p:txBody>
          <a:bodyPr/>
          <a:lstStyle/>
          <a:p>
            <a:r>
              <a:rPr lang="en-US"/>
              <a:t>28 November 2024</a:t>
            </a:r>
          </a:p>
        </p:txBody>
      </p:sp>
      <p:sp>
        <p:nvSpPr>
          <p:cNvPr id="3" name="Footer Placeholder 2">
            <a:extLst>
              <a:ext uri="{FF2B5EF4-FFF2-40B4-BE49-F238E27FC236}">
                <a16:creationId xmlns:a16="http://schemas.microsoft.com/office/drawing/2014/main" id="{1DA5CCCD-22C3-152E-BD19-03C6336D5690}"/>
              </a:ext>
            </a:extLst>
          </p:cNvPr>
          <p:cNvSpPr>
            <a:spLocks noGrp="1"/>
          </p:cNvSpPr>
          <p:nvPr>
            <p:ph type="ftr" sz="quarter" idx="11"/>
          </p:nvPr>
        </p:nvSpPr>
        <p:spPr/>
        <p:txBody>
          <a:bodyPr/>
          <a:lstStyle/>
          <a:p>
            <a:r>
              <a:rPr lang="en-US"/>
              <a:t>GAAS Presentaton on Technical Universities</a:t>
            </a:r>
          </a:p>
        </p:txBody>
      </p:sp>
      <p:sp>
        <p:nvSpPr>
          <p:cNvPr id="4" name="Slide Number Placeholder 3">
            <a:extLst>
              <a:ext uri="{FF2B5EF4-FFF2-40B4-BE49-F238E27FC236}">
                <a16:creationId xmlns:a16="http://schemas.microsoft.com/office/drawing/2014/main" id="{9A11410F-EDBA-7977-2F94-E2807D7C8497}"/>
              </a:ext>
            </a:extLst>
          </p:cNvPr>
          <p:cNvSpPr>
            <a:spLocks noGrp="1"/>
          </p:cNvSpPr>
          <p:nvPr>
            <p:ph type="sldNum" sz="quarter" idx="12"/>
          </p:nvPr>
        </p:nvSpPr>
        <p:spPr/>
        <p:txBody>
          <a:bodyPr/>
          <a:lstStyle/>
          <a:p>
            <a:fld id="{6D22F896-40B5-4ADD-8801-0D06FADFA095}" type="slidenum">
              <a:rPr lang="en-US" smtClean="0"/>
              <a:t>20</a:t>
            </a:fld>
            <a:endParaRPr lang="en-US"/>
          </a:p>
        </p:txBody>
      </p:sp>
      <p:pic>
        <p:nvPicPr>
          <p:cNvPr id="6" name="Picture 2">
            <a:extLst>
              <a:ext uri="{FF2B5EF4-FFF2-40B4-BE49-F238E27FC236}">
                <a16:creationId xmlns:a16="http://schemas.microsoft.com/office/drawing/2014/main" id="{3F0AFB54-329D-541B-7598-1835F6CFC4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49433" y="638508"/>
            <a:ext cx="6317673" cy="4028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E16C2237-088D-E33D-2CA3-FB2EE060A6DC}"/>
              </a:ext>
            </a:extLst>
          </p:cNvPr>
          <p:cNvSpPr txBox="1"/>
          <p:nvPr/>
        </p:nvSpPr>
        <p:spPr>
          <a:xfrm>
            <a:off x="3234813" y="5211097"/>
            <a:ext cx="4493341" cy="923330"/>
          </a:xfrm>
          <a:prstGeom prst="rect">
            <a:avLst/>
          </a:prstGeom>
          <a:noFill/>
        </p:spPr>
        <p:txBody>
          <a:bodyPr wrap="square" rtlCol="0">
            <a:spAutoFit/>
          </a:bodyPr>
          <a:lstStyle/>
          <a:p>
            <a:pPr algn="ctr"/>
            <a:r>
              <a:rPr lang="en-GB" sz="3600" b="1">
                <a:latin typeface="Apple Chancery" panose="03020702040506060504" pitchFamily="66" charset="-79"/>
                <a:cs typeface="Apple Chancery" panose="03020702040506060504" pitchFamily="66" charset="-79"/>
              </a:rPr>
              <a:t>Thank You</a:t>
            </a:r>
          </a:p>
          <a:p>
            <a:endParaRPr lang="en-GB"/>
          </a:p>
        </p:txBody>
      </p:sp>
      <p:sp>
        <p:nvSpPr>
          <p:cNvPr id="10" name="TextBox 9">
            <a:extLst>
              <a:ext uri="{FF2B5EF4-FFF2-40B4-BE49-F238E27FC236}">
                <a16:creationId xmlns:a16="http://schemas.microsoft.com/office/drawing/2014/main" id="{0151D5D2-87F0-9680-1CF3-02A04FCF1288}"/>
              </a:ext>
            </a:extLst>
          </p:cNvPr>
          <p:cNvSpPr txBox="1"/>
          <p:nvPr/>
        </p:nvSpPr>
        <p:spPr>
          <a:xfrm>
            <a:off x="9016678" y="5463251"/>
            <a:ext cx="2667140" cy="369332"/>
          </a:xfrm>
          <a:prstGeom prst="rect">
            <a:avLst/>
          </a:prstGeom>
          <a:noFill/>
        </p:spPr>
        <p:txBody>
          <a:bodyPr wrap="none" rtlCol="0">
            <a:spAutoFit/>
          </a:bodyPr>
          <a:lstStyle/>
          <a:p>
            <a:r>
              <a:rPr lang="en-GB" dirty="0"/>
              <a:t>Email:  </a:t>
            </a:r>
            <a:r>
              <a:rPr lang="en-GB" dirty="0" err="1"/>
              <a:t>gafeti@yahoo.co.uk</a:t>
            </a:r>
            <a:endParaRPr lang="en-GB" dirty="0"/>
          </a:p>
        </p:txBody>
      </p:sp>
    </p:spTree>
    <p:extLst>
      <p:ext uri="{BB962C8B-B14F-4D97-AF65-F5344CB8AC3E}">
        <p14:creationId xmlns:p14="http://schemas.microsoft.com/office/powerpoint/2010/main" val="65931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F696B-FB79-8C27-1448-C6CE0FADF1C6}"/>
              </a:ext>
            </a:extLst>
          </p:cNvPr>
          <p:cNvSpPr>
            <a:spLocks noGrp="1"/>
          </p:cNvSpPr>
          <p:nvPr>
            <p:ph type="title"/>
          </p:nvPr>
        </p:nvSpPr>
        <p:spPr>
          <a:xfrm>
            <a:off x="1451579" y="804519"/>
            <a:ext cx="9603275" cy="646361"/>
          </a:xfrm>
        </p:spPr>
        <p:txBody>
          <a:bodyPr>
            <a:normAutofit/>
          </a:bodyPr>
          <a:lstStyle/>
          <a:p>
            <a:r>
              <a:rPr lang="en-GB" sz="3000"/>
              <a:t>Introduction | historical background</a:t>
            </a:r>
          </a:p>
        </p:txBody>
      </p:sp>
      <p:sp>
        <p:nvSpPr>
          <p:cNvPr id="3" name="Content Placeholder 2">
            <a:extLst>
              <a:ext uri="{FF2B5EF4-FFF2-40B4-BE49-F238E27FC236}">
                <a16:creationId xmlns:a16="http://schemas.microsoft.com/office/drawing/2014/main" id="{65C84584-23D9-5CE3-4B9B-724C5C8A7EAB}"/>
              </a:ext>
            </a:extLst>
          </p:cNvPr>
          <p:cNvSpPr>
            <a:spLocks noGrp="1"/>
          </p:cNvSpPr>
          <p:nvPr>
            <p:ph idx="1"/>
          </p:nvPr>
        </p:nvSpPr>
        <p:spPr>
          <a:xfrm>
            <a:off x="1451579" y="2015732"/>
            <a:ext cx="9603275" cy="3938501"/>
          </a:xfrm>
        </p:spPr>
        <p:txBody>
          <a:bodyPr>
            <a:normAutofit fontScale="85000" lnSpcReduction="20000"/>
          </a:bodyPr>
          <a:lstStyle/>
          <a:p>
            <a:r>
              <a:rPr lang="en-GB"/>
              <a:t>The Technical Universities have their origin in the erstwhile polytechnics</a:t>
            </a:r>
          </a:p>
          <a:p>
            <a:r>
              <a:rPr lang="en-GB"/>
              <a:t>The polytechnics became tertiary institutions in 1992 under PNDCL 321, following the report of the Universities Rationalization Committee, which recommended an expansion of the tertiary education sector to partially accommodate the increasing number of secondary school graduates</a:t>
            </a:r>
          </a:p>
          <a:p>
            <a:r>
              <a:rPr lang="en-GB"/>
              <a:t>Under PNDCL 321, the then sub-tertiary polytechnics became tertiary institutions with a mandate to offer Higher National Diploma (HND) programs and other lower level TVET programs</a:t>
            </a:r>
          </a:p>
          <a:p>
            <a:r>
              <a:rPr lang="en-GB"/>
              <a:t>The upgrading of the polytechnics to tertiary status was based on a strategy of </a:t>
            </a:r>
            <a:r>
              <a:rPr lang="en-GB" b="1" i="1"/>
              <a:t>elevation </a:t>
            </a:r>
            <a:r>
              <a:rPr lang="en-GB"/>
              <a:t>or </a:t>
            </a:r>
            <a:r>
              <a:rPr lang="en-GB" b="1" i="1"/>
              <a:t>re-designation</a:t>
            </a:r>
            <a:r>
              <a:rPr lang="en-GB"/>
              <a:t> or by simple </a:t>
            </a:r>
            <a:r>
              <a:rPr lang="en-GB" b="1" i="1"/>
              <a:t>government pronouncement </a:t>
            </a:r>
          </a:p>
          <a:p>
            <a:r>
              <a:rPr lang="en-GB"/>
              <a:t>No well defined criteria or qualifying benchmarks to become a tertiary institution, leading to a crisis of identity</a:t>
            </a:r>
          </a:p>
          <a:p>
            <a:r>
              <a:rPr lang="en-GB"/>
              <a:t>The 10 years from 1993 to 2013, were the turbulent years of polytechnic education in Ghana, with the polytechnics (staff and students) agitating for “proper” recognition as tertiary education institutions</a:t>
            </a:r>
          </a:p>
          <a:p>
            <a:endParaRPr lang="en-GB"/>
          </a:p>
        </p:txBody>
      </p:sp>
      <p:sp>
        <p:nvSpPr>
          <p:cNvPr id="4" name="Date Placeholder 3">
            <a:extLst>
              <a:ext uri="{FF2B5EF4-FFF2-40B4-BE49-F238E27FC236}">
                <a16:creationId xmlns:a16="http://schemas.microsoft.com/office/drawing/2014/main" id="{071C1CBD-6466-6572-1336-5A59977E7118}"/>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E96EACCA-6F92-3FF5-438B-E2ADD973FE51}"/>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D8BC8F47-0292-825F-BE7D-C74A77C26337}"/>
              </a:ext>
            </a:extLst>
          </p:cNvPr>
          <p:cNvSpPr>
            <a:spLocks noGrp="1"/>
          </p:cNvSpPr>
          <p:nvPr>
            <p:ph type="sldNum" sz="quarter" idx="12"/>
          </p:nvPr>
        </p:nvSpPr>
        <p:spPr/>
        <p:txBody>
          <a:bodyPr/>
          <a:lstStyle/>
          <a:p>
            <a:fld id="{6D22F896-40B5-4ADD-8801-0D06FADFA095}" type="slidenum">
              <a:rPr lang="en-US" smtClean="0"/>
              <a:t>3</a:t>
            </a:fld>
            <a:endParaRPr lang="en-US"/>
          </a:p>
        </p:txBody>
      </p:sp>
    </p:spTree>
    <p:extLst>
      <p:ext uri="{BB962C8B-B14F-4D97-AF65-F5344CB8AC3E}">
        <p14:creationId xmlns:p14="http://schemas.microsoft.com/office/powerpoint/2010/main" val="4268550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BD9A-07C3-EBC8-F960-A034FE74EC75}"/>
              </a:ext>
            </a:extLst>
          </p:cNvPr>
          <p:cNvSpPr>
            <a:spLocks noGrp="1"/>
          </p:cNvSpPr>
          <p:nvPr>
            <p:ph type="title"/>
          </p:nvPr>
        </p:nvSpPr>
        <p:spPr>
          <a:xfrm>
            <a:off x="1451579" y="804520"/>
            <a:ext cx="9603275" cy="670320"/>
          </a:xfrm>
        </p:spPr>
        <p:txBody>
          <a:bodyPr>
            <a:normAutofit/>
          </a:bodyPr>
          <a:lstStyle/>
          <a:p>
            <a:r>
              <a:rPr lang="en-GB" sz="3000"/>
              <a:t>Crisis of identity of the polytechnics</a:t>
            </a:r>
          </a:p>
        </p:txBody>
      </p:sp>
      <p:sp>
        <p:nvSpPr>
          <p:cNvPr id="3" name="Content Placeholder 2">
            <a:extLst>
              <a:ext uri="{FF2B5EF4-FFF2-40B4-BE49-F238E27FC236}">
                <a16:creationId xmlns:a16="http://schemas.microsoft.com/office/drawing/2014/main" id="{B6F94E5A-23A0-53E2-F763-C841DFEF8690}"/>
              </a:ext>
            </a:extLst>
          </p:cNvPr>
          <p:cNvSpPr>
            <a:spLocks noGrp="1"/>
          </p:cNvSpPr>
          <p:nvPr>
            <p:ph idx="1"/>
          </p:nvPr>
        </p:nvSpPr>
        <p:spPr>
          <a:xfrm>
            <a:off x="1451579" y="2015732"/>
            <a:ext cx="9603275" cy="4037749"/>
          </a:xfrm>
        </p:spPr>
        <p:txBody>
          <a:bodyPr>
            <a:normAutofit fontScale="62500" lnSpcReduction="20000"/>
          </a:bodyPr>
          <a:lstStyle/>
          <a:p>
            <a:r>
              <a:rPr lang="en-GB" sz="2200"/>
              <a:t>A crisis of identity was created by upgrading the polytechnics to tertiary institutions in 1992 (PNDCL321) without differentiating them from the traditional universities</a:t>
            </a:r>
          </a:p>
          <a:p>
            <a:r>
              <a:rPr lang="en-GB" sz="2200"/>
              <a:t>The Government White Paper on the Reforms to the Tertiary Education System which upgraded the polytechnics attempted to equate the polytechnic HND qualification to a university first degree: </a:t>
            </a:r>
          </a:p>
          <a:p>
            <a:pPr marL="0" indent="0">
              <a:buNone/>
            </a:pPr>
            <a:r>
              <a:rPr lang="en-GB" sz="2200" b="0" i="1">
                <a:effectLst/>
                <a:latin typeface="Times New Roman" panose="02020603050405020304" pitchFamily="18" charset="0"/>
                <a:ea typeface="Times New Roman" panose="02020603050405020304" pitchFamily="18" charset="0"/>
              </a:rPr>
              <a:t>“…. programmes and courses (in the polytechnics) are to be offered at the higher middle level of technician training leading to the award of higher diplomas </a:t>
            </a:r>
            <a:r>
              <a:rPr lang="en-GB" sz="2200" b="1" i="1">
                <a:effectLst/>
                <a:latin typeface="Times New Roman" panose="02020603050405020304" pitchFamily="18" charset="0"/>
                <a:ea typeface="Times New Roman" panose="02020603050405020304" pitchFamily="18" charset="0"/>
              </a:rPr>
              <a:t>equivalent to first degree</a:t>
            </a:r>
            <a:r>
              <a:rPr lang="en-GB" sz="2200" b="0" i="1">
                <a:effectLst/>
                <a:latin typeface="Times New Roman" panose="02020603050405020304" pitchFamily="18" charset="0"/>
                <a:ea typeface="Times New Roman" panose="02020603050405020304" pitchFamily="18" charset="0"/>
              </a:rPr>
              <a:t> level but not departing from syllabi dedicated to practical technician training” </a:t>
            </a:r>
            <a:r>
              <a:rPr lang="en-GB" sz="2200" b="0">
                <a:effectLst/>
                <a:latin typeface="Times New Roman" panose="02020603050405020304" pitchFamily="18" charset="0"/>
                <a:ea typeface="Times New Roman" panose="02020603050405020304" pitchFamily="18" charset="0"/>
              </a:rPr>
              <a:t>[Govt. White Paper, 1991]</a:t>
            </a:r>
          </a:p>
          <a:p>
            <a:r>
              <a:rPr lang="en-US" sz="2200">
                <a:effectLst/>
                <a:ea typeface="Times New Roman" panose="02020603050405020304" pitchFamily="18" charset="0"/>
              </a:rPr>
              <a:t>In an attempt to clarify this controversial clause in the White Paper, the Ministry of Education issued a statement that the “HND is next to a degree”</a:t>
            </a:r>
          </a:p>
          <a:p>
            <a:r>
              <a:rPr lang="en-US" sz="2200">
                <a:ea typeface="Times New Roman" panose="02020603050405020304" pitchFamily="18" charset="0"/>
              </a:rPr>
              <a:t>The mishandling of the elevation of polytechnics to tertiary status led to the wave of student and staff demonstrations that rocked the polytechnic landscape and the country for close to 10 years: </a:t>
            </a:r>
            <a:r>
              <a:rPr lang="en-US" sz="2200" b="1" i="1">
                <a:ea typeface="Times New Roman" panose="02020603050405020304" pitchFamily="18" charset="0"/>
              </a:rPr>
              <a:t>recognition</a:t>
            </a:r>
            <a:r>
              <a:rPr lang="en-US" sz="2200">
                <a:ea typeface="Times New Roman" panose="02020603050405020304" pitchFamily="18" charset="0"/>
              </a:rPr>
              <a:t> of the HND; </a:t>
            </a:r>
            <a:r>
              <a:rPr lang="en-US" sz="2200" b="1" i="1">
                <a:ea typeface="Times New Roman" panose="02020603050405020304" pitchFamily="18" charset="0"/>
              </a:rPr>
              <a:t>academic progression </a:t>
            </a:r>
            <a:r>
              <a:rPr lang="en-US" sz="2200">
                <a:ea typeface="Times New Roman" panose="02020603050405020304" pitchFamily="18" charset="0"/>
              </a:rPr>
              <a:t>of HND graduates,  comparable </a:t>
            </a:r>
            <a:r>
              <a:rPr lang="en-US" sz="2200" b="1">
                <a:ea typeface="Times New Roman" panose="02020603050405020304" pitchFamily="18" charset="0"/>
              </a:rPr>
              <a:t>conditions of service </a:t>
            </a:r>
            <a:r>
              <a:rPr lang="en-US" sz="2200">
                <a:ea typeface="Times New Roman" panose="02020603050405020304" pitchFamily="18" charset="0"/>
              </a:rPr>
              <a:t>for polytechnic staff, etc.</a:t>
            </a:r>
          </a:p>
          <a:p>
            <a:r>
              <a:rPr lang="en-US" sz="2200">
                <a:effectLst/>
                <a:ea typeface="Times New Roman" panose="02020603050405020304" pitchFamily="18" charset="0"/>
              </a:rPr>
              <a:t>Something had to be done to restore sanity and clarity in the tertiary education system</a:t>
            </a:r>
          </a:p>
          <a:p>
            <a:r>
              <a:rPr lang="en-US" sz="2200">
                <a:ea typeface="Times New Roman" panose="02020603050405020304" pitchFamily="18" charset="0"/>
              </a:rPr>
              <a:t>Converting the polytechnics to technical universities was a partial response to the crisis of identity</a:t>
            </a:r>
            <a:endParaRPr lang="en-US" sz="2200">
              <a:effectLst/>
              <a:ea typeface="Times New Roman" panose="02020603050405020304" pitchFamily="18" charset="0"/>
            </a:endParaRPr>
          </a:p>
          <a:p>
            <a:endParaRPr lang="en-GB"/>
          </a:p>
        </p:txBody>
      </p:sp>
      <p:sp>
        <p:nvSpPr>
          <p:cNvPr id="4" name="Date Placeholder 3">
            <a:extLst>
              <a:ext uri="{FF2B5EF4-FFF2-40B4-BE49-F238E27FC236}">
                <a16:creationId xmlns:a16="http://schemas.microsoft.com/office/drawing/2014/main" id="{56B4D0E4-91B3-8BDC-FE4E-6FB48690B47F}"/>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CB48928D-4CC7-83E0-4470-93CB382F5418}"/>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3F414714-0EEE-7D89-D172-44EB4A3427DA}"/>
              </a:ext>
            </a:extLst>
          </p:cNvPr>
          <p:cNvSpPr>
            <a:spLocks noGrp="1"/>
          </p:cNvSpPr>
          <p:nvPr>
            <p:ph type="sldNum" sz="quarter" idx="12"/>
          </p:nvPr>
        </p:nvSpPr>
        <p:spPr/>
        <p:txBody>
          <a:bodyPr/>
          <a:lstStyle/>
          <a:p>
            <a:fld id="{6D22F896-40B5-4ADD-8801-0D06FADFA095}" type="slidenum">
              <a:rPr lang="en-US" smtClean="0"/>
              <a:t>4</a:t>
            </a:fld>
            <a:endParaRPr lang="en-US"/>
          </a:p>
        </p:txBody>
      </p:sp>
    </p:spTree>
    <p:extLst>
      <p:ext uri="{BB962C8B-B14F-4D97-AF65-F5344CB8AC3E}">
        <p14:creationId xmlns:p14="http://schemas.microsoft.com/office/powerpoint/2010/main" val="140386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CA214-68E2-E8D1-9687-5E7F2BE93677}"/>
              </a:ext>
            </a:extLst>
          </p:cNvPr>
          <p:cNvSpPr>
            <a:spLocks noGrp="1"/>
          </p:cNvSpPr>
          <p:nvPr>
            <p:ph type="title"/>
          </p:nvPr>
        </p:nvSpPr>
        <p:spPr>
          <a:xfrm>
            <a:off x="1451579" y="804519"/>
            <a:ext cx="9603275" cy="857133"/>
          </a:xfrm>
        </p:spPr>
        <p:txBody>
          <a:bodyPr>
            <a:normAutofit fontScale="90000"/>
          </a:bodyPr>
          <a:lstStyle/>
          <a:p>
            <a:r>
              <a:rPr lang="en-GB" sz="2800"/>
              <a:t>Rationale &amp; justification for establishing the Technical universities</a:t>
            </a:r>
          </a:p>
        </p:txBody>
      </p:sp>
      <p:sp>
        <p:nvSpPr>
          <p:cNvPr id="3" name="Content Placeholder 2">
            <a:extLst>
              <a:ext uri="{FF2B5EF4-FFF2-40B4-BE49-F238E27FC236}">
                <a16:creationId xmlns:a16="http://schemas.microsoft.com/office/drawing/2014/main" id="{A555F72F-592D-E5E7-A3DA-FB628E2CAEC2}"/>
              </a:ext>
            </a:extLst>
          </p:cNvPr>
          <p:cNvSpPr>
            <a:spLocks noGrp="1"/>
          </p:cNvSpPr>
          <p:nvPr>
            <p:ph idx="1"/>
          </p:nvPr>
        </p:nvSpPr>
        <p:spPr>
          <a:xfrm>
            <a:off x="1451579" y="2015732"/>
            <a:ext cx="9603275" cy="3873791"/>
          </a:xfrm>
        </p:spPr>
        <p:txBody>
          <a:bodyPr>
            <a:noAutofit/>
          </a:bodyPr>
          <a:lstStyle/>
          <a:p>
            <a:r>
              <a:rPr lang="en-GB" sz="1600" dirty="0"/>
              <a:t>Repositioning the polytechnics as strategic institutions for the training of a highly skilled workforce to drive industrialisation, value addition to primary resources, and economic transformation</a:t>
            </a:r>
          </a:p>
          <a:p>
            <a:r>
              <a:rPr lang="en-GB" sz="1600" dirty="0"/>
              <a:t>Achieving parity of esteem with the universities but with different mandate</a:t>
            </a:r>
          </a:p>
          <a:p>
            <a:r>
              <a:rPr lang="en-GB" sz="1600" dirty="0"/>
              <a:t>Contribution to a differentiated HE space</a:t>
            </a:r>
          </a:p>
          <a:p>
            <a:r>
              <a:rPr lang="en-GB" sz="1600" dirty="0"/>
              <a:t>A differentiated HE system offers the flexibility to address the changing needs of students and industry</a:t>
            </a:r>
          </a:p>
          <a:p>
            <a:r>
              <a:rPr lang="en-GB" sz="1600" dirty="0"/>
              <a:t>The availability of alternative institutions differentiated in terms of mission, curricular emphasis, admission requirements, duration of training, governance, cost of provision, etc. could be an appropriate response to the increasing demand for access to HE</a:t>
            </a:r>
          </a:p>
          <a:p>
            <a:r>
              <a:rPr lang="en-GB" sz="1600" dirty="0"/>
              <a:t>Creation of logical progression pathways at the tertiary level for TVET students and HND graduates</a:t>
            </a:r>
          </a:p>
          <a:p>
            <a:r>
              <a:rPr lang="en-GB" sz="1600" dirty="0"/>
              <a:t>Enhancing the image and attractiveness of TVET</a:t>
            </a:r>
          </a:p>
        </p:txBody>
      </p:sp>
      <p:sp>
        <p:nvSpPr>
          <p:cNvPr id="4" name="Date Placeholder 3">
            <a:extLst>
              <a:ext uri="{FF2B5EF4-FFF2-40B4-BE49-F238E27FC236}">
                <a16:creationId xmlns:a16="http://schemas.microsoft.com/office/drawing/2014/main" id="{009A24E6-899C-AC55-F915-E28F12BE5DDA}"/>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A11BDFC0-D27B-39A0-2F0C-0FA2631090D5}"/>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3B98CD65-07FC-1146-74A7-7F4AA922FFF6}"/>
              </a:ext>
            </a:extLst>
          </p:cNvPr>
          <p:cNvSpPr>
            <a:spLocks noGrp="1"/>
          </p:cNvSpPr>
          <p:nvPr>
            <p:ph type="sldNum" sz="quarter" idx="12"/>
          </p:nvPr>
        </p:nvSpPr>
        <p:spPr/>
        <p:txBody>
          <a:bodyPr/>
          <a:lstStyle/>
          <a:p>
            <a:fld id="{6D22F896-40B5-4ADD-8801-0D06FADFA095}" type="slidenum">
              <a:rPr lang="en-US" smtClean="0"/>
              <a:t>5</a:t>
            </a:fld>
            <a:endParaRPr lang="en-US"/>
          </a:p>
        </p:txBody>
      </p:sp>
    </p:spTree>
    <p:extLst>
      <p:ext uri="{BB962C8B-B14F-4D97-AF65-F5344CB8AC3E}">
        <p14:creationId xmlns:p14="http://schemas.microsoft.com/office/powerpoint/2010/main" val="384887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A3746-AEF4-0839-673E-A3316447C2FC}"/>
              </a:ext>
            </a:extLst>
          </p:cNvPr>
          <p:cNvSpPr>
            <a:spLocks noGrp="1"/>
          </p:cNvSpPr>
          <p:nvPr>
            <p:ph type="title"/>
          </p:nvPr>
        </p:nvSpPr>
        <p:spPr>
          <a:xfrm>
            <a:off x="1451579" y="804519"/>
            <a:ext cx="9603275" cy="571997"/>
          </a:xfrm>
        </p:spPr>
        <p:txBody>
          <a:bodyPr>
            <a:normAutofit/>
          </a:bodyPr>
          <a:lstStyle/>
          <a:p>
            <a:r>
              <a:rPr lang="en-GB" sz="2800"/>
              <a:t>Different mandates, similar perception</a:t>
            </a:r>
          </a:p>
        </p:txBody>
      </p:sp>
      <p:graphicFrame>
        <p:nvGraphicFramePr>
          <p:cNvPr id="4" name="Table 3">
            <a:extLst>
              <a:ext uri="{FF2B5EF4-FFF2-40B4-BE49-F238E27FC236}">
                <a16:creationId xmlns:a16="http://schemas.microsoft.com/office/drawing/2014/main" id="{4E629441-2A17-ED96-81B8-754FD8C46122}"/>
              </a:ext>
            </a:extLst>
          </p:cNvPr>
          <p:cNvGraphicFramePr>
            <a:graphicFrameLocks noGrp="1"/>
          </p:cNvGraphicFramePr>
          <p:nvPr>
            <p:extLst>
              <p:ext uri="{D42A27DB-BD31-4B8C-83A1-F6EECF244321}">
                <p14:modId xmlns:p14="http://schemas.microsoft.com/office/powerpoint/2010/main" val="2158009057"/>
              </p:ext>
            </p:extLst>
          </p:nvPr>
        </p:nvGraphicFramePr>
        <p:xfrm>
          <a:off x="1091381" y="1942662"/>
          <a:ext cx="10231375" cy="3985393"/>
        </p:xfrm>
        <a:graphic>
          <a:graphicData uri="http://schemas.openxmlformats.org/drawingml/2006/table">
            <a:tbl>
              <a:tblPr firstRow="1" firstCol="1" bandRow="1">
                <a:tableStyleId>{00A15C55-8517-42AA-B614-E9B94910E393}</a:tableStyleId>
              </a:tblPr>
              <a:tblGrid>
                <a:gridCol w="5051442">
                  <a:extLst>
                    <a:ext uri="{9D8B030D-6E8A-4147-A177-3AD203B41FA5}">
                      <a16:colId xmlns:a16="http://schemas.microsoft.com/office/drawing/2014/main" val="2108409628"/>
                    </a:ext>
                  </a:extLst>
                </a:gridCol>
                <a:gridCol w="5179933">
                  <a:extLst>
                    <a:ext uri="{9D8B030D-6E8A-4147-A177-3AD203B41FA5}">
                      <a16:colId xmlns:a16="http://schemas.microsoft.com/office/drawing/2014/main" val="3749043773"/>
                    </a:ext>
                  </a:extLst>
                </a:gridCol>
              </a:tblGrid>
              <a:tr h="618512">
                <a:tc>
                  <a:txBody>
                    <a:bodyPr/>
                    <a:lstStyle/>
                    <a:p>
                      <a:pPr marL="0" marR="0" algn="ctr">
                        <a:spcBef>
                          <a:spcPts val="0"/>
                        </a:spcBef>
                        <a:spcAft>
                          <a:spcPts val="0"/>
                        </a:spcAft>
                      </a:pPr>
                      <a:r>
                        <a:rPr lang="en-GB" sz="1800" dirty="0">
                          <a:solidFill>
                            <a:schemeClr val="tx1"/>
                          </a:solidFill>
                          <a:effectLst/>
                        </a:rPr>
                        <a:t>Technical University</a:t>
                      </a:r>
                      <a:endParaRPr lang="en-US" sz="1800" dirty="0">
                        <a:solidFill>
                          <a:schemeClr val="tx1"/>
                        </a:solidFill>
                        <a:effectLst/>
                      </a:endParaRPr>
                    </a:p>
                    <a:p>
                      <a:pPr marL="0" marR="0" algn="ctr">
                        <a:spcBef>
                          <a:spcPts val="0"/>
                        </a:spcBef>
                        <a:spcAft>
                          <a:spcPts val="0"/>
                        </a:spcAft>
                      </a:pPr>
                      <a:r>
                        <a:rPr lang="en-GB" sz="1800" dirty="0">
                          <a:solidFill>
                            <a:schemeClr val="tx1"/>
                          </a:solidFill>
                          <a:effectLst/>
                        </a:rPr>
                        <a:t>(University of Applied Sciences)</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tc>
                  <a:txBody>
                    <a:bodyPr/>
                    <a:lstStyle/>
                    <a:p>
                      <a:pPr marL="0" marR="0" algn="ctr">
                        <a:spcBef>
                          <a:spcPts val="0"/>
                        </a:spcBef>
                        <a:spcAft>
                          <a:spcPts val="0"/>
                        </a:spcAft>
                      </a:pPr>
                      <a:r>
                        <a:rPr lang="en-GB" sz="1800" dirty="0">
                          <a:solidFill>
                            <a:schemeClr val="tx1"/>
                          </a:solidFill>
                          <a:effectLst/>
                        </a:rPr>
                        <a:t>Traditional University</a:t>
                      </a:r>
                      <a:endParaRPr lang="en-US" sz="1800" dirty="0">
                        <a:solidFill>
                          <a:schemeClr val="tx1"/>
                        </a:solidFill>
                        <a:effectLst/>
                      </a:endParaRPr>
                    </a:p>
                    <a:p>
                      <a:pPr marL="0" marR="0" algn="ctr">
                        <a:spcBef>
                          <a:spcPts val="0"/>
                        </a:spcBef>
                        <a:spcAft>
                          <a:spcPts val="0"/>
                        </a:spcAft>
                      </a:pPr>
                      <a:r>
                        <a:rPr lang="en-GB" sz="1800" dirty="0">
                          <a:solidFill>
                            <a:schemeClr val="tx1"/>
                          </a:solidFill>
                          <a:effectLst/>
                        </a:rPr>
                        <a:t>(Comprehensive University)</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lumMod val="75000"/>
                      </a:schemeClr>
                    </a:solidFill>
                  </a:tcPr>
                </a:tc>
                <a:extLst>
                  <a:ext uri="{0D108BD9-81ED-4DB2-BD59-A6C34878D82A}">
                    <a16:rowId xmlns:a16="http://schemas.microsoft.com/office/drawing/2014/main" val="3999868103"/>
                  </a:ext>
                </a:extLst>
              </a:tr>
              <a:tr h="206171">
                <a:tc>
                  <a:txBody>
                    <a:bodyPr/>
                    <a:lstStyle/>
                    <a:p>
                      <a:pPr marL="0" marR="0">
                        <a:spcBef>
                          <a:spcPts val="0"/>
                        </a:spcBef>
                        <a:spcAft>
                          <a:spcPts val="0"/>
                        </a:spcAft>
                      </a:pPr>
                      <a:r>
                        <a:rPr lang="en-GB" sz="1800" b="0" dirty="0">
                          <a:effectLst/>
                        </a:rPr>
                        <a:t>Teaching and practice-oriented</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50000"/>
                        <a:lumOff val="50000"/>
                      </a:schemeClr>
                    </a:solidFill>
                  </a:tcPr>
                </a:tc>
                <a:tc>
                  <a:txBody>
                    <a:bodyPr/>
                    <a:lstStyle/>
                    <a:p>
                      <a:pPr marL="0" marR="0">
                        <a:spcBef>
                          <a:spcPts val="0"/>
                        </a:spcBef>
                        <a:spcAft>
                          <a:spcPts val="0"/>
                        </a:spcAft>
                      </a:pPr>
                      <a:r>
                        <a:rPr lang="en-GB" sz="1800" b="0" dirty="0">
                          <a:effectLst/>
                        </a:rPr>
                        <a:t>Theory and research oriented</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6285738"/>
                  </a:ext>
                </a:extLst>
              </a:tr>
              <a:tr h="1237025">
                <a:tc>
                  <a:txBody>
                    <a:bodyPr/>
                    <a:lstStyle/>
                    <a:p>
                      <a:pPr marL="0" marR="0">
                        <a:spcBef>
                          <a:spcPts val="0"/>
                        </a:spcBef>
                        <a:spcAft>
                          <a:spcPts val="0"/>
                        </a:spcAft>
                      </a:pPr>
                      <a:r>
                        <a:rPr lang="en-GB" sz="1800" b="0" dirty="0">
                          <a:effectLst/>
                        </a:rPr>
                        <a:t>Applied or strategic research with focus on solving practical problems and providing technology solutions that make production systems more efficient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50000"/>
                        <a:lumOff val="50000"/>
                      </a:schemeClr>
                    </a:solidFill>
                  </a:tcPr>
                </a:tc>
                <a:tc>
                  <a:txBody>
                    <a:bodyPr/>
                    <a:lstStyle/>
                    <a:p>
                      <a:pPr marL="0" marR="0">
                        <a:spcBef>
                          <a:spcPts val="0"/>
                        </a:spcBef>
                        <a:spcAft>
                          <a:spcPts val="0"/>
                        </a:spcAft>
                      </a:pPr>
                      <a:r>
                        <a:rPr lang="en-GB" sz="1800" b="0" dirty="0">
                          <a:effectLst/>
                        </a:rPr>
                        <a:t>Integration of research and teaching in a largely broad-based interdisciplinary curriculum</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254640"/>
                  </a:ext>
                </a:extLst>
              </a:tr>
              <a:tr h="618512">
                <a:tc>
                  <a:txBody>
                    <a:bodyPr/>
                    <a:lstStyle/>
                    <a:p>
                      <a:pPr marL="0" marR="0">
                        <a:spcBef>
                          <a:spcPts val="0"/>
                        </a:spcBef>
                        <a:spcAft>
                          <a:spcPts val="0"/>
                        </a:spcAft>
                      </a:pPr>
                      <a:r>
                        <a:rPr lang="en-GB" sz="1800" b="0" dirty="0">
                          <a:effectLst/>
                        </a:rPr>
                        <a:t>Skills-driven and acquisition of career focused employable skills</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50000"/>
                        <a:lumOff val="50000"/>
                      </a:schemeClr>
                    </a:solidFill>
                  </a:tcPr>
                </a:tc>
                <a:tc>
                  <a:txBody>
                    <a:bodyPr/>
                    <a:lstStyle/>
                    <a:p>
                      <a:pPr marL="0" marR="0">
                        <a:spcBef>
                          <a:spcPts val="0"/>
                        </a:spcBef>
                        <a:spcAft>
                          <a:spcPts val="0"/>
                        </a:spcAft>
                      </a:pPr>
                      <a:r>
                        <a:rPr lang="en-GB" sz="1800">
                          <a:effectLst/>
                        </a:rPr>
                        <a:t>Knowledge-driven or quest for new knowledge, focusing on a broad array of transferable skills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5420648"/>
                  </a:ext>
                </a:extLst>
              </a:tr>
              <a:tr h="618512">
                <a:tc>
                  <a:txBody>
                    <a:bodyPr/>
                    <a:lstStyle/>
                    <a:p>
                      <a:pPr marL="0" marR="0">
                        <a:spcBef>
                          <a:spcPts val="0"/>
                        </a:spcBef>
                        <a:spcAft>
                          <a:spcPts val="0"/>
                        </a:spcAft>
                      </a:pPr>
                      <a:r>
                        <a:rPr lang="en-GB" sz="1800" b="0" dirty="0">
                          <a:effectLst/>
                        </a:rPr>
                        <a:t>Focus on technology development, innovation and technology transfer</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50000"/>
                        <a:lumOff val="50000"/>
                      </a:schemeClr>
                    </a:solidFill>
                  </a:tcPr>
                </a:tc>
                <a:tc>
                  <a:txBody>
                    <a:bodyPr/>
                    <a:lstStyle/>
                    <a:p>
                      <a:pPr marL="0" marR="0">
                        <a:spcBef>
                          <a:spcPts val="0"/>
                        </a:spcBef>
                        <a:spcAft>
                          <a:spcPts val="0"/>
                        </a:spcAft>
                      </a:pPr>
                      <a:r>
                        <a:rPr lang="en-GB" sz="1800" b="0" dirty="0">
                          <a:effectLst/>
                        </a:rPr>
                        <a:t>Focus on fundamental research and cutting-edge technology development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8729451"/>
                  </a:ext>
                </a:extLst>
              </a:tr>
              <a:tr h="618512">
                <a:tc>
                  <a:txBody>
                    <a:bodyPr/>
                    <a:lstStyle/>
                    <a:p>
                      <a:pPr marL="0" marR="0">
                        <a:spcBef>
                          <a:spcPts val="0"/>
                        </a:spcBef>
                        <a:spcAft>
                          <a:spcPts val="0"/>
                        </a:spcAft>
                      </a:pPr>
                      <a:r>
                        <a:rPr lang="en-GB" sz="1800" b="0" dirty="0">
                          <a:effectLst/>
                        </a:rPr>
                        <a:t>Emphasis on what must be learnt to respond to industry needs and learner interests</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50000"/>
                        <a:lumOff val="50000"/>
                      </a:schemeClr>
                    </a:solidFill>
                  </a:tcPr>
                </a:tc>
                <a:tc>
                  <a:txBody>
                    <a:bodyPr/>
                    <a:lstStyle/>
                    <a:p>
                      <a:pPr marL="0" marR="0">
                        <a:spcBef>
                          <a:spcPts val="0"/>
                        </a:spcBef>
                        <a:spcAft>
                          <a:spcPts val="0"/>
                        </a:spcAft>
                      </a:pPr>
                      <a:r>
                        <a:rPr lang="en-GB" sz="1800" b="0" dirty="0">
                          <a:effectLst/>
                        </a:rPr>
                        <a:t>Emphasis on mainly disciplinary approach to learning and promotion of scholarship</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9492898"/>
                  </a:ext>
                </a:extLst>
              </a:tr>
            </a:tbl>
          </a:graphicData>
        </a:graphic>
      </p:graphicFrame>
      <p:sp>
        <p:nvSpPr>
          <p:cNvPr id="5" name="Date Placeholder 4">
            <a:extLst>
              <a:ext uri="{FF2B5EF4-FFF2-40B4-BE49-F238E27FC236}">
                <a16:creationId xmlns:a16="http://schemas.microsoft.com/office/drawing/2014/main" id="{4734A327-CCD1-E862-AEBE-4636D77FEA73}"/>
              </a:ext>
            </a:extLst>
          </p:cNvPr>
          <p:cNvSpPr>
            <a:spLocks noGrp="1"/>
          </p:cNvSpPr>
          <p:nvPr>
            <p:ph type="dt" sz="half" idx="10"/>
          </p:nvPr>
        </p:nvSpPr>
        <p:spPr/>
        <p:txBody>
          <a:bodyPr/>
          <a:lstStyle/>
          <a:p>
            <a:r>
              <a:rPr lang="en-US"/>
              <a:t>28 November 2024</a:t>
            </a:r>
          </a:p>
        </p:txBody>
      </p:sp>
      <p:sp>
        <p:nvSpPr>
          <p:cNvPr id="6" name="Footer Placeholder 5">
            <a:extLst>
              <a:ext uri="{FF2B5EF4-FFF2-40B4-BE49-F238E27FC236}">
                <a16:creationId xmlns:a16="http://schemas.microsoft.com/office/drawing/2014/main" id="{6C90A642-E8E6-FDB4-B9D5-654D13FDB581}"/>
              </a:ext>
            </a:extLst>
          </p:cNvPr>
          <p:cNvSpPr>
            <a:spLocks noGrp="1"/>
          </p:cNvSpPr>
          <p:nvPr>
            <p:ph type="ftr" sz="quarter" idx="11"/>
          </p:nvPr>
        </p:nvSpPr>
        <p:spPr/>
        <p:txBody>
          <a:bodyPr/>
          <a:lstStyle/>
          <a:p>
            <a:r>
              <a:rPr lang="en-US"/>
              <a:t>GAAS Presentaton on Technical Universities</a:t>
            </a:r>
          </a:p>
        </p:txBody>
      </p:sp>
      <p:sp>
        <p:nvSpPr>
          <p:cNvPr id="7" name="Slide Number Placeholder 6">
            <a:extLst>
              <a:ext uri="{FF2B5EF4-FFF2-40B4-BE49-F238E27FC236}">
                <a16:creationId xmlns:a16="http://schemas.microsoft.com/office/drawing/2014/main" id="{44C2CB71-4C06-3A05-3EE9-4315E90BDA5B}"/>
              </a:ext>
            </a:extLst>
          </p:cNvPr>
          <p:cNvSpPr>
            <a:spLocks noGrp="1"/>
          </p:cNvSpPr>
          <p:nvPr>
            <p:ph type="sldNum" sz="quarter" idx="12"/>
          </p:nvPr>
        </p:nvSpPr>
        <p:spPr/>
        <p:txBody>
          <a:bodyPr/>
          <a:lstStyle/>
          <a:p>
            <a:fld id="{6D22F896-40B5-4ADD-8801-0D06FADFA095}" type="slidenum">
              <a:rPr lang="en-US" smtClean="0"/>
              <a:t>6</a:t>
            </a:fld>
            <a:endParaRPr lang="en-US"/>
          </a:p>
        </p:txBody>
      </p:sp>
    </p:spTree>
    <p:extLst>
      <p:ext uri="{BB962C8B-B14F-4D97-AF65-F5344CB8AC3E}">
        <p14:creationId xmlns:p14="http://schemas.microsoft.com/office/powerpoint/2010/main" val="2379332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EC716-44EE-43AC-945A-AB256BFBB34C}"/>
              </a:ext>
            </a:extLst>
          </p:cNvPr>
          <p:cNvSpPr>
            <a:spLocks noGrp="1"/>
          </p:cNvSpPr>
          <p:nvPr>
            <p:ph type="title"/>
          </p:nvPr>
        </p:nvSpPr>
        <p:spPr>
          <a:xfrm>
            <a:off x="1451579" y="804520"/>
            <a:ext cx="9603275" cy="680152"/>
          </a:xfrm>
        </p:spPr>
        <p:txBody>
          <a:bodyPr>
            <a:normAutofit/>
          </a:bodyPr>
          <a:lstStyle/>
          <a:p>
            <a:r>
              <a:rPr lang="en-GB" sz="2800"/>
              <a:t>Mission and mandate of the technical universities </a:t>
            </a:r>
          </a:p>
        </p:txBody>
      </p:sp>
      <p:sp>
        <p:nvSpPr>
          <p:cNvPr id="3" name="Content Placeholder 2">
            <a:extLst>
              <a:ext uri="{FF2B5EF4-FFF2-40B4-BE49-F238E27FC236}">
                <a16:creationId xmlns:a16="http://schemas.microsoft.com/office/drawing/2014/main" id="{75A29110-D97D-37E4-E87F-10F3F3A07CBD}"/>
              </a:ext>
            </a:extLst>
          </p:cNvPr>
          <p:cNvSpPr>
            <a:spLocks noGrp="1"/>
          </p:cNvSpPr>
          <p:nvPr>
            <p:ph idx="1"/>
          </p:nvPr>
        </p:nvSpPr>
        <p:spPr>
          <a:xfrm>
            <a:off x="1451579" y="2015732"/>
            <a:ext cx="9603275" cy="3854126"/>
          </a:xfrm>
        </p:spPr>
        <p:txBody>
          <a:bodyPr>
            <a:normAutofit fontScale="92500" lnSpcReduction="20000"/>
          </a:bodyPr>
          <a:lstStyle/>
          <a:p>
            <a:r>
              <a:rPr lang="en-GB"/>
              <a:t>Practice-oriented curriculum</a:t>
            </a:r>
          </a:p>
          <a:p>
            <a:r>
              <a:rPr lang="en-GB"/>
              <a:t>Education and training for the world of work</a:t>
            </a:r>
          </a:p>
          <a:p>
            <a:r>
              <a:rPr lang="en-GB"/>
              <a:t>Strong links with industry and business</a:t>
            </a:r>
          </a:p>
          <a:p>
            <a:r>
              <a:rPr lang="en-GB"/>
              <a:t>Emphasis on engineering, technology, and business but not humanities</a:t>
            </a:r>
          </a:p>
          <a:p>
            <a:r>
              <a:rPr lang="en-GB"/>
              <a:t>Skills training at all levels: certificate, diploma, first degree, master’s degrees but not PhDs</a:t>
            </a:r>
          </a:p>
          <a:p>
            <a:r>
              <a:rPr lang="en-GB"/>
              <a:t>Faculty imbued with both academic and professional or practical qualifications / competencies</a:t>
            </a:r>
          </a:p>
          <a:p>
            <a:r>
              <a:rPr lang="en-GB"/>
              <a:t>Applied research and provision of technology solutions and innovation support for MSMEs</a:t>
            </a:r>
          </a:p>
          <a:p>
            <a:r>
              <a:rPr lang="en-GB"/>
              <a:t>Learning partnerships and linkages with similar institutions abroad</a:t>
            </a:r>
          </a:p>
          <a:p>
            <a:r>
              <a:rPr lang="en-GB"/>
              <a:t>Integration of WEL, internships, and entrepreneurial culture into the curriculum | CBT</a:t>
            </a:r>
          </a:p>
          <a:p>
            <a:pPr marL="0" indent="0">
              <a:buNone/>
            </a:pPr>
            <a:endParaRPr lang="en-GB"/>
          </a:p>
        </p:txBody>
      </p:sp>
      <p:sp>
        <p:nvSpPr>
          <p:cNvPr id="4" name="Date Placeholder 3">
            <a:extLst>
              <a:ext uri="{FF2B5EF4-FFF2-40B4-BE49-F238E27FC236}">
                <a16:creationId xmlns:a16="http://schemas.microsoft.com/office/drawing/2014/main" id="{64E6B5C7-0313-530C-877D-9C01CB99D00F}"/>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236E34C0-669E-B8D1-99D2-8541CEEE372D}"/>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43F0B5C8-B5A6-0511-C1AA-488A05BBE1E5}"/>
              </a:ext>
            </a:extLst>
          </p:cNvPr>
          <p:cNvSpPr>
            <a:spLocks noGrp="1"/>
          </p:cNvSpPr>
          <p:nvPr>
            <p:ph type="sldNum" sz="quarter" idx="12"/>
          </p:nvPr>
        </p:nvSpPr>
        <p:spPr/>
        <p:txBody>
          <a:bodyPr/>
          <a:lstStyle/>
          <a:p>
            <a:fld id="{6D22F896-40B5-4ADD-8801-0D06FADFA095}" type="slidenum">
              <a:rPr lang="en-US" smtClean="0"/>
              <a:t>7</a:t>
            </a:fld>
            <a:endParaRPr lang="en-US"/>
          </a:p>
        </p:txBody>
      </p:sp>
    </p:spTree>
    <p:extLst>
      <p:ext uri="{BB962C8B-B14F-4D97-AF65-F5344CB8AC3E}">
        <p14:creationId xmlns:p14="http://schemas.microsoft.com/office/powerpoint/2010/main" val="603011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EA9E-42F8-7FF7-3CA1-4EB9F308E756}"/>
              </a:ext>
            </a:extLst>
          </p:cNvPr>
          <p:cNvSpPr>
            <a:spLocks noGrp="1"/>
          </p:cNvSpPr>
          <p:nvPr>
            <p:ph type="title"/>
          </p:nvPr>
        </p:nvSpPr>
        <p:spPr>
          <a:xfrm>
            <a:off x="1451579" y="804519"/>
            <a:ext cx="9603275" cy="866237"/>
          </a:xfrm>
        </p:spPr>
        <p:txBody>
          <a:bodyPr>
            <a:normAutofit/>
          </a:bodyPr>
          <a:lstStyle/>
          <a:p>
            <a:r>
              <a:rPr lang="en-GB" sz="2400"/>
              <a:t>Findings: How Are the technical universities responding to the concept of differentiation?</a:t>
            </a:r>
          </a:p>
        </p:txBody>
      </p:sp>
      <p:sp>
        <p:nvSpPr>
          <p:cNvPr id="3" name="Content Placeholder 2">
            <a:extLst>
              <a:ext uri="{FF2B5EF4-FFF2-40B4-BE49-F238E27FC236}">
                <a16:creationId xmlns:a16="http://schemas.microsoft.com/office/drawing/2014/main" id="{1393BFFC-2876-E31F-D00B-9C2F8EAE31B2}"/>
              </a:ext>
            </a:extLst>
          </p:cNvPr>
          <p:cNvSpPr>
            <a:spLocks noGrp="1"/>
          </p:cNvSpPr>
          <p:nvPr>
            <p:ph idx="1"/>
          </p:nvPr>
        </p:nvSpPr>
        <p:spPr>
          <a:xfrm>
            <a:off x="1451579" y="2015732"/>
            <a:ext cx="9603275" cy="4037749"/>
          </a:xfrm>
        </p:spPr>
        <p:txBody>
          <a:bodyPr>
            <a:normAutofit fontScale="85000" lnSpcReduction="20000"/>
          </a:bodyPr>
          <a:lstStyle/>
          <a:p>
            <a:r>
              <a:rPr lang="en-GB" dirty="0"/>
              <a:t>Noticeable appetite for recognition as traditional universities</a:t>
            </a:r>
          </a:p>
          <a:p>
            <a:r>
              <a:rPr lang="en-GB" dirty="0"/>
              <a:t>Rector or Vice Chancellor or President or Principal &amp; CEO?</a:t>
            </a:r>
          </a:p>
          <a:p>
            <a:r>
              <a:rPr lang="en-GB" dirty="0"/>
              <a:t>Isomorphism: tendency of newer tertiary institutions to behave like the older ones in the system</a:t>
            </a:r>
          </a:p>
          <a:p>
            <a:r>
              <a:rPr lang="en-GB" dirty="0"/>
              <a:t>Isomorphism is an inhibitor of differentiation</a:t>
            </a:r>
          </a:p>
          <a:p>
            <a:r>
              <a:rPr lang="en-GB" dirty="0"/>
              <a:t>Easier to align with governance structures of older universities</a:t>
            </a:r>
          </a:p>
          <a:p>
            <a:r>
              <a:rPr lang="en-GB" dirty="0"/>
              <a:t>Differentiation requires more specialised resources, innovation, and adequate funding</a:t>
            </a:r>
          </a:p>
          <a:p>
            <a:r>
              <a:rPr lang="en-GB" dirty="0"/>
              <a:t>Research orientation?</a:t>
            </a:r>
          </a:p>
          <a:p>
            <a:r>
              <a:rPr lang="en-GB" dirty="0"/>
              <a:t>Student and learner profiles?</a:t>
            </a:r>
          </a:p>
          <a:p>
            <a:r>
              <a:rPr lang="en-GB" dirty="0"/>
              <a:t>Staff qualifications and competencies?</a:t>
            </a:r>
          </a:p>
          <a:p>
            <a:r>
              <a:rPr lang="en-GB" dirty="0"/>
              <a:t>Absence of explicit national policies and support to differentiate the TUs from the older universities</a:t>
            </a:r>
          </a:p>
        </p:txBody>
      </p:sp>
      <p:sp>
        <p:nvSpPr>
          <p:cNvPr id="4" name="Date Placeholder 3">
            <a:extLst>
              <a:ext uri="{FF2B5EF4-FFF2-40B4-BE49-F238E27FC236}">
                <a16:creationId xmlns:a16="http://schemas.microsoft.com/office/drawing/2014/main" id="{43A4FDF2-53A9-7281-8CE9-01535DE18347}"/>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289E04F6-1840-2849-85D8-AE4723F82066}"/>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3F34678D-C3E6-7E2A-7281-F1BCA0CD9345}"/>
              </a:ext>
            </a:extLst>
          </p:cNvPr>
          <p:cNvSpPr>
            <a:spLocks noGrp="1"/>
          </p:cNvSpPr>
          <p:nvPr>
            <p:ph type="sldNum" sz="quarter" idx="12"/>
          </p:nvPr>
        </p:nvSpPr>
        <p:spPr/>
        <p:txBody>
          <a:bodyPr/>
          <a:lstStyle/>
          <a:p>
            <a:fld id="{6D22F896-40B5-4ADD-8801-0D06FADFA095}" type="slidenum">
              <a:rPr lang="en-US" smtClean="0"/>
              <a:t>8</a:t>
            </a:fld>
            <a:endParaRPr lang="en-US"/>
          </a:p>
        </p:txBody>
      </p:sp>
    </p:spTree>
    <p:extLst>
      <p:ext uri="{BB962C8B-B14F-4D97-AF65-F5344CB8AC3E}">
        <p14:creationId xmlns:p14="http://schemas.microsoft.com/office/powerpoint/2010/main" val="1880972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CD74C-06FD-6FD3-E6FD-DFFFF030A668}"/>
              </a:ext>
            </a:extLst>
          </p:cNvPr>
          <p:cNvSpPr>
            <a:spLocks noGrp="1"/>
          </p:cNvSpPr>
          <p:nvPr>
            <p:ph type="title"/>
          </p:nvPr>
        </p:nvSpPr>
        <p:spPr>
          <a:xfrm>
            <a:off x="1451579" y="804519"/>
            <a:ext cx="9603275" cy="764637"/>
          </a:xfrm>
        </p:spPr>
        <p:txBody>
          <a:bodyPr>
            <a:normAutofit/>
          </a:bodyPr>
          <a:lstStyle/>
          <a:p>
            <a:r>
              <a:rPr lang="en-GB" sz="2800"/>
              <a:t>findings: Differentiated admission requirements?</a:t>
            </a:r>
          </a:p>
        </p:txBody>
      </p:sp>
      <p:sp>
        <p:nvSpPr>
          <p:cNvPr id="3" name="Content Placeholder 2">
            <a:extLst>
              <a:ext uri="{FF2B5EF4-FFF2-40B4-BE49-F238E27FC236}">
                <a16:creationId xmlns:a16="http://schemas.microsoft.com/office/drawing/2014/main" id="{73C7540A-33EC-1FA8-C47E-82B3E6D4F007}"/>
              </a:ext>
            </a:extLst>
          </p:cNvPr>
          <p:cNvSpPr>
            <a:spLocks noGrp="1"/>
          </p:cNvSpPr>
          <p:nvPr>
            <p:ph idx="1"/>
          </p:nvPr>
        </p:nvSpPr>
        <p:spPr>
          <a:xfrm>
            <a:off x="1451579" y="2015732"/>
            <a:ext cx="9603275" cy="3745971"/>
          </a:xfrm>
        </p:spPr>
        <p:txBody>
          <a:bodyPr>
            <a:normAutofit fontScale="85000" lnSpcReduction="10000"/>
          </a:bodyPr>
          <a:lstStyle/>
          <a:p>
            <a:r>
              <a:rPr lang="en-GB" dirty="0"/>
              <a:t>Admission grades are similar to those of the traditional universities</a:t>
            </a:r>
          </a:p>
          <a:p>
            <a:r>
              <a:rPr lang="en-GB" dirty="0"/>
              <a:t>A1 – C6, aggregate 24, no matter the programme of study</a:t>
            </a:r>
          </a:p>
          <a:p>
            <a:r>
              <a:rPr lang="en-GB" dirty="0"/>
              <a:t>D7 grade recently and reluctantly approved by GTEC for some TU programmes</a:t>
            </a:r>
          </a:p>
          <a:p>
            <a:r>
              <a:rPr lang="en-GB" dirty="0"/>
              <a:t>Similar admission requirements mean that the public traditional universities remain the institutions of first choice for applicants</a:t>
            </a:r>
          </a:p>
          <a:p>
            <a:r>
              <a:rPr lang="en-GB" dirty="0"/>
              <a:t>Consequently, the unfortunate perception that “rejects” or ”left-overs” from the public universities admission system are the candidates for the TUs</a:t>
            </a:r>
          </a:p>
          <a:p>
            <a:r>
              <a:rPr lang="en-GB" dirty="0"/>
              <a:t>Identifying aptitude for TVET not explicitly factored into the admission criteria</a:t>
            </a:r>
          </a:p>
          <a:p>
            <a:r>
              <a:rPr lang="en-GB" dirty="0"/>
              <a:t>On a positive note, technical Institute graduates are gaining admission into TUs to pursue HND programs</a:t>
            </a:r>
          </a:p>
        </p:txBody>
      </p:sp>
      <p:sp>
        <p:nvSpPr>
          <p:cNvPr id="4" name="Date Placeholder 3">
            <a:extLst>
              <a:ext uri="{FF2B5EF4-FFF2-40B4-BE49-F238E27FC236}">
                <a16:creationId xmlns:a16="http://schemas.microsoft.com/office/drawing/2014/main" id="{89335E50-9C0D-52CF-D51A-6F9839E71DC9}"/>
              </a:ext>
            </a:extLst>
          </p:cNvPr>
          <p:cNvSpPr>
            <a:spLocks noGrp="1"/>
          </p:cNvSpPr>
          <p:nvPr>
            <p:ph type="dt" sz="half" idx="10"/>
          </p:nvPr>
        </p:nvSpPr>
        <p:spPr/>
        <p:txBody>
          <a:bodyPr/>
          <a:lstStyle/>
          <a:p>
            <a:r>
              <a:rPr lang="en-US"/>
              <a:t>28 November 2024</a:t>
            </a:r>
          </a:p>
        </p:txBody>
      </p:sp>
      <p:sp>
        <p:nvSpPr>
          <p:cNvPr id="5" name="Footer Placeholder 4">
            <a:extLst>
              <a:ext uri="{FF2B5EF4-FFF2-40B4-BE49-F238E27FC236}">
                <a16:creationId xmlns:a16="http://schemas.microsoft.com/office/drawing/2014/main" id="{A14AE2E7-0AB5-A6D1-9B4B-458BFE32765D}"/>
              </a:ext>
            </a:extLst>
          </p:cNvPr>
          <p:cNvSpPr>
            <a:spLocks noGrp="1"/>
          </p:cNvSpPr>
          <p:nvPr>
            <p:ph type="ftr" sz="quarter" idx="11"/>
          </p:nvPr>
        </p:nvSpPr>
        <p:spPr/>
        <p:txBody>
          <a:bodyPr/>
          <a:lstStyle/>
          <a:p>
            <a:r>
              <a:rPr lang="en-US"/>
              <a:t>GAAS Presentaton on Technical Universities</a:t>
            </a:r>
          </a:p>
        </p:txBody>
      </p:sp>
      <p:sp>
        <p:nvSpPr>
          <p:cNvPr id="6" name="Slide Number Placeholder 5">
            <a:extLst>
              <a:ext uri="{FF2B5EF4-FFF2-40B4-BE49-F238E27FC236}">
                <a16:creationId xmlns:a16="http://schemas.microsoft.com/office/drawing/2014/main" id="{F11EEF3B-B509-E1C2-447A-88125DBA8C0F}"/>
              </a:ext>
            </a:extLst>
          </p:cNvPr>
          <p:cNvSpPr>
            <a:spLocks noGrp="1"/>
          </p:cNvSpPr>
          <p:nvPr>
            <p:ph type="sldNum" sz="quarter" idx="12"/>
          </p:nvPr>
        </p:nvSpPr>
        <p:spPr/>
        <p:txBody>
          <a:bodyPr/>
          <a:lstStyle/>
          <a:p>
            <a:fld id="{6D22F896-40B5-4ADD-8801-0D06FADFA095}" type="slidenum">
              <a:rPr lang="en-US" smtClean="0"/>
              <a:t>9</a:t>
            </a:fld>
            <a:endParaRPr lang="en-US"/>
          </a:p>
        </p:txBody>
      </p:sp>
    </p:spTree>
    <p:extLst>
      <p:ext uri="{BB962C8B-B14F-4D97-AF65-F5344CB8AC3E}">
        <p14:creationId xmlns:p14="http://schemas.microsoft.com/office/powerpoint/2010/main" val="30040572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16330</TotalTime>
  <Words>2376</Words>
  <Application>Microsoft Office PowerPoint</Application>
  <PresentationFormat>Widescreen</PresentationFormat>
  <Paragraphs>301</Paragraphs>
  <Slides>20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Apple Chancery</vt:lpstr>
      <vt:lpstr>Arial</vt:lpstr>
      <vt:lpstr>Calibri</vt:lpstr>
      <vt:lpstr>Gill Sans MT</vt:lpstr>
      <vt:lpstr>Symbol</vt:lpstr>
      <vt:lpstr>Times</vt:lpstr>
      <vt:lpstr>Times New Roman</vt:lpstr>
      <vt:lpstr>Gallery</vt:lpstr>
      <vt:lpstr>The conversion of polytechnics to technical universities in Ghana</vt:lpstr>
      <vt:lpstr>Presentation outline</vt:lpstr>
      <vt:lpstr>Introduction | historical background</vt:lpstr>
      <vt:lpstr>Crisis of identity of the polytechnics</vt:lpstr>
      <vt:lpstr>Rationale &amp; justification for establishing the Technical universities</vt:lpstr>
      <vt:lpstr>Different mandates, similar perception</vt:lpstr>
      <vt:lpstr>Mission and mandate of the technical universities </vt:lpstr>
      <vt:lpstr>Findings: How Are the technical universities responding to the concept of differentiation?</vt:lpstr>
      <vt:lpstr>findings: Differentiated admission requirements?</vt:lpstr>
      <vt:lpstr>Findings: Staff Designations, scheme of service, Appointments &amp; Promotions, research focus</vt:lpstr>
      <vt:lpstr>Findings: Programmes &amp; courses</vt:lpstr>
      <vt:lpstr>List of major programmes &amp; courses | 2021/2022</vt:lpstr>
      <vt:lpstr>Findings: Enrolment numbers | 2017 - 2022 </vt:lpstr>
      <vt:lpstr>Findings: Graduate  output</vt:lpstr>
      <vt:lpstr>Findings: Graduate employability &amp; employment</vt:lpstr>
      <vt:lpstr>Public funding</vt:lpstr>
      <vt:lpstr>Promise, prospects, peril</vt:lpstr>
      <vt:lpstr>recommendations </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conversion of polytechnics to technical universities</dc:title>
  <dc:creator>george afeti</dc:creator>
  <cp:lastModifiedBy>Mispah Mamah</cp:lastModifiedBy>
  <cp:revision>38</cp:revision>
  <dcterms:created xsi:type="dcterms:W3CDTF">2023-03-24T21:53:17Z</dcterms:created>
  <dcterms:modified xsi:type="dcterms:W3CDTF">2024-11-27T09:50:00Z</dcterms:modified>
</cp:coreProperties>
</file>