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9" r:id="rId2"/>
    <p:sldId id="264" r:id="rId3"/>
    <p:sldId id="266" r:id="rId4"/>
    <p:sldId id="267" r:id="rId5"/>
    <p:sldId id="269" r:id="rId6"/>
    <p:sldId id="265" r:id="rId7"/>
    <p:sldId id="268" r:id="rId8"/>
    <p:sldId id="270" r:id="rId9"/>
    <p:sldId id="271" r:id="rId10"/>
    <p:sldId id="278" r:id="rId11"/>
    <p:sldId id="272" r:id="rId12"/>
    <p:sldId id="273" r:id="rId13"/>
    <p:sldId id="274" r:id="rId14"/>
    <p:sldId id="277" r:id="rId15"/>
    <p:sldId id="275" r:id="rId16"/>
    <p:sldId id="276"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60"/>
  </p:normalViewPr>
  <p:slideViewPr>
    <p:cSldViewPr snapToGrid="0">
      <p:cViewPr varScale="1">
        <p:scale>
          <a:sx n="93" d="100"/>
          <a:sy n="93" d="100"/>
        </p:scale>
        <p:origin x="92" y="1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AEFF668-8296-482E-9D37-13F56AF6A107}" type="datetimeFigureOut">
              <a:rPr lang="en-US" smtClean="0"/>
              <a:t>11/27/2024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4FA7C-B049-4F12-9332-CF05AA1F0CF2}" type="slidenum">
              <a:rPr lang="en-US" smtClean="0"/>
              <a:t>‹#›</a:t>
            </a:fld>
            <a:endParaRPr lang="en-US"/>
          </a:p>
        </p:txBody>
      </p:sp>
    </p:spTree>
    <p:extLst>
      <p:ext uri="{BB962C8B-B14F-4D97-AF65-F5344CB8AC3E}">
        <p14:creationId xmlns:p14="http://schemas.microsoft.com/office/powerpoint/2010/main" val="3125745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0CBA3-68EA-18D8-C808-786C1B1C59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1A9CE7A-F151-4F9B-BEC4-A608DAAEAB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69A567-3EED-63F9-D30C-FFBEF3FB0271}"/>
              </a:ext>
            </a:extLst>
          </p:cNvPr>
          <p:cNvSpPr>
            <a:spLocks noGrp="1"/>
          </p:cNvSpPr>
          <p:nvPr>
            <p:ph type="dt" sz="half" idx="10"/>
          </p:nvPr>
        </p:nvSpPr>
        <p:spPr/>
        <p:txBody>
          <a:bodyPr/>
          <a:lstStyle/>
          <a:p>
            <a:fld id="{A6CB5C80-7A7A-4518-B98C-04CA90F2AF0D}" type="datetime1">
              <a:rPr lang="en-US" smtClean="0"/>
              <a:t>11/27/2024</a:t>
            </a:fld>
            <a:endParaRPr lang="en-US"/>
          </a:p>
        </p:txBody>
      </p:sp>
      <p:sp>
        <p:nvSpPr>
          <p:cNvPr id="5" name="Footer Placeholder 4">
            <a:extLst>
              <a:ext uri="{FF2B5EF4-FFF2-40B4-BE49-F238E27FC236}">
                <a16:creationId xmlns:a16="http://schemas.microsoft.com/office/drawing/2014/main" id="{2B0B8082-8F2B-72AB-039B-70518F527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450B5-D7ED-93B8-8177-7C03DC71EB73}"/>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86573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38A29-57CB-10ED-13CC-19FB80943B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A50736-8A00-6049-F5A7-6832F11BDD8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F8DCA-744D-06E7-4CC3-800C2C406C3E}"/>
              </a:ext>
            </a:extLst>
          </p:cNvPr>
          <p:cNvSpPr>
            <a:spLocks noGrp="1"/>
          </p:cNvSpPr>
          <p:nvPr>
            <p:ph type="dt" sz="half" idx="10"/>
          </p:nvPr>
        </p:nvSpPr>
        <p:spPr/>
        <p:txBody>
          <a:bodyPr/>
          <a:lstStyle/>
          <a:p>
            <a:fld id="{7B598FF0-EDBC-436A-A465-EBE9973FFACB}" type="datetime1">
              <a:rPr lang="en-US" smtClean="0"/>
              <a:t>11/27/2024</a:t>
            </a:fld>
            <a:endParaRPr lang="en-US"/>
          </a:p>
        </p:txBody>
      </p:sp>
      <p:sp>
        <p:nvSpPr>
          <p:cNvPr id="5" name="Footer Placeholder 4">
            <a:extLst>
              <a:ext uri="{FF2B5EF4-FFF2-40B4-BE49-F238E27FC236}">
                <a16:creationId xmlns:a16="http://schemas.microsoft.com/office/drawing/2014/main" id="{5C2650F5-490A-1286-95EC-53BAB5AA43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27248A-CA0D-3AD0-EF01-4D82488DECDC}"/>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2160110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CC8593-8614-95F4-49FD-A0782CE4A0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A76E2B-36F2-938D-E3BB-C0706EEC37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D1D6D2-0086-294E-5A3A-4839AF21A0D3}"/>
              </a:ext>
            </a:extLst>
          </p:cNvPr>
          <p:cNvSpPr>
            <a:spLocks noGrp="1"/>
          </p:cNvSpPr>
          <p:nvPr>
            <p:ph type="dt" sz="half" idx="10"/>
          </p:nvPr>
        </p:nvSpPr>
        <p:spPr/>
        <p:txBody>
          <a:bodyPr/>
          <a:lstStyle/>
          <a:p>
            <a:fld id="{F3AE9CFB-D24F-45E7-8371-97FE4F447E13}" type="datetime1">
              <a:rPr lang="en-US" smtClean="0"/>
              <a:t>11/27/2024</a:t>
            </a:fld>
            <a:endParaRPr lang="en-US"/>
          </a:p>
        </p:txBody>
      </p:sp>
      <p:sp>
        <p:nvSpPr>
          <p:cNvPr id="5" name="Footer Placeholder 4">
            <a:extLst>
              <a:ext uri="{FF2B5EF4-FFF2-40B4-BE49-F238E27FC236}">
                <a16:creationId xmlns:a16="http://schemas.microsoft.com/office/drawing/2014/main" id="{2F987590-E4C9-AF77-0848-C57B0714D3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3ADF31-49F1-5CE4-7C07-A589527D142C}"/>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2848311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8D3C-8D5A-B7FE-4FB3-FC0BE28409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BC0485-32E1-169F-EF25-DF134DBCF9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858043-AC0D-D540-E295-D0F52B743568}"/>
              </a:ext>
            </a:extLst>
          </p:cNvPr>
          <p:cNvSpPr>
            <a:spLocks noGrp="1"/>
          </p:cNvSpPr>
          <p:nvPr>
            <p:ph type="dt" sz="half" idx="10"/>
          </p:nvPr>
        </p:nvSpPr>
        <p:spPr/>
        <p:txBody>
          <a:bodyPr/>
          <a:lstStyle/>
          <a:p>
            <a:fld id="{AE010347-AA8E-427D-BC36-1EA3C8EA4C73}" type="datetime1">
              <a:rPr lang="en-US" smtClean="0"/>
              <a:t>11/27/2024</a:t>
            </a:fld>
            <a:endParaRPr lang="en-US"/>
          </a:p>
        </p:txBody>
      </p:sp>
      <p:sp>
        <p:nvSpPr>
          <p:cNvPr id="5" name="Footer Placeholder 4">
            <a:extLst>
              <a:ext uri="{FF2B5EF4-FFF2-40B4-BE49-F238E27FC236}">
                <a16:creationId xmlns:a16="http://schemas.microsoft.com/office/drawing/2014/main" id="{AEB142BD-9404-5313-2037-D45A108311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97B065-DDA2-A646-8709-BB0CBC63683F}"/>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165212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5B229-EFF3-5ED0-137B-8DB83689BB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CDE2DF-09C7-3393-1CF0-42E4C1E70A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E61561-7D84-04A5-C5BB-423A38E2F372}"/>
              </a:ext>
            </a:extLst>
          </p:cNvPr>
          <p:cNvSpPr>
            <a:spLocks noGrp="1"/>
          </p:cNvSpPr>
          <p:nvPr>
            <p:ph type="dt" sz="half" idx="10"/>
          </p:nvPr>
        </p:nvSpPr>
        <p:spPr/>
        <p:txBody>
          <a:bodyPr/>
          <a:lstStyle/>
          <a:p>
            <a:fld id="{DB834033-C250-40EF-B655-062B0B102D01}" type="datetime1">
              <a:rPr lang="en-US" smtClean="0"/>
              <a:t>11/27/2024</a:t>
            </a:fld>
            <a:endParaRPr lang="en-US"/>
          </a:p>
        </p:txBody>
      </p:sp>
      <p:sp>
        <p:nvSpPr>
          <p:cNvPr id="5" name="Footer Placeholder 4">
            <a:extLst>
              <a:ext uri="{FF2B5EF4-FFF2-40B4-BE49-F238E27FC236}">
                <a16:creationId xmlns:a16="http://schemas.microsoft.com/office/drawing/2014/main" id="{BB3D50D7-6F6C-A4E0-2EC0-C3DD242359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EA7733-F296-CBC4-C8F8-45E9A9E0C858}"/>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4109300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4EF05-67FA-13E6-7261-AB6EE2E7DC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6AAD2E-93DF-823B-B10B-9F529720CE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F2D41F-AA7A-1C72-AB79-955F125D54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779B92-F3FD-FAD4-EDEB-A21262E5093B}"/>
              </a:ext>
            </a:extLst>
          </p:cNvPr>
          <p:cNvSpPr>
            <a:spLocks noGrp="1"/>
          </p:cNvSpPr>
          <p:nvPr>
            <p:ph type="dt" sz="half" idx="10"/>
          </p:nvPr>
        </p:nvSpPr>
        <p:spPr/>
        <p:txBody>
          <a:bodyPr/>
          <a:lstStyle/>
          <a:p>
            <a:fld id="{0095EF79-F21F-4610-9517-18D2E1A3BAF6}" type="datetime1">
              <a:rPr lang="en-US" smtClean="0"/>
              <a:t>11/27/2024</a:t>
            </a:fld>
            <a:endParaRPr lang="en-US"/>
          </a:p>
        </p:txBody>
      </p:sp>
      <p:sp>
        <p:nvSpPr>
          <p:cNvPr id="6" name="Footer Placeholder 5">
            <a:extLst>
              <a:ext uri="{FF2B5EF4-FFF2-40B4-BE49-F238E27FC236}">
                <a16:creationId xmlns:a16="http://schemas.microsoft.com/office/drawing/2014/main" id="{BDD43579-E76F-9BF3-A05E-21DBBD313D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2751CC-354E-EE8B-AC6F-DED834ADE122}"/>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2310187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AB200-519D-25A4-EAFA-11E9D14C20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2A8414-1904-CBBF-5CB3-7346611221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94C8A9E-FAEF-0B72-C6B7-E3C7EEBAEE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226DDD-7D23-30DB-E931-3CF423748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F6A04-8A31-B8FD-85B5-97564E18FC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F49A5-4604-E4A0-189E-F5A82A68BA64}"/>
              </a:ext>
            </a:extLst>
          </p:cNvPr>
          <p:cNvSpPr>
            <a:spLocks noGrp="1"/>
          </p:cNvSpPr>
          <p:nvPr>
            <p:ph type="dt" sz="half" idx="10"/>
          </p:nvPr>
        </p:nvSpPr>
        <p:spPr/>
        <p:txBody>
          <a:bodyPr/>
          <a:lstStyle/>
          <a:p>
            <a:fld id="{C29A21EE-2E63-4DFB-BFA4-25CB1C17CCE6}" type="datetime1">
              <a:rPr lang="en-US" smtClean="0"/>
              <a:t>11/27/2024</a:t>
            </a:fld>
            <a:endParaRPr lang="en-US"/>
          </a:p>
        </p:txBody>
      </p:sp>
      <p:sp>
        <p:nvSpPr>
          <p:cNvPr id="8" name="Footer Placeholder 7">
            <a:extLst>
              <a:ext uri="{FF2B5EF4-FFF2-40B4-BE49-F238E27FC236}">
                <a16:creationId xmlns:a16="http://schemas.microsoft.com/office/drawing/2014/main" id="{5ACCF44C-2845-D042-74E2-CF517E4F74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B2EE33-1601-2723-9A0E-503F80420CA5}"/>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850891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491EF-9ED0-1853-FAFD-DA3E266B3F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B2A134-A9CC-8616-C42C-46B2242E895D}"/>
              </a:ext>
            </a:extLst>
          </p:cNvPr>
          <p:cNvSpPr>
            <a:spLocks noGrp="1"/>
          </p:cNvSpPr>
          <p:nvPr>
            <p:ph type="dt" sz="half" idx="10"/>
          </p:nvPr>
        </p:nvSpPr>
        <p:spPr/>
        <p:txBody>
          <a:bodyPr/>
          <a:lstStyle/>
          <a:p>
            <a:fld id="{CB5A113F-1D74-488A-AB8A-CA3C6E0F0D8B}" type="datetime1">
              <a:rPr lang="en-US" smtClean="0"/>
              <a:t>11/27/2024</a:t>
            </a:fld>
            <a:endParaRPr lang="en-US"/>
          </a:p>
        </p:txBody>
      </p:sp>
      <p:sp>
        <p:nvSpPr>
          <p:cNvPr id="4" name="Footer Placeholder 3">
            <a:extLst>
              <a:ext uri="{FF2B5EF4-FFF2-40B4-BE49-F238E27FC236}">
                <a16:creationId xmlns:a16="http://schemas.microsoft.com/office/drawing/2014/main" id="{80A3CFDC-7847-25A0-9403-588F27A522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E8E3E6-3C04-F8BB-966A-56A0E99C3D17}"/>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2242996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B4DFDC-FB16-57A3-F4D5-4DC57FCA29B0}"/>
              </a:ext>
            </a:extLst>
          </p:cNvPr>
          <p:cNvSpPr>
            <a:spLocks noGrp="1"/>
          </p:cNvSpPr>
          <p:nvPr>
            <p:ph type="dt" sz="half" idx="10"/>
          </p:nvPr>
        </p:nvSpPr>
        <p:spPr/>
        <p:txBody>
          <a:bodyPr/>
          <a:lstStyle/>
          <a:p>
            <a:fld id="{662970BE-C176-4519-B797-1FEFFBB0C364}" type="datetime1">
              <a:rPr lang="en-US" smtClean="0"/>
              <a:t>11/27/2024</a:t>
            </a:fld>
            <a:endParaRPr lang="en-US"/>
          </a:p>
        </p:txBody>
      </p:sp>
      <p:sp>
        <p:nvSpPr>
          <p:cNvPr id="3" name="Footer Placeholder 2">
            <a:extLst>
              <a:ext uri="{FF2B5EF4-FFF2-40B4-BE49-F238E27FC236}">
                <a16:creationId xmlns:a16="http://schemas.microsoft.com/office/drawing/2014/main" id="{7D69F19E-A9A2-89AD-B7A9-0E164694C3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59749C-9EC6-11F8-1B5F-071DCD27CDAE}"/>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60772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0D305-925B-B787-01AE-F63B75E687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73BA8F-C07D-CBDA-E0B0-F955B3C072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9376EB-DEE8-0B2C-C63D-5C1DBE17EA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C980C1-8D4B-B374-B08D-AE1A4496BCA4}"/>
              </a:ext>
            </a:extLst>
          </p:cNvPr>
          <p:cNvSpPr>
            <a:spLocks noGrp="1"/>
          </p:cNvSpPr>
          <p:nvPr>
            <p:ph type="dt" sz="half" idx="10"/>
          </p:nvPr>
        </p:nvSpPr>
        <p:spPr/>
        <p:txBody>
          <a:bodyPr/>
          <a:lstStyle/>
          <a:p>
            <a:fld id="{B25C34AE-B67B-4857-828C-6C4F81AAF1CF}" type="datetime1">
              <a:rPr lang="en-US" smtClean="0"/>
              <a:t>11/27/2024</a:t>
            </a:fld>
            <a:endParaRPr lang="en-US"/>
          </a:p>
        </p:txBody>
      </p:sp>
      <p:sp>
        <p:nvSpPr>
          <p:cNvPr id="6" name="Footer Placeholder 5">
            <a:extLst>
              <a:ext uri="{FF2B5EF4-FFF2-40B4-BE49-F238E27FC236}">
                <a16:creationId xmlns:a16="http://schemas.microsoft.com/office/drawing/2014/main" id="{B77F3FF3-9496-E419-8D12-A1A18C76AD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5CAA13-E3BA-C0D6-9A0A-19ABFA95DA9F}"/>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80537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BF1D-CCE4-0EF9-5B63-CA89C66DDC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2AF7F84-4808-6812-B414-917A9B635E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D70AA8-01D3-C954-2E74-F3BF3DCFB1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39B644-14F2-33E4-86BD-178A85161341}"/>
              </a:ext>
            </a:extLst>
          </p:cNvPr>
          <p:cNvSpPr>
            <a:spLocks noGrp="1"/>
          </p:cNvSpPr>
          <p:nvPr>
            <p:ph type="dt" sz="half" idx="10"/>
          </p:nvPr>
        </p:nvSpPr>
        <p:spPr/>
        <p:txBody>
          <a:bodyPr/>
          <a:lstStyle/>
          <a:p>
            <a:fld id="{528ED16A-B096-4B49-9A52-71A26D230B4A}" type="datetime1">
              <a:rPr lang="en-US" smtClean="0"/>
              <a:t>11/27/2024</a:t>
            </a:fld>
            <a:endParaRPr lang="en-US"/>
          </a:p>
        </p:txBody>
      </p:sp>
      <p:sp>
        <p:nvSpPr>
          <p:cNvPr id="6" name="Footer Placeholder 5">
            <a:extLst>
              <a:ext uri="{FF2B5EF4-FFF2-40B4-BE49-F238E27FC236}">
                <a16:creationId xmlns:a16="http://schemas.microsoft.com/office/drawing/2014/main" id="{C002C04B-84F4-5176-3EA8-F6E2C4F606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B33BD55-EE59-A1A2-9262-6BA252FEA42C}"/>
              </a:ext>
            </a:extLst>
          </p:cNvPr>
          <p:cNvSpPr>
            <a:spLocks noGrp="1"/>
          </p:cNvSpPr>
          <p:nvPr>
            <p:ph type="sldNum" sz="quarter" idx="12"/>
          </p:nvPr>
        </p:nvSpPr>
        <p:spPr/>
        <p:txBody>
          <a:bodyPr/>
          <a:lstStyle/>
          <a:p>
            <a:fld id="{6C3F2E14-89EF-4B02-99A3-504D69D85ACD}" type="slidenum">
              <a:rPr lang="en-US" smtClean="0"/>
              <a:t>‹#›</a:t>
            </a:fld>
            <a:endParaRPr lang="en-US"/>
          </a:p>
        </p:txBody>
      </p:sp>
    </p:spTree>
    <p:extLst>
      <p:ext uri="{BB962C8B-B14F-4D97-AF65-F5344CB8AC3E}">
        <p14:creationId xmlns:p14="http://schemas.microsoft.com/office/powerpoint/2010/main" val="34898378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D3AFA4-D3F0-2C59-37BE-2845A73086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3BDE14-1B04-5533-9C6A-EBB20DC20E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371F82-65E7-C99D-4C33-B12A5FFF1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71AA56-CE88-4935-98B5-9F3CDC1CE315}" type="datetime1">
              <a:rPr lang="en-US" smtClean="0"/>
              <a:t>11/27/2024</a:t>
            </a:fld>
            <a:endParaRPr lang="en-US"/>
          </a:p>
        </p:txBody>
      </p:sp>
      <p:sp>
        <p:nvSpPr>
          <p:cNvPr id="5" name="Footer Placeholder 4">
            <a:extLst>
              <a:ext uri="{FF2B5EF4-FFF2-40B4-BE49-F238E27FC236}">
                <a16:creationId xmlns:a16="http://schemas.microsoft.com/office/drawing/2014/main" id="{746EB6DD-5203-EB75-9C88-8CC82AD14B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49B9C97-CF3C-59EE-72E1-B9AF11BD76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F2E14-89EF-4B02-99A3-504D69D85ACD}" type="slidenum">
              <a:rPr lang="en-US" smtClean="0"/>
              <a:t>‹#›</a:t>
            </a:fld>
            <a:endParaRPr lang="en-US"/>
          </a:p>
        </p:txBody>
      </p:sp>
    </p:spTree>
    <p:extLst>
      <p:ext uri="{BB962C8B-B14F-4D97-AF65-F5344CB8AC3E}">
        <p14:creationId xmlns:p14="http://schemas.microsoft.com/office/powerpoint/2010/main" val="7535028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111C0D-1FD5-287E-F220-64A82A826CEA}"/>
              </a:ext>
            </a:extLst>
          </p:cNvPr>
          <p:cNvSpPr txBox="1"/>
          <p:nvPr/>
        </p:nvSpPr>
        <p:spPr>
          <a:xfrm>
            <a:off x="1938803" y="2692055"/>
            <a:ext cx="8284602" cy="2800767"/>
          </a:xfrm>
          <a:prstGeom prst="rect">
            <a:avLst/>
          </a:prstGeom>
          <a:noFill/>
        </p:spPr>
        <p:txBody>
          <a:bodyPr wrap="square">
            <a:spAutoFit/>
          </a:bodyPr>
          <a:lstStyle/>
          <a:p>
            <a:pPr algn="ctr"/>
            <a:r>
              <a:rPr lang="en-US" sz="3200" b="1" dirty="0"/>
              <a:t>The GAAS Higher Education Project- </a:t>
            </a:r>
          </a:p>
          <a:p>
            <a:pPr algn="ctr"/>
            <a:r>
              <a:rPr lang="en-US" sz="3200" b="1" dirty="0"/>
              <a:t>Conception, Format and Lessons Learnt </a:t>
            </a:r>
            <a:br>
              <a:rPr lang="en-US" sz="2800" dirty="0"/>
            </a:br>
            <a:r>
              <a:rPr lang="en-US" sz="2800" dirty="0"/>
              <a:t>by </a:t>
            </a:r>
            <a:br>
              <a:rPr lang="en-US" sz="2800" dirty="0"/>
            </a:br>
            <a:r>
              <a:rPr lang="en-US" sz="2800" dirty="0"/>
              <a:t>Emerita Professor Takyiwaa Manuh</a:t>
            </a:r>
            <a:br>
              <a:rPr lang="en-US" sz="2800" dirty="0"/>
            </a:br>
            <a:r>
              <a:rPr lang="en-US" sz="2800" dirty="0"/>
              <a:t>Project Director and Chair, Project Management Committee</a:t>
            </a:r>
          </a:p>
        </p:txBody>
      </p:sp>
      <p:sp>
        <p:nvSpPr>
          <p:cNvPr id="4" name="Slide Number Placeholder 3">
            <a:extLst>
              <a:ext uri="{FF2B5EF4-FFF2-40B4-BE49-F238E27FC236}">
                <a16:creationId xmlns:a16="http://schemas.microsoft.com/office/drawing/2014/main" id="{4515A01B-D947-2DBD-6F37-4FA7C6C54F74}"/>
              </a:ext>
            </a:extLst>
          </p:cNvPr>
          <p:cNvSpPr>
            <a:spLocks noGrp="1"/>
          </p:cNvSpPr>
          <p:nvPr>
            <p:ph type="sldNum" sz="quarter" idx="12"/>
          </p:nvPr>
        </p:nvSpPr>
        <p:spPr/>
        <p:txBody>
          <a:bodyPr/>
          <a:lstStyle/>
          <a:p>
            <a:fld id="{6C3F2E14-89EF-4B02-99A3-504D69D85ACD}" type="slidenum">
              <a:rPr lang="en-US" smtClean="0"/>
              <a:t>1</a:t>
            </a:fld>
            <a:endParaRPr lang="en-US"/>
          </a:p>
        </p:txBody>
      </p:sp>
    </p:spTree>
    <p:extLst>
      <p:ext uri="{BB962C8B-B14F-4D97-AF65-F5344CB8AC3E}">
        <p14:creationId xmlns:p14="http://schemas.microsoft.com/office/powerpoint/2010/main" val="204264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6EBA4-D2D1-98D5-44D5-E168F5AD0883}"/>
              </a:ext>
            </a:extLst>
          </p:cNvPr>
          <p:cNvSpPr>
            <a:spLocks noGrp="1"/>
          </p:cNvSpPr>
          <p:nvPr>
            <p:ph type="title"/>
          </p:nvPr>
        </p:nvSpPr>
        <p:spPr/>
        <p:txBody>
          <a:bodyPr/>
          <a:lstStyle/>
          <a:p>
            <a:pPr algn="ctr"/>
            <a:r>
              <a:rPr lang="en-US" dirty="0"/>
              <a:t>How will know we have been successful?</a:t>
            </a:r>
          </a:p>
        </p:txBody>
      </p:sp>
      <p:sp>
        <p:nvSpPr>
          <p:cNvPr id="3" name="Content Placeholder 2">
            <a:extLst>
              <a:ext uri="{FF2B5EF4-FFF2-40B4-BE49-F238E27FC236}">
                <a16:creationId xmlns:a16="http://schemas.microsoft.com/office/drawing/2014/main" id="{4B5D0EA3-4495-73AF-74FA-2B48C134A674}"/>
              </a:ext>
            </a:extLst>
          </p:cNvPr>
          <p:cNvSpPr>
            <a:spLocks noGrp="1"/>
          </p:cNvSpPr>
          <p:nvPr>
            <p:ph idx="1"/>
          </p:nvPr>
        </p:nvSpPr>
        <p:spPr/>
        <p:txBody>
          <a:bodyPr/>
          <a:lstStyle/>
          <a:p>
            <a:r>
              <a:rPr lang="en-US" dirty="0"/>
              <a:t>Willingness of govt to review current policies and other public interventions where there is a general consensus that those policies and interventions require review and amendment</a:t>
            </a:r>
          </a:p>
          <a:p>
            <a:r>
              <a:rPr lang="en-US" dirty="0"/>
              <a:t>Emergence of new culture of meaningful consultation and reliance on evidence from research</a:t>
            </a:r>
          </a:p>
          <a:p>
            <a:r>
              <a:rPr lang="en-US" dirty="0"/>
              <a:t>Greater recognition of GAAS’ role as an independent broker in the new culture of consultation</a:t>
            </a:r>
          </a:p>
        </p:txBody>
      </p:sp>
      <p:sp>
        <p:nvSpPr>
          <p:cNvPr id="4" name="Slide Number Placeholder 3">
            <a:extLst>
              <a:ext uri="{FF2B5EF4-FFF2-40B4-BE49-F238E27FC236}">
                <a16:creationId xmlns:a16="http://schemas.microsoft.com/office/drawing/2014/main" id="{2B14C096-4F08-9486-BDB3-AA2FBD54EA12}"/>
              </a:ext>
            </a:extLst>
          </p:cNvPr>
          <p:cNvSpPr>
            <a:spLocks noGrp="1"/>
          </p:cNvSpPr>
          <p:nvPr>
            <p:ph type="sldNum" sz="quarter" idx="12"/>
          </p:nvPr>
        </p:nvSpPr>
        <p:spPr/>
        <p:txBody>
          <a:bodyPr/>
          <a:lstStyle/>
          <a:p>
            <a:fld id="{6C3F2E14-89EF-4B02-99A3-504D69D85ACD}" type="slidenum">
              <a:rPr lang="en-US" smtClean="0"/>
              <a:t>10</a:t>
            </a:fld>
            <a:endParaRPr lang="en-US"/>
          </a:p>
        </p:txBody>
      </p:sp>
    </p:spTree>
    <p:extLst>
      <p:ext uri="{BB962C8B-B14F-4D97-AF65-F5344CB8AC3E}">
        <p14:creationId xmlns:p14="http://schemas.microsoft.com/office/powerpoint/2010/main" val="1575646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06655-77DA-76B9-F547-5FC84C78A526}"/>
              </a:ext>
            </a:extLst>
          </p:cNvPr>
          <p:cNvSpPr>
            <a:spLocks noGrp="1"/>
          </p:cNvSpPr>
          <p:nvPr>
            <p:ph type="title"/>
          </p:nvPr>
        </p:nvSpPr>
        <p:spPr>
          <a:xfrm>
            <a:off x="838200" y="365125"/>
            <a:ext cx="10515600" cy="920535"/>
          </a:xfrm>
        </p:spPr>
        <p:txBody>
          <a:bodyPr/>
          <a:lstStyle/>
          <a:p>
            <a:pPr algn="ctr"/>
            <a:r>
              <a:rPr lang="en-US" dirty="0"/>
              <a:t>ACTIVITIES</a:t>
            </a:r>
          </a:p>
        </p:txBody>
      </p:sp>
      <p:sp>
        <p:nvSpPr>
          <p:cNvPr id="3" name="Content Placeholder 2">
            <a:extLst>
              <a:ext uri="{FF2B5EF4-FFF2-40B4-BE49-F238E27FC236}">
                <a16:creationId xmlns:a16="http://schemas.microsoft.com/office/drawing/2014/main" id="{3382C403-DFA1-D36E-856C-9E21EBDD3E6E}"/>
              </a:ext>
            </a:extLst>
          </p:cNvPr>
          <p:cNvSpPr>
            <a:spLocks noGrp="1"/>
          </p:cNvSpPr>
          <p:nvPr>
            <p:ph idx="1"/>
          </p:nvPr>
        </p:nvSpPr>
        <p:spPr>
          <a:xfrm>
            <a:off x="838200" y="1409414"/>
            <a:ext cx="10515600" cy="4767549"/>
          </a:xfrm>
        </p:spPr>
        <p:txBody>
          <a:bodyPr>
            <a:normAutofit lnSpcReduction="10000"/>
          </a:bodyPr>
          <a:lstStyle/>
          <a:p>
            <a:r>
              <a:rPr lang="en-US" sz="2000" b="0" i="0" u="none" strike="noStrike" baseline="0" dirty="0">
                <a:solidFill>
                  <a:srgbClr val="000000"/>
                </a:solidFill>
                <a:latin typeface="Times New Roman" panose="02020603050405020304" pitchFamily="18" charset="0"/>
              </a:rPr>
              <a:t>Proposal submitted to CCNY on ‘Motivating Higher Education Reforms in Ghana- Towards Equity and Sustainability,’ over the period 2022-2024.</a:t>
            </a:r>
          </a:p>
          <a:p>
            <a:r>
              <a:rPr lang="en-US" sz="2000" dirty="0">
                <a:solidFill>
                  <a:srgbClr val="000000"/>
                </a:solidFill>
                <a:latin typeface="Times New Roman" panose="02020603050405020304" pitchFamily="18" charset="0"/>
              </a:rPr>
              <a:t>Received funding for US $ 116,000 to cover fees for consultants for the preparation of 7 Background Papers; very modest honoraria for reviewers; convening of 7 policy dialogues, publication of policy briefs, international conference (this one) and conference proceedings. </a:t>
            </a:r>
            <a:r>
              <a:rPr lang="en-US" sz="2000" b="0" i="0" u="none" strike="noStrike" baseline="0" dirty="0">
                <a:solidFill>
                  <a:srgbClr val="000000"/>
                </a:solidFill>
                <a:latin typeface="Times New Roman" panose="02020603050405020304" pitchFamily="18" charset="0"/>
              </a:rPr>
              <a:t>Cf. BOG support for project support expenses</a:t>
            </a:r>
          </a:p>
          <a:p>
            <a:pPr>
              <a:lnSpc>
                <a:spcPct val="110000"/>
              </a:lnSpc>
            </a:pPr>
            <a:r>
              <a:rPr lang="en-US" sz="2000" dirty="0">
                <a:solidFill>
                  <a:srgbClr val="000000"/>
                </a:solidFill>
                <a:latin typeface="Times New Roman" panose="02020603050405020304" pitchFamily="18" charset="0"/>
              </a:rPr>
              <a:t>We advertised calls for expressions of interest to prepare papers in the following 7 areas with specific TORs, based on the proposal submitted:</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The Conversion of Polytechnics to Technical Universities</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The Expansion of Public Universities and Effects on Equity, Quality, and Sustainability</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Financing Higher Education and Implications for Equity and Sustainability </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Making the GETFUND Fit for Purpose</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Managing Public Universities in a New Age</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State-University Relations in Ghana</a:t>
            </a:r>
          </a:p>
          <a:p>
            <a:pPr marL="0" indent="-400050">
              <a:lnSpc>
                <a:spcPct val="110000"/>
              </a:lnSpc>
              <a:spcBef>
                <a:spcPts val="0"/>
              </a:spcBef>
              <a:buAutoNum type="romanLcParenR"/>
            </a:pPr>
            <a:r>
              <a:rPr lang="en-US" sz="2000" i="1" dirty="0">
                <a:solidFill>
                  <a:srgbClr val="000000"/>
                </a:solidFill>
                <a:latin typeface="Times New Roman" panose="02020603050405020304" pitchFamily="18" charset="0"/>
              </a:rPr>
              <a:t>The Development and Growth of Private Universities in Ghana</a:t>
            </a:r>
          </a:p>
          <a:p>
            <a:pPr marL="400050" indent="-400050">
              <a:buAutoNum type="romanLcParenR"/>
            </a:pPr>
            <a:endParaRPr lang="en-US" sz="1800" dirty="0">
              <a:solidFill>
                <a:srgbClr val="000000"/>
              </a:solidFill>
              <a:latin typeface="Times New Roman" panose="02020603050405020304" pitchFamily="18" charset="0"/>
            </a:endParaRPr>
          </a:p>
          <a:p>
            <a:endParaRPr lang="en-US" sz="1800" dirty="0">
              <a:solidFill>
                <a:srgbClr val="000000"/>
              </a:solidFill>
              <a:latin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58096D0A-7C53-4976-25FF-34178D4471F4}"/>
              </a:ext>
            </a:extLst>
          </p:cNvPr>
          <p:cNvSpPr>
            <a:spLocks noGrp="1"/>
          </p:cNvSpPr>
          <p:nvPr>
            <p:ph type="sldNum" sz="quarter" idx="12"/>
          </p:nvPr>
        </p:nvSpPr>
        <p:spPr/>
        <p:txBody>
          <a:bodyPr/>
          <a:lstStyle/>
          <a:p>
            <a:fld id="{6C3F2E14-89EF-4B02-99A3-504D69D85ACD}" type="slidenum">
              <a:rPr lang="en-US" smtClean="0"/>
              <a:t>11</a:t>
            </a:fld>
            <a:endParaRPr lang="en-US"/>
          </a:p>
        </p:txBody>
      </p:sp>
    </p:spTree>
    <p:extLst>
      <p:ext uri="{BB962C8B-B14F-4D97-AF65-F5344CB8AC3E}">
        <p14:creationId xmlns:p14="http://schemas.microsoft.com/office/powerpoint/2010/main" val="2766984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AD6D8-4D62-CD08-6B1D-3EB500E081B3}"/>
              </a:ext>
            </a:extLst>
          </p:cNvPr>
          <p:cNvSpPr>
            <a:spLocks noGrp="1"/>
          </p:cNvSpPr>
          <p:nvPr>
            <p:ph type="title"/>
          </p:nvPr>
        </p:nvSpPr>
        <p:spPr/>
        <p:txBody>
          <a:bodyPr/>
          <a:lstStyle/>
          <a:p>
            <a:pPr algn="ctr"/>
            <a:r>
              <a:rPr lang="en-US" dirty="0"/>
              <a:t>Activities Cont’d</a:t>
            </a:r>
          </a:p>
        </p:txBody>
      </p:sp>
      <p:sp>
        <p:nvSpPr>
          <p:cNvPr id="3" name="Content Placeholder 2">
            <a:extLst>
              <a:ext uri="{FF2B5EF4-FFF2-40B4-BE49-F238E27FC236}">
                <a16:creationId xmlns:a16="http://schemas.microsoft.com/office/drawing/2014/main" id="{ADCCB0ED-9F5A-315F-F770-803587FC7219}"/>
              </a:ext>
            </a:extLst>
          </p:cNvPr>
          <p:cNvSpPr>
            <a:spLocks noGrp="1"/>
          </p:cNvSpPr>
          <p:nvPr>
            <p:ph idx="1"/>
          </p:nvPr>
        </p:nvSpPr>
        <p:spPr/>
        <p:txBody>
          <a:bodyPr/>
          <a:lstStyle/>
          <a:p>
            <a:r>
              <a:rPr lang="en-US" sz="2800" dirty="0">
                <a:solidFill>
                  <a:srgbClr val="000000"/>
                </a:solidFill>
                <a:latin typeface="Times New Roman" panose="02020603050405020304" pitchFamily="18" charset="0"/>
              </a:rPr>
              <a:t>Following the submission of background papers, which were subject to internal and external review, we convened policy dialogues where the papers were presented and reviewed, followed by a panel discussion with relevant experts and interested parties and an open forum. </a:t>
            </a:r>
          </a:p>
          <a:p>
            <a:r>
              <a:rPr lang="en-US" sz="2800" dirty="0">
                <a:solidFill>
                  <a:srgbClr val="000000"/>
                </a:solidFill>
                <a:latin typeface="Times New Roman" panose="02020603050405020304" pitchFamily="18" charset="0"/>
              </a:rPr>
              <a:t>Subsequently, policy briefs prepared by the consultants, were issued by GAAS</a:t>
            </a:r>
          </a:p>
          <a:p>
            <a:r>
              <a:rPr lang="en-US" sz="2800" dirty="0">
                <a:solidFill>
                  <a:srgbClr val="000000"/>
                </a:solidFill>
                <a:latin typeface="Times New Roman" panose="02020603050405020304" pitchFamily="18" charset="0"/>
              </a:rPr>
              <a:t> Closing Conference</a:t>
            </a:r>
          </a:p>
          <a:p>
            <a:endParaRPr lang="en-US" dirty="0"/>
          </a:p>
        </p:txBody>
      </p:sp>
      <p:sp>
        <p:nvSpPr>
          <p:cNvPr id="4" name="Slide Number Placeholder 3">
            <a:extLst>
              <a:ext uri="{FF2B5EF4-FFF2-40B4-BE49-F238E27FC236}">
                <a16:creationId xmlns:a16="http://schemas.microsoft.com/office/drawing/2014/main" id="{327519F3-E229-9649-7FC7-C615BA3D5107}"/>
              </a:ext>
            </a:extLst>
          </p:cNvPr>
          <p:cNvSpPr>
            <a:spLocks noGrp="1"/>
          </p:cNvSpPr>
          <p:nvPr>
            <p:ph type="sldNum" sz="quarter" idx="12"/>
          </p:nvPr>
        </p:nvSpPr>
        <p:spPr/>
        <p:txBody>
          <a:bodyPr/>
          <a:lstStyle/>
          <a:p>
            <a:fld id="{6C3F2E14-89EF-4B02-99A3-504D69D85ACD}" type="slidenum">
              <a:rPr lang="en-US" smtClean="0"/>
              <a:t>12</a:t>
            </a:fld>
            <a:endParaRPr lang="en-US"/>
          </a:p>
        </p:txBody>
      </p:sp>
    </p:spTree>
    <p:extLst>
      <p:ext uri="{BB962C8B-B14F-4D97-AF65-F5344CB8AC3E}">
        <p14:creationId xmlns:p14="http://schemas.microsoft.com/office/powerpoint/2010/main" val="31676578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C855F-DC52-39E2-ABCC-D02145F3FD81}"/>
              </a:ext>
            </a:extLst>
          </p:cNvPr>
          <p:cNvSpPr>
            <a:spLocks noGrp="1"/>
          </p:cNvSpPr>
          <p:nvPr>
            <p:ph type="title"/>
          </p:nvPr>
        </p:nvSpPr>
        <p:spPr/>
        <p:txBody>
          <a:bodyPr/>
          <a:lstStyle/>
          <a:p>
            <a:pPr algn="ctr"/>
            <a:r>
              <a:rPr lang="en-US" dirty="0"/>
              <a:t>Lessons Learnt and Challenges-I</a:t>
            </a:r>
          </a:p>
        </p:txBody>
      </p:sp>
      <p:sp>
        <p:nvSpPr>
          <p:cNvPr id="3" name="Content Placeholder 2">
            <a:extLst>
              <a:ext uri="{FF2B5EF4-FFF2-40B4-BE49-F238E27FC236}">
                <a16:creationId xmlns:a16="http://schemas.microsoft.com/office/drawing/2014/main" id="{9E94B729-917F-84F7-117B-4AAC14497B28}"/>
              </a:ext>
            </a:extLst>
          </p:cNvPr>
          <p:cNvSpPr>
            <a:spLocks noGrp="1"/>
          </p:cNvSpPr>
          <p:nvPr>
            <p:ph idx="1"/>
          </p:nvPr>
        </p:nvSpPr>
        <p:spPr/>
        <p:txBody>
          <a:bodyPr>
            <a:normAutofit fontScale="92500" lnSpcReduction="10000"/>
          </a:bodyPr>
          <a:lstStyle/>
          <a:p>
            <a:r>
              <a:rPr lang="en-US" dirty="0"/>
              <a:t>HE sector in Ghana and its capacities and challenges, including within GAAS</a:t>
            </a:r>
          </a:p>
          <a:p>
            <a:r>
              <a:rPr lang="en-US" dirty="0"/>
              <a:t>Limited critical studies on HE by locally-based scholars; focus of existing institutes of education often on basic and secondary education- limits capacity for introspection and reform</a:t>
            </a:r>
          </a:p>
          <a:p>
            <a:r>
              <a:rPr lang="en-US" dirty="0"/>
              <a:t>Cf. HE leaders and administrators often involved in fire-fighting and day-to-day administration</a:t>
            </a:r>
          </a:p>
          <a:p>
            <a:r>
              <a:rPr lang="en-US" dirty="0"/>
              <a:t>Limited uptake and interest in responding to EOIs; others expected to be hand-picked or invited (cf. bureaucratic positions of internal auditors who then wanted 3 persons to be invited to prepare Policy Briefs based on advertised and submitted Background Papers</a:t>
            </a:r>
          </a:p>
          <a:p>
            <a:pPr marL="0" indent="0">
              <a:buNone/>
            </a:pPr>
            <a:endParaRPr lang="en-US" dirty="0"/>
          </a:p>
        </p:txBody>
      </p:sp>
      <p:sp>
        <p:nvSpPr>
          <p:cNvPr id="4" name="Slide Number Placeholder 3">
            <a:extLst>
              <a:ext uri="{FF2B5EF4-FFF2-40B4-BE49-F238E27FC236}">
                <a16:creationId xmlns:a16="http://schemas.microsoft.com/office/drawing/2014/main" id="{A3A01D21-8FFD-8D9A-359C-70A52819E518}"/>
              </a:ext>
            </a:extLst>
          </p:cNvPr>
          <p:cNvSpPr>
            <a:spLocks noGrp="1"/>
          </p:cNvSpPr>
          <p:nvPr>
            <p:ph type="sldNum" sz="quarter" idx="12"/>
          </p:nvPr>
        </p:nvSpPr>
        <p:spPr/>
        <p:txBody>
          <a:bodyPr/>
          <a:lstStyle/>
          <a:p>
            <a:fld id="{6C3F2E14-89EF-4B02-99A3-504D69D85ACD}" type="slidenum">
              <a:rPr lang="en-US" smtClean="0"/>
              <a:t>13</a:t>
            </a:fld>
            <a:endParaRPr lang="en-US"/>
          </a:p>
        </p:txBody>
      </p:sp>
    </p:spTree>
    <p:extLst>
      <p:ext uri="{BB962C8B-B14F-4D97-AF65-F5344CB8AC3E}">
        <p14:creationId xmlns:p14="http://schemas.microsoft.com/office/powerpoint/2010/main" val="435420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376E5-7E0D-6ABE-2239-87861B43C6BB}"/>
              </a:ext>
            </a:extLst>
          </p:cNvPr>
          <p:cNvSpPr>
            <a:spLocks noGrp="1"/>
          </p:cNvSpPr>
          <p:nvPr>
            <p:ph type="title"/>
          </p:nvPr>
        </p:nvSpPr>
        <p:spPr/>
        <p:txBody>
          <a:bodyPr/>
          <a:lstStyle/>
          <a:p>
            <a:pPr algn="ctr"/>
            <a:r>
              <a:rPr lang="en-US" dirty="0"/>
              <a:t>Lessons Learnt and Challenges- II</a:t>
            </a:r>
          </a:p>
        </p:txBody>
      </p:sp>
      <p:sp>
        <p:nvSpPr>
          <p:cNvPr id="3" name="Content Placeholder 2">
            <a:extLst>
              <a:ext uri="{FF2B5EF4-FFF2-40B4-BE49-F238E27FC236}">
                <a16:creationId xmlns:a16="http://schemas.microsoft.com/office/drawing/2014/main" id="{C769E531-A171-8B79-2263-5D7117171EF9}"/>
              </a:ext>
            </a:extLst>
          </p:cNvPr>
          <p:cNvSpPr>
            <a:spLocks noGrp="1"/>
          </p:cNvSpPr>
          <p:nvPr>
            <p:ph idx="1"/>
          </p:nvPr>
        </p:nvSpPr>
        <p:spPr/>
        <p:txBody>
          <a:bodyPr/>
          <a:lstStyle/>
          <a:p>
            <a:r>
              <a:rPr lang="en-US" dirty="0"/>
              <a:t>Stakeholder participation- cf. proposal and reality (MOE, GTEC, VCG, UTAG, FWSC, NUGS, UTAG, TETAG, Parliamentary Select Cttee on Education, reps from pubic and private HEIs, Ghana Employers’ Assn, AGI, banks, incl the BOG, the media).   </a:t>
            </a:r>
          </a:p>
          <a:p>
            <a:r>
              <a:rPr lang="en-US" dirty="0"/>
              <a:t>Desk studies, rather than surveys and interviews </a:t>
            </a:r>
          </a:p>
          <a:p>
            <a:r>
              <a:rPr lang="en-US" dirty="0"/>
              <a:t>Data issues- accessibility and currency; gate-keeping</a:t>
            </a:r>
          </a:p>
          <a:p>
            <a:r>
              <a:rPr lang="en-US" dirty="0"/>
              <a:t>Funding constraints- no overheads to GAAS, no honoraria to project director, steering or management committees-cf. honorary nature of GAAS </a:t>
            </a:r>
          </a:p>
          <a:p>
            <a:endParaRPr lang="en-US" dirty="0"/>
          </a:p>
        </p:txBody>
      </p:sp>
      <p:sp>
        <p:nvSpPr>
          <p:cNvPr id="4" name="Slide Number Placeholder 3">
            <a:extLst>
              <a:ext uri="{FF2B5EF4-FFF2-40B4-BE49-F238E27FC236}">
                <a16:creationId xmlns:a16="http://schemas.microsoft.com/office/drawing/2014/main" id="{0E85C45F-B6E5-69EE-F182-6B4B13762004}"/>
              </a:ext>
            </a:extLst>
          </p:cNvPr>
          <p:cNvSpPr>
            <a:spLocks noGrp="1"/>
          </p:cNvSpPr>
          <p:nvPr>
            <p:ph type="sldNum" sz="quarter" idx="12"/>
          </p:nvPr>
        </p:nvSpPr>
        <p:spPr/>
        <p:txBody>
          <a:bodyPr/>
          <a:lstStyle/>
          <a:p>
            <a:fld id="{6C3F2E14-89EF-4B02-99A3-504D69D85ACD}" type="slidenum">
              <a:rPr lang="en-US" smtClean="0"/>
              <a:t>14</a:t>
            </a:fld>
            <a:endParaRPr lang="en-US"/>
          </a:p>
        </p:txBody>
      </p:sp>
    </p:spTree>
    <p:extLst>
      <p:ext uri="{BB962C8B-B14F-4D97-AF65-F5344CB8AC3E}">
        <p14:creationId xmlns:p14="http://schemas.microsoft.com/office/powerpoint/2010/main" val="246419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653F5-6F35-DFFA-4A98-67633D76BA70}"/>
              </a:ext>
            </a:extLst>
          </p:cNvPr>
          <p:cNvSpPr>
            <a:spLocks noGrp="1"/>
          </p:cNvSpPr>
          <p:nvPr>
            <p:ph type="title"/>
          </p:nvPr>
        </p:nvSpPr>
        <p:spPr/>
        <p:txBody>
          <a:bodyPr/>
          <a:lstStyle/>
          <a:p>
            <a:pPr algn="ctr"/>
            <a:r>
              <a:rPr lang="en-US" dirty="0"/>
              <a:t>Lessons Learnt and Challenges- III</a:t>
            </a:r>
          </a:p>
        </p:txBody>
      </p:sp>
      <p:sp>
        <p:nvSpPr>
          <p:cNvPr id="3" name="Content Placeholder 2">
            <a:extLst>
              <a:ext uri="{FF2B5EF4-FFF2-40B4-BE49-F238E27FC236}">
                <a16:creationId xmlns:a16="http://schemas.microsoft.com/office/drawing/2014/main" id="{9886192A-BD8A-80A5-F4B4-7DA4F36A9A83}"/>
              </a:ext>
            </a:extLst>
          </p:cNvPr>
          <p:cNvSpPr>
            <a:spLocks noGrp="1"/>
          </p:cNvSpPr>
          <p:nvPr>
            <p:ph idx="1"/>
          </p:nvPr>
        </p:nvSpPr>
        <p:spPr/>
        <p:txBody>
          <a:bodyPr>
            <a:normAutofit/>
          </a:bodyPr>
          <a:lstStyle/>
          <a:p>
            <a:pPr marL="0" indent="0">
              <a:buNone/>
            </a:pPr>
            <a:r>
              <a:rPr lang="en-US" dirty="0"/>
              <a:t>Organizing the Closing Conference- </a:t>
            </a:r>
          </a:p>
          <a:p>
            <a:pPr marL="0" indent="0">
              <a:buNone/>
            </a:pPr>
            <a:r>
              <a:rPr lang="en-US" dirty="0"/>
              <a:t>-Expected regional participation-Nigeria, </a:t>
            </a:r>
            <a:r>
              <a:rPr lang="en-US" dirty="0">
                <a:solidFill>
                  <a:srgbClr val="00B050"/>
                </a:solidFill>
              </a:rPr>
              <a:t>Togo, Cote D’Ivoire,</a:t>
            </a:r>
            <a:r>
              <a:rPr lang="en-US" dirty="0"/>
              <a:t> </a:t>
            </a:r>
            <a:r>
              <a:rPr lang="en-US" dirty="0">
                <a:solidFill>
                  <a:srgbClr val="FF0000"/>
                </a:solidFill>
              </a:rPr>
              <a:t>Liberia</a:t>
            </a:r>
            <a:r>
              <a:rPr lang="en-US" dirty="0"/>
              <a:t>, </a:t>
            </a:r>
            <a:r>
              <a:rPr lang="en-US" dirty="0">
                <a:solidFill>
                  <a:srgbClr val="FFC000"/>
                </a:solidFill>
              </a:rPr>
              <a:t>Sierra Leone </a:t>
            </a:r>
            <a:r>
              <a:rPr lang="en-US" dirty="0"/>
              <a:t>and the </a:t>
            </a:r>
            <a:r>
              <a:rPr lang="en-US" dirty="0">
                <a:solidFill>
                  <a:srgbClr val="FF0000"/>
                </a:solidFill>
              </a:rPr>
              <a:t>Gambia</a:t>
            </a:r>
            <a:r>
              <a:rPr lang="en-US" dirty="0"/>
              <a:t> (+ Kenya- cf. roles played in reviews)</a:t>
            </a:r>
          </a:p>
          <a:p>
            <a:pPr>
              <a:buFontTx/>
              <a:buChar char="-"/>
            </a:pPr>
            <a:r>
              <a:rPr lang="en-US" dirty="0"/>
              <a:t>Call for papers- limited uptake, time extension, quality of abstracts. Criteria applied ( 3 out of 4 or 5 expected parallel sessions)</a:t>
            </a:r>
          </a:p>
          <a:p>
            <a:pPr>
              <a:buFontTx/>
              <a:buChar char="-"/>
            </a:pPr>
            <a:r>
              <a:rPr lang="en-US" dirty="0"/>
              <a:t>Missing outputs- Think-pieces and Op-Eds- uptake</a:t>
            </a:r>
          </a:p>
          <a:p>
            <a:pPr>
              <a:buFontTx/>
              <a:buChar char="-"/>
            </a:pPr>
            <a:r>
              <a:rPr lang="en-US" dirty="0"/>
              <a:t>Media coverage and reporting- few critical pieces</a:t>
            </a:r>
          </a:p>
          <a:p>
            <a:pPr marL="0" indent="0">
              <a:buNone/>
            </a:pPr>
            <a:endParaRPr lang="en-US" dirty="0"/>
          </a:p>
          <a:p>
            <a:pPr marL="0" indent="0">
              <a:buNone/>
            </a:pPr>
            <a:endParaRPr lang="en-US" dirty="0"/>
          </a:p>
          <a:p>
            <a:pPr>
              <a:buFontTx/>
              <a:buChar char="-"/>
            </a:pPr>
            <a:endParaRPr lang="en-US" dirty="0"/>
          </a:p>
          <a:p>
            <a:pPr marL="0" indent="0">
              <a:buNone/>
            </a:pPr>
            <a:endParaRPr lang="en-US" dirty="0"/>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B55E99F5-9C53-28CA-8A1B-B94F7D0B3A7B}"/>
              </a:ext>
            </a:extLst>
          </p:cNvPr>
          <p:cNvSpPr>
            <a:spLocks noGrp="1"/>
          </p:cNvSpPr>
          <p:nvPr>
            <p:ph type="sldNum" sz="quarter" idx="12"/>
          </p:nvPr>
        </p:nvSpPr>
        <p:spPr/>
        <p:txBody>
          <a:bodyPr/>
          <a:lstStyle/>
          <a:p>
            <a:fld id="{6C3F2E14-89EF-4B02-99A3-504D69D85ACD}" type="slidenum">
              <a:rPr lang="en-US" smtClean="0"/>
              <a:t>15</a:t>
            </a:fld>
            <a:endParaRPr lang="en-US"/>
          </a:p>
        </p:txBody>
      </p:sp>
    </p:spTree>
    <p:extLst>
      <p:ext uri="{BB962C8B-B14F-4D97-AF65-F5344CB8AC3E}">
        <p14:creationId xmlns:p14="http://schemas.microsoft.com/office/powerpoint/2010/main" val="63889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E23A7-1E9E-FE8A-75A1-FFF16EBBE2EC}"/>
              </a:ext>
            </a:extLst>
          </p:cNvPr>
          <p:cNvSpPr>
            <a:spLocks noGrp="1"/>
          </p:cNvSpPr>
          <p:nvPr>
            <p:ph type="title"/>
          </p:nvPr>
        </p:nvSpPr>
        <p:spPr/>
        <p:txBody>
          <a:bodyPr/>
          <a:lstStyle/>
          <a:p>
            <a:pPr algn="ctr"/>
            <a:r>
              <a:rPr lang="en-US" b="1" dirty="0"/>
              <a:t>Conclusion</a:t>
            </a:r>
            <a:endParaRPr lang="en-US" dirty="0"/>
          </a:p>
        </p:txBody>
      </p:sp>
      <p:sp>
        <p:nvSpPr>
          <p:cNvPr id="3" name="Content Placeholder 2">
            <a:extLst>
              <a:ext uri="{FF2B5EF4-FFF2-40B4-BE49-F238E27FC236}">
                <a16:creationId xmlns:a16="http://schemas.microsoft.com/office/drawing/2014/main" id="{341081D9-E749-4D1D-4E26-498929B0A05B}"/>
              </a:ext>
            </a:extLst>
          </p:cNvPr>
          <p:cNvSpPr>
            <a:spLocks noGrp="1"/>
          </p:cNvSpPr>
          <p:nvPr>
            <p:ph idx="1"/>
          </p:nvPr>
        </p:nvSpPr>
        <p:spPr/>
        <p:txBody>
          <a:bodyPr>
            <a:normAutofit fontScale="92500" lnSpcReduction="20000"/>
          </a:bodyPr>
          <a:lstStyle/>
          <a:p>
            <a:r>
              <a:rPr lang="en-US" dirty="0"/>
              <a:t>Lots of work to do</a:t>
            </a:r>
          </a:p>
          <a:p>
            <a:r>
              <a:rPr lang="en-US" dirty="0"/>
              <a:t>Unfinished business in terms of expected outcomes and success criteria- engaging particular stakeholders</a:t>
            </a:r>
          </a:p>
          <a:p>
            <a:r>
              <a:rPr lang="en-US" dirty="0"/>
              <a:t>Collaborations and partnerships needed internally, within public and private universities and with GAAS</a:t>
            </a:r>
          </a:p>
          <a:p>
            <a:r>
              <a:rPr lang="en-US" dirty="0"/>
              <a:t>Within the sub-region and further afield</a:t>
            </a:r>
          </a:p>
          <a:p>
            <a:r>
              <a:rPr lang="en-US" dirty="0"/>
              <a:t>What lessons can be shared?</a:t>
            </a:r>
          </a:p>
          <a:p>
            <a:r>
              <a:rPr lang="en-US" dirty="0"/>
              <a:t>Organizing our own coalitions and partnerships for a renewed HE </a:t>
            </a:r>
          </a:p>
          <a:p>
            <a:pPr marL="0" indent="0">
              <a:buNone/>
            </a:pPr>
            <a:r>
              <a:rPr lang="en-US" dirty="0"/>
              <a:t>sector in Ghana and Africa</a:t>
            </a:r>
          </a:p>
          <a:p>
            <a:r>
              <a:rPr lang="en-US" dirty="0"/>
              <a:t>Longer-term and more generous funding to enable GAAS play its </a:t>
            </a:r>
            <a:r>
              <a:rPr lang="en-US"/>
              <a:t>brokerage role </a:t>
            </a:r>
            <a:endParaRPr lang="en-US" dirty="0"/>
          </a:p>
        </p:txBody>
      </p:sp>
      <p:sp>
        <p:nvSpPr>
          <p:cNvPr id="4" name="Slide Number Placeholder 3">
            <a:extLst>
              <a:ext uri="{FF2B5EF4-FFF2-40B4-BE49-F238E27FC236}">
                <a16:creationId xmlns:a16="http://schemas.microsoft.com/office/drawing/2014/main" id="{1AEEBAA6-A0BB-8831-089C-6B9FCDC908D5}"/>
              </a:ext>
            </a:extLst>
          </p:cNvPr>
          <p:cNvSpPr>
            <a:spLocks noGrp="1"/>
          </p:cNvSpPr>
          <p:nvPr>
            <p:ph type="sldNum" sz="quarter" idx="12"/>
          </p:nvPr>
        </p:nvSpPr>
        <p:spPr/>
        <p:txBody>
          <a:bodyPr/>
          <a:lstStyle/>
          <a:p>
            <a:fld id="{6C3F2E14-89EF-4B02-99A3-504D69D85ACD}" type="slidenum">
              <a:rPr lang="en-US" smtClean="0"/>
              <a:t>16</a:t>
            </a:fld>
            <a:endParaRPr lang="en-US"/>
          </a:p>
        </p:txBody>
      </p:sp>
    </p:spTree>
    <p:extLst>
      <p:ext uri="{BB962C8B-B14F-4D97-AF65-F5344CB8AC3E}">
        <p14:creationId xmlns:p14="http://schemas.microsoft.com/office/powerpoint/2010/main" val="2893267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034C9-E68C-5347-D784-B013CBAC8AB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C76B1FD5-7537-99B7-3D30-BD4AC2AA0F58}"/>
              </a:ext>
            </a:extLst>
          </p:cNvPr>
          <p:cNvSpPr>
            <a:spLocks noGrp="1"/>
          </p:cNvSpPr>
          <p:nvPr>
            <p:ph idx="1"/>
          </p:nvPr>
        </p:nvSpPr>
        <p:spPr/>
        <p:txBody>
          <a:bodyPr/>
          <a:lstStyle/>
          <a:p>
            <a:pPr marL="0" indent="0">
              <a:buNone/>
            </a:pPr>
            <a:r>
              <a:rPr lang="en-US" dirty="0" err="1"/>
              <a:t>i</a:t>
            </a:r>
            <a:r>
              <a:rPr lang="en-US" dirty="0"/>
              <a:t>) Introduction and Background- GAAS and its Mandate</a:t>
            </a:r>
          </a:p>
          <a:p>
            <a:pPr marL="0" indent="0">
              <a:buNone/>
            </a:pPr>
            <a:r>
              <a:rPr lang="en-US" dirty="0"/>
              <a:t>ii) The Ghana HE Context, HE Reforms and Policies</a:t>
            </a:r>
          </a:p>
          <a:p>
            <a:pPr marL="0" indent="0">
              <a:buNone/>
            </a:pPr>
            <a:r>
              <a:rPr lang="en-US" dirty="0"/>
              <a:t>iii) Key Challenges and Gaps in the HE Sector </a:t>
            </a:r>
          </a:p>
          <a:p>
            <a:pPr marL="0" indent="0">
              <a:buNone/>
            </a:pPr>
            <a:r>
              <a:rPr lang="en-US" dirty="0"/>
              <a:t>iv) Project Approach and Expected Outcomes</a:t>
            </a:r>
          </a:p>
          <a:p>
            <a:pPr marL="0" indent="0">
              <a:buNone/>
            </a:pPr>
            <a:r>
              <a:rPr lang="en-US" dirty="0"/>
              <a:t>v) Activities</a:t>
            </a:r>
          </a:p>
          <a:p>
            <a:pPr marL="0" indent="0">
              <a:buNone/>
            </a:pPr>
            <a:r>
              <a:rPr lang="en-US" dirty="0"/>
              <a:t>vi) Lessons and Challenges</a:t>
            </a:r>
          </a:p>
        </p:txBody>
      </p:sp>
      <p:sp>
        <p:nvSpPr>
          <p:cNvPr id="4" name="Slide Number Placeholder 3">
            <a:extLst>
              <a:ext uri="{FF2B5EF4-FFF2-40B4-BE49-F238E27FC236}">
                <a16:creationId xmlns:a16="http://schemas.microsoft.com/office/drawing/2014/main" id="{C560635C-A649-38B8-32E9-A034AF653942}"/>
              </a:ext>
            </a:extLst>
          </p:cNvPr>
          <p:cNvSpPr>
            <a:spLocks noGrp="1"/>
          </p:cNvSpPr>
          <p:nvPr>
            <p:ph type="sldNum" sz="quarter" idx="12"/>
          </p:nvPr>
        </p:nvSpPr>
        <p:spPr/>
        <p:txBody>
          <a:bodyPr/>
          <a:lstStyle/>
          <a:p>
            <a:fld id="{6C3F2E14-89EF-4B02-99A3-504D69D85ACD}" type="slidenum">
              <a:rPr lang="en-US" smtClean="0"/>
              <a:t>2</a:t>
            </a:fld>
            <a:endParaRPr lang="en-US"/>
          </a:p>
        </p:txBody>
      </p:sp>
    </p:spTree>
    <p:extLst>
      <p:ext uri="{BB962C8B-B14F-4D97-AF65-F5344CB8AC3E}">
        <p14:creationId xmlns:p14="http://schemas.microsoft.com/office/powerpoint/2010/main" val="4032551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1C44D-0531-1311-CE40-DDC3F0055A06}"/>
              </a:ext>
            </a:extLst>
          </p:cNvPr>
          <p:cNvSpPr>
            <a:spLocks noGrp="1"/>
          </p:cNvSpPr>
          <p:nvPr>
            <p:ph type="title"/>
          </p:nvPr>
        </p:nvSpPr>
        <p:spPr/>
        <p:txBody>
          <a:bodyPr/>
          <a:lstStyle/>
          <a:p>
            <a:pPr algn="ctr"/>
            <a:r>
              <a:rPr lang="en-US" dirty="0"/>
              <a:t>INTRO AND BACKGROUND</a:t>
            </a:r>
          </a:p>
        </p:txBody>
      </p:sp>
      <p:sp>
        <p:nvSpPr>
          <p:cNvPr id="3" name="Content Placeholder 2">
            <a:extLst>
              <a:ext uri="{FF2B5EF4-FFF2-40B4-BE49-F238E27FC236}">
                <a16:creationId xmlns:a16="http://schemas.microsoft.com/office/drawing/2014/main" id="{D60AC7BE-87C4-1DB3-9E93-24DFDB6E66F7}"/>
              </a:ext>
            </a:extLst>
          </p:cNvPr>
          <p:cNvSpPr>
            <a:spLocks noGrp="1"/>
          </p:cNvSpPr>
          <p:nvPr>
            <p:ph idx="1"/>
          </p:nvPr>
        </p:nvSpPr>
        <p:spPr>
          <a:xfrm>
            <a:off x="838200" y="1533167"/>
            <a:ext cx="10515600" cy="4643796"/>
          </a:xfrm>
        </p:spPr>
        <p:txBody>
          <a:bodyPr>
            <a:normAutofit fontScale="92500" lnSpcReduction="10000"/>
          </a:bodyPr>
          <a:lstStyle/>
          <a:p>
            <a:pPr marL="0" indent="0">
              <a:buNone/>
            </a:pPr>
            <a:r>
              <a:rPr lang="en-US" dirty="0"/>
              <a:t>GAAS and its mandate</a:t>
            </a:r>
          </a:p>
          <a:p>
            <a:pPr marL="0" indent="0">
              <a:buNone/>
            </a:pPr>
            <a:r>
              <a:rPr lang="en-US" sz="1800" b="0" i="0" u="none" strike="noStrike" baseline="0" dirty="0">
                <a:solidFill>
                  <a:srgbClr val="000000"/>
                </a:solidFill>
                <a:latin typeface="Times New Roman" panose="02020603050405020304" pitchFamily="18" charset="0"/>
              </a:rPr>
              <a:t>Established by an Act of Parliament in 1959, essentially to provide </a:t>
            </a:r>
            <a:r>
              <a:rPr lang="en-US" sz="1800" dirty="0">
                <a:solidFill>
                  <a:srgbClr val="000000"/>
                </a:solidFill>
                <a:latin typeface="Times New Roman" panose="02020603050405020304" pitchFamily="18" charset="0"/>
              </a:rPr>
              <a:t>thought leadership, make inputs into policy-making through research and evidence-based advice, convening and influence</a:t>
            </a:r>
          </a:p>
          <a:p>
            <a:pPr marL="0" indent="0">
              <a:buNone/>
            </a:pPr>
            <a:r>
              <a:rPr lang="en-US" sz="1800" b="1" dirty="0">
                <a:solidFill>
                  <a:srgbClr val="000000"/>
                </a:solidFill>
                <a:latin typeface="Times New Roman" panose="02020603050405020304" pitchFamily="18" charset="0"/>
              </a:rPr>
              <a:t>Objects</a:t>
            </a:r>
            <a:r>
              <a:rPr lang="en-US" sz="1800" dirty="0">
                <a:solidFill>
                  <a:srgbClr val="000000"/>
                </a:solidFill>
                <a:latin typeface="Times New Roman" panose="02020603050405020304" pitchFamily="18" charset="0"/>
              </a:rPr>
              <a:t>: promote the study, extension and d</a:t>
            </a:r>
            <a:r>
              <a:rPr lang="en-US" sz="1800" b="0" i="0" u="none" strike="noStrike" baseline="0" dirty="0">
                <a:solidFill>
                  <a:srgbClr val="000000"/>
                </a:solidFill>
                <a:latin typeface="Times New Roman" panose="02020603050405020304" pitchFamily="18" charset="0"/>
              </a:rPr>
              <a:t>issemination of knowledge of the Arts and Sciences; </a:t>
            </a:r>
          </a:p>
          <a:p>
            <a:pPr marL="0" indent="0">
              <a:buNone/>
            </a:pPr>
            <a:r>
              <a:rPr lang="en-US" sz="1800" b="0" i="0" u="none" strike="noStrike" baseline="0" dirty="0">
                <a:solidFill>
                  <a:srgbClr val="000000"/>
                </a:solidFill>
                <a:latin typeface="Times New Roman" panose="02020603050405020304" pitchFamily="18" charset="0"/>
              </a:rPr>
              <a:t>                establishing and maintaining proper standards of </a:t>
            </a:r>
            <a:r>
              <a:rPr lang="en-US" sz="1800" b="0" i="0" u="none" strike="noStrike" baseline="0" dirty="0" err="1">
                <a:solidFill>
                  <a:srgbClr val="000000"/>
                </a:solidFill>
                <a:latin typeface="Times New Roman" panose="02020603050405020304" pitchFamily="18" charset="0"/>
              </a:rPr>
              <a:t>endeavour</a:t>
            </a:r>
            <a:r>
              <a:rPr lang="en-US" sz="1800" b="0" i="0" u="none" strike="noStrike" baseline="0" dirty="0">
                <a:solidFill>
                  <a:srgbClr val="000000"/>
                </a:solidFill>
                <a:latin typeface="Times New Roman" panose="02020603050405020304" pitchFamily="18" charset="0"/>
              </a:rPr>
              <a:t> in all fields in the arts and sciences; </a:t>
            </a:r>
          </a:p>
          <a:p>
            <a:pPr marL="0" indent="0">
              <a:buNone/>
            </a:pPr>
            <a:r>
              <a:rPr lang="en-US" sz="1800" b="0" i="0" u="none" strike="noStrike" baseline="0" dirty="0">
                <a:solidFill>
                  <a:srgbClr val="000000"/>
                </a:solidFill>
                <a:latin typeface="Times New Roman" panose="02020603050405020304" pitchFamily="18" charset="0"/>
              </a:rPr>
              <a:t>                recognize outstanding contributions to the advancement of the arts and sciences in Ghana</a:t>
            </a:r>
          </a:p>
          <a:p>
            <a:pPr marL="0" indent="0">
              <a:buNone/>
            </a:pPr>
            <a:r>
              <a:rPr lang="en-US" sz="1800" dirty="0">
                <a:solidFill>
                  <a:srgbClr val="000000"/>
                </a:solidFill>
                <a:latin typeface="Times New Roman" panose="02020603050405020304" pitchFamily="18" charset="0"/>
              </a:rPr>
              <a:t>                contribute actively to the advancement of Ghana and Africa in particular and the world in general by     	examining and addressing issues of development </a:t>
            </a:r>
            <a:endParaRPr lang="en-US" sz="1800" b="1" i="0" u="none" strike="noStrike" baseline="0" dirty="0">
              <a:solidFill>
                <a:srgbClr val="000000"/>
              </a:solidFill>
              <a:latin typeface="Times New Roman" panose="02020603050405020304" pitchFamily="18" charset="0"/>
            </a:endParaRPr>
          </a:p>
          <a:p>
            <a:pPr marL="0" indent="0">
              <a:buNone/>
            </a:pPr>
            <a:r>
              <a:rPr lang="en-US" sz="1800" b="1" i="0" u="none" strike="noStrike" baseline="0" dirty="0">
                <a:solidFill>
                  <a:srgbClr val="000000"/>
                </a:solidFill>
                <a:latin typeface="Times New Roman" panose="02020603050405020304" pitchFamily="18" charset="0"/>
              </a:rPr>
              <a:t>Membership of GAAS</a:t>
            </a:r>
            <a:r>
              <a:rPr lang="en-US" sz="1800" b="0" i="0" u="none" strike="noStrike" baseline="0" dirty="0">
                <a:solidFill>
                  <a:srgbClr val="000000"/>
                </a:solidFill>
                <a:latin typeface="Times New Roman" panose="02020603050405020304" pitchFamily="18" charset="0"/>
              </a:rPr>
              <a:t>- scholars and experts in various fields including law, medicine, the natural and applied science and technology, engineering, political science, economics, higher education policy and practice, the humanities and the creative arts. </a:t>
            </a:r>
            <a:r>
              <a:rPr lang="en-US" sz="1800" dirty="0">
                <a:solidFill>
                  <a:srgbClr val="000000"/>
                </a:solidFill>
                <a:latin typeface="Times New Roman" panose="02020603050405020304" pitchFamily="18" charset="0"/>
              </a:rPr>
              <a:t>D</a:t>
            </a:r>
            <a:r>
              <a:rPr lang="en-US" sz="1800" b="0" i="0" u="none" strike="noStrike" baseline="0" dirty="0">
                <a:solidFill>
                  <a:srgbClr val="000000"/>
                </a:solidFill>
                <a:latin typeface="Times New Roman" panose="02020603050405020304" pitchFamily="18" charset="0"/>
              </a:rPr>
              <a:t>rawn predominantly from the universities, research institutes (CSIR, GAEC), judiciary/legal profession, medicine etc. Ghanaians based in </a:t>
            </a:r>
            <a:r>
              <a:rPr lang="en-US" sz="1800" b="0" i="0" u="none" strike="noStrike" baseline="0" dirty="0" err="1">
                <a:solidFill>
                  <a:srgbClr val="000000"/>
                </a:solidFill>
                <a:latin typeface="Times New Roman" panose="02020603050405020304" pitchFamily="18" charset="0"/>
              </a:rPr>
              <a:t>Gh</a:t>
            </a:r>
            <a:r>
              <a:rPr lang="en-US" sz="1800" b="0" i="0" u="none" strike="noStrike" baseline="0" dirty="0">
                <a:solidFill>
                  <a:srgbClr val="000000"/>
                </a:solidFill>
                <a:latin typeface="Times New Roman" panose="02020603050405020304" pitchFamily="18" charset="0"/>
              </a:rPr>
              <a:t> or the diaspora, honorary membership </a:t>
            </a:r>
          </a:p>
          <a:p>
            <a:pPr marL="0" indent="0">
              <a:buNone/>
            </a:pPr>
            <a:r>
              <a:rPr lang="en-US" sz="1800" b="1" dirty="0">
                <a:solidFill>
                  <a:srgbClr val="000000"/>
                </a:solidFill>
                <a:latin typeface="Times New Roman" panose="02020603050405020304" pitchFamily="18" charset="0"/>
              </a:rPr>
              <a:t>How work:</a:t>
            </a:r>
            <a:r>
              <a:rPr lang="en-US" sz="1800" dirty="0">
                <a:solidFill>
                  <a:srgbClr val="000000"/>
                </a:solidFill>
                <a:latin typeface="Times New Roman" panose="02020603050405020304" pitchFamily="18" charset="0"/>
              </a:rPr>
              <a:t> Convening function- public fora- lectures, symposia, conferences, publications, position papers- cf. recent and ongoing issues around illegal mining (</a:t>
            </a:r>
            <a:r>
              <a:rPr lang="en-US" sz="1800" dirty="0" err="1">
                <a:solidFill>
                  <a:srgbClr val="000000"/>
                </a:solidFill>
                <a:latin typeface="Times New Roman" panose="02020603050405020304" pitchFamily="18" charset="0"/>
              </a:rPr>
              <a:t>galamsey</a:t>
            </a:r>
            <a:r>
              <a:rPr lang="en-US" sz="1800" dirty="0">
                <a:solidFill>
                  <a:srgbClr val="000000"/>
                </a:solidFill>
                <a:latin typeface="Times New Roman" panose="02020603050405020304" pitchFamily="18" charset="0"/>
              </a:rPr>
              <a:t>) and environmental issues </a:t>
            </a:r>
            <a:endParaRPr lang="en-US" sz="1800" b="0" i="0" u="none" strike="noStrike" baseline="0" dirty="0">
              <a:solidFill>
                <a:srgbClr val="000000"/>
              </a:solidFill>
              <a:latin typeface="Times New Roman" panose="02020603050405020304" pitchFamily="18" charset="0"/>
            </a:endParaRPr>
          </a:p>
          <a:p>
            <a:pPr marL="0" indent="0">
              <a:buNone/>
            </a:pPr>
            <a:r>
              <a:rPr lang="en-US" sz="1800" b="0" i="0" u="none" strike="noStrike" baseline="0" dirty="0">
                <a:solidFill>
                  <a:srgbClr val="000000"/>
                </a:solidFill>
                <a:latin typeface="Times New Roman" panose="02020603050405020304" pitchFamily="18" charset="0"/>
              </a:rPr>
              <a:t>Keen interest in education at all levels, especially at the level of higher education (HE);Chapter on Education  </a:t>
            </a:r>
          </a:p>
          <a:p>
            <a:pPr marL="0" indent="0">
              <a:buNone/>
            </a:pPr>
            <a:endParaRPr lang="en-US" dirty="0"/>
          </a:p>
          <a:p>
            <a:endParaRPr lang="en-US" dirty="0"/>
          </a:p>
        </p:txBody>
      </p:sp>
      <p:sp>
        <p:nvSpPr>
          <p:cNvPr id="6" name="Slide Number Placeholder 5">
            <a:extLst>
              <a:ext uri="{FF2B5EF4-FFF2-40B4-BE49-F238E27FC236}">
                <a16:creationId xmlns:a16="http://schemas.microsoft.com/office/drawing/2014/main" id="{59FB4BF4-F550-77F6-5E42-09E4DF575294}"/>
              </a:ext>
            </a:extLst>
          </p:cNvPr>
          <p:cNvSpPr>
            <a:spLocks noGrp="1"/>
          </p:cNvSpPr>
          <p:nvPr>
            <p:ph type="sldNum" sz="quarter" idx="12"/>
          </p:nvPr>
        </p:nvSpPr>
        <p:spPr/>
        <p:txBody>
          <a:bodyPr/>
          <a:lstStyle/>
          <a:p>
            <a:fld id="{6C3F2E14-89EF-4B02-99A3-504D69D85ACD}" type="slidenum">
              <a:rPr lang="en-US" smtClean="0"/>
              <a:t>3</a:t>
            </a:fld>
            <a:endParaRPr lang="en-US"/>
          </a:p>
        </p:txBody>
      </p:sp>
    </p:spTree>
    <p:extLst>
      <p:ext uri="{BB962C8B-B14F-4D97-AF65-F5344CB8AC3E}">
        <p14:creationId xmlns:p14="http://schemas.microsoft.com/office/powerpoint/2010/main" val="3262707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2E6D4-0374-3AF4-6684-60849CC63C45}"/>
              </a:ext>
            </a:extLst>
          </p:cNvPr>
          <p:cNvSpPr>
            <a:spLocks noGrp="1"/>
          </p:cNvSpPr>
          <p:nvPr>
            <p:ph type="title"/>
          </p:nvPr>
        </p:nvSpPr>
        <p:spPr>
          <a:xfrm>
            <a:off x="838200" y="365126"/>
            <a:ext cx="10515600" cy="1119916"/>
          </a:xfrm>
        </p:spPr>
        <p:txBody>
          <a:bodyPr>
            <a:normAutofit/>
          </a:bodyPr>
          <a:lstStyle/>
          <a:p>
            <a:pPr algn="ctr"/>
            <a:r>
              <a:rPr lang="en-US" sz="3600" dirty="0"/>
              <a:t>HE in Ghana </a:t>
            </a:r>
          </a:p>
        </p:txBody>
      </p:sp>
      <p:sp>
        <p:nvSpPr>
          <p:cNvPr id="3" name="Content Placeholder 2">
            <a:extLst>
              <a:ext uri="{FF2B5EF4-FFF2-40B4-BE49-F238E27FC236}">
                <a16:creationId xmlns:a16="http://schemas.microsoft.com/office/drawing/2014/main" id="{8239C39C-39BC-0F60-16AD-0462D4786BC5}"/>
              </a:ext>
            </a:extLst>
          </p:cNvPr>
          <p:cNvSpPr>
            <a:spLocks noGrp="1"/>
          </p:cNvSpPr>
          <p:nvPr>
            <p:ph idx="1"/>
          </p:nvPr>
        </p:nvSpPr>
        <p:spPr>
          <a:xfrm>
            <a:off x="838200" y="1485041"/>
            <a:ext cx="10515600" cy="4691922"/>
          </a:xfrm>
        </p:spPr>
        <p:txBody>
          <a:bodyPr>
            <a:normAutofit/>
          </a:bodyPr>
          <a:lstStyle/>
          <a:p>
            <a:pPr marL="0" indent="0">
              <a:buNone/>
            </a:pPr>
            <a:r>
              <a:rPr lang="en-US" sz="2400" b="0" i="0" u="none" strike="noStrike" baseline="0" dirty="0">
                <a:solidFill>
                  <a:srgbClr val="000000"/>
                </a:solidFill>
                <a:latin typeface="Times New Roman" panose="02020603050405020304" pitchFamily="18" charset="0"/>
              </a:rPr>
              <a:t>Conceptualized as a public good</a:t>
            </a:r>
          </a:p>
          <a:p>
            <a:pPr marL="0" indent="0">
              <a:buNone/>
            </a:pPr>
            <a:r>
              <a:rPr lang="en-US" sz="2400" b="0" i="0" u="none" strike="noStrike" baseline="0" dirty="0">
                <a:solidFill>
                  <a:srgbClr val="000000"/>
                </a:solidFill>
                <a:latin typeface="Times New Roman" panose="02020603050405020304" pitchFamily="18" charset="0"/>
              </a:rPr>
              <a:t>Rapidly expanding sector, consisting of large public universities and several private universities, from the few HEIs (less than 10) until the early 1990s. (cf. the presentations in the next segment) </a:t>
            </a:r>
          </a:p>
          <a:p>
            <a:pPr marL="0" indent="0">
              <a:buNone/>
            </a:pPr>
            <a:r>
              <a:rPr lang="en-US" sz="2400" b="0" i="0" u="none" strike="noStrike" baseline="0" dirty="0">
                <a:solidFill>
                  <a:srgbClr val="000000"/>
                </a:solidFill>
                <a:latin typeface="Times New Roman" panose="02020603050405020304" pitchFamily="18" charset="0"/>
              </a:rPr>
              <a:t>Policy orientations of govts and attitudes towards and relations with the universities  (cf. URC)- </a:t>
            </a:r>
          </a:p>
          <a:p>
            <a:pPr marL="0" indent="0">
              <a:buNone/>
            </a:pPr>
            <a:r>
              <a:rPr lang="en-US" sz="2400" b="0" i="0" u="none" strike="noStrike" baseline="0" dirty="0">
                <a:solidFill>
                  <a:srgbClr val="000000"/>
                </a:solidFill>
                <a:latin typeface="Times New Roman" panose="02020603050405020304" pitchFamily="18" charset="0"/>
              </a:rPr>
              <a:t>Cf. 1992 Constitution- Art. 25 (1) (c) – make education ‘equally accessible to all… and in particular by progressive introduction of HE..’ levels- access and equity</a:t>
            </a:r>
          </a:p>
          <a:p>
            <a:pPr marL="0" indent="0">
              <a:buNone/>
            </a:pPr>
            <a:r>
              <a:rPr lang="en-US" sz="2400" b="0" i="0" u="none" strike="noStrike" baseline="0" dirty="0">
                <a:solidFill>
                  <a:srgbClr val="000000"/>
                </a:solidFill>
                <a:latin typeface="Times New Roman" panose="02020603050405020304" pitchFamily="18" charset="0"/>
              </a:rPr>
              <a:t>Demand pressures and liberalization of the sector- cf. enrolments</a:t>
            </a:r>
          </a:p>
          <a:p>
            <a:pPr marL="0" indent="0">
              <a:buNone/>
            </a:pPr>
            <a:endParaRPr lang="en-US" sz="1800" b="0" i="0" u="none" strike="noStrike" baseline="0" dirty="0">
              <a:solidFill>
                <a:srgbClr val="000000"/>
              </a:solidFill>
              <a:latin typeface="Times New Roman" panose="02020603050405020304" pitchFamily="18" charset="0"/>
            </a:endParaRPr>
          </a:p>
          <a:p>
            <a:pPr marL="0" indent="0">
              <a:buNone/>
            </a:pPr>
            <a:endParaRPr lang="en-US" sz="1800" b="0" i="0" u="none" strike="noStrike" baseline="0" dirty="0">
              <a:solidFill>
                <a:srgbClr val="000000"/>
              </a:solidFill>
              <a:latin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9DA25A8-351B-03CE-FE13-D33656890067}"/>
              </a:ext>
            </a:extLst>
          </p:cNvPr>
          <p:cNvSpPr>
            <a:spLocks noGrp="1"/>
          </p:cNvSpPr>
          <p:nvPr>
            <p:ph type="sldNum" sz="quarter" idx="12"/>
          </p:nvPr>
        </p:nvSpPr>
        <p:spPr/>
        <p:txBody>
          <a:bodyPr/>
          <a:lstStyle/>
          <a:p>
            <a:fld id="{6C3F2E14-89EF-4B02-99A3-504D69D85ACD}" type="slidenum">
              <a:rPr lang="en-US" smtClean="0"/>
              <a:t>4</a:t>
            </a:fld>
            <a:endParaRPr lang="en-US"/>
          </a:p>
        </p:txBody>
      </p:sp>
    </p:spTree>
    <p:extLst>
      <p:ext uri="{BB962C8B-B14F-4D97-AF65-F5344CB8AC3E}">
        <p14:creationId xmlns:p14="http://schemas.microsoft.com/office/powerpoint/2010/main" val="136853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215B0-FD03-06F2-046C-669DCD4AA5DB}"/>
              </a:ext>
            </a:extLst>
          </p:cNvPr>
          <p:cNvSpPr>
            <a:spLocks noGrp="1"/>
          </p:cNvSpPr>
          <p:nvPr>
            <p:ph type="title"/>
          </p:nvPr>
        </p:nvSpPr>
        <p:spPr/>
        <p:txBody>
          <a:bodyPr/>
          <a:lstStyle/>
          <a:p>
            <a:pPr algn="ctr"/>
            <a:r>
              <a:rPr lang="en-US" sz="3200" i="0" u="none" strike="noStrike" baseline="0" dirty="0">
                <a:solidFill>
                  <a:srgbClr val="000000"/>
                </a:solidFill>
                <a:latin typeface="Times New Roman" panose="02020603050405020304" pitchFamily="18" charset="0"/>
              </a:rPr>
              <a:t>HE REFORMS AND POLICY CHANGES</a:t>
            </a:r>
            <a:br>
              <a:rPr lang="en-US" sz="4400" b="1" i="0" u="none" strike="noStrike" baseline="0" dirty="0">
                <a:solidFill>
                  <a:srgbClr val="000000"/>
                </a:solidFill>
                <a:latin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8EACA42A-AD9E-1181-86CE-B34DEA8227E5}"/>
              </a:ext>
            </a:extLst>
          </p:cNvPr>
          <p:cNvSpPr>
            <a:spLocks noGrp="1"/>
          </p:cNvSpPr>
          <p:nvPr>
            <p:ph idx="1"/>
          </p:nvPr>
        </p:nvSpPr>
        <p:spPr>
          <a:xfrm>
            <a:off x="838200" y="1388788"/>
            <a:ext cx="10515600" cy="4788175"/>
          </a:xfrm>
        </p:spPr>
        <p:txBody>
          <a:bodyPr>
            <a:normAutofit fontScale="62500" lnSpcReduction="20000"/>
          </a:bodyPr>
          <a:lstStyle/>
          <a:p>
            <a:pPr marL="0" indent="0">
              <a:buNone/>
            </a:pPr>
            <a:r>
              <a:rPr lang="en-US" sz="4400" b="0" i="0" u="none" strike="noStrike" baseline="0" dirty="0">
                <a:solidFill>
                  <a:srgbClr val="000000"/>
                </a:solidFill>
                <a:latin typeface="Times New Roman" panose="02020603050405020304" pitchFamily="18" charset="0"/>
                <a:cs typeface="Times New Roman" panose="02020603050405020304" pitchFamily="18" charset="0"/>
              </a:rPr>
              <a:t>Policies and reforms by </a:t>
            </a:r>
            <a:r>
              <a:rPr lang="en-US" sz="4400" b="0" i="0" u="none" strike="noStrike" baseline="0" dirty="0" err="1">
                <a:solidFill>
                  <a:srgbClr val="000000"/>
                </a:solidFill>
                <a:latin typeface="Times New Roman" panose="02020603050405020304" pitchFamily="18" charset="0"/>
                <a:cs typeface="Times New Roman" panose="02020603050405020304" pitchFamily="18" charset="0"/>
              </a:rPr>
              <a:t>gvt</a:t>
            </a:r>
            <a:r>
              <a:rPr lang="en-US" sz="4400" b="0" i="0" u="none" strike="noStrike" baseline="0" dirty="0">
                <a:solidFill>
                  <a:srgbClr val="000000"/>
                </a:solidFill>
                <a:latin typeface="Times New Roman" panose="02020603050405020304" pitchFamily="18" charset="0"/>
                <a:cs typeface="Times New Roman" panose="02020603050405020304" pitchFamily="18" charset="0"/>
              </a:rPr>
              <a:t>, and HEIS either in response to demands by stakeholders or own initiative. </a:t>
            </a:r>
            <a:r>
              <a:rPr lang="en-US" sz="4400" dirty="0">
                <a:solidFill>
                  <a:srgbClr val="000000"/>
                </a:solidFill>
                <a:latin typeface="Times New Roman" panose="02020603050405020304" pitchFamily="18" charset="0"/>
                <a:cs typeface="Times New Roman" panose="02020603050405020304" pitchFamily="18" charset="0"/>
              </a:rPr>
              <a:t>Studies also conducted on issues or the reforms</a:t>
            </a:r>
          </a:p>
          <a:p>
            <a:pPr marL="0" indent="0">
              <a:buNone/>
            </a:pPr>
            <a:r>
              <a:rPr lang="en-US" sz="3600" b="1" i="0" u="none" strike="noStrike" baseline="0" dirty="0">
                <a:solidFill>
                  <a:srgbClr val="000000"/>
                </a:solidFill>
                <a:latin typeface="Times New Roman" panose="02020603050405020304" pitchFamily="18" charset="0"/>
              </a:rPr>
              <a:t>Improving accessibility: </a:t>
            </a:r>
          </a:p>
          <a:p>
            <a:pPr marL="0" indent="0">
              <a:buNone/>
            </a:pPr>
            <a:r>
              <a:rPr lang="en-US" sz="2800" b="0" i="0" u="none" strike="noStrike" baseline="0" dirty="0">
                <a:solidFill>
                  <a:srgbClr val="000000"/>
                </a:solidFill>
                <a:latin typeface="Times New Roman" panose="02020603050405020304" pitchFamily="18" charset="0"/>
              </a:rPr>
              <a:t>Accreditation of private univs; </a:t>
            </a:r>
          </a:p>
          <a:p>
            <a:pPr marL="0" indent="0">
              <a:buNone/>
            </a:pPr>
            <a:r>
              <a:rPr lang="en-US" sz="2800" b="0" i="0" u="none" strike="noStrike" baseline="0" dirty="0">
                <a:solidFill>
                  <a:srgbClr val="000000"/>
                </a:solidFill>
                <a:latin typeface="Times New Roman" panose="02020603050405020304" pitchFamily="18" charset="0"/>
              </a:rPr>
              <a:t>Conversion of polytechnics to technical univs</a:t>
            </a:r>
          </a:p>
          <a:p>
            <a:pPr marL="0" indent="0">
              <a:buNone/>
            </a:pPr>
            <a:r>
              <a:rPr lang="en-US" sz="2800" dirty="0">
                <a:solidFill>
                  <a:srgbClr val="000000"/>
                </a:solidFill>
                <a:latin typeface="Times New Roman" panose="02020603050405020304" pitchFamily="18" charset="0"/>
              </a:rPr>
              <a:t>Expansion of public universities- (over?)</a:t>
            </a:r>
          </a:p>
          <a:p>
            <a:pPr marL="0" indent="0">
              <a:buNone/>
            </a:pPr>
            <a:r>
              <a:rPr lang="en-US" sz="3600" b="1" i="0" u="none" strike="noStrike" baseline="0" dirty="0">
                <a:solidFill>
                  <a:srgbClr val="000000"/>
                </a:solidFill>
                <a:latin typeface="Times New Roman" panose="02020603050405020304" pitchFamily="18" charset="0"/>
              </a:rPr>
              <a:t>Diversification of revenue sources</a:t>
            </a:r>
            <a:r>
              <a:rPr lang="en-US" sz="3600" b="0" i="0" u="none" strike="noStrike" baseline="0" dirty="0">
                <a:solidFill>
                  <a:srgbClr val="000000"/>
                </a:solidFill>
                <a:latin typeface="Times New Roman" panose="02020603050405020304" pitchFamily="18" charset="0"/>
              </a:rPr>
              <a:t>:</a:t>
            </a:r>
          </a:p>
          <a:p>
            <a:pPr marL="0" indent="0">
              <a:buNone/>
            </a:pPr>
            <a:r>
              <a:rPr lang="en-US" sz="2800" b="0" i="0" u="none" strike="noStrike" baseline="0" dirty="0">
                <a:solidFill>
                  <a:srgbClr val="000000"/>
                </a:solidFill>
                <a:latin typeface="Times New Roman" panose="02020603050405020304" pitchFamily="18" charset="0"/>
              </a:rPr>
              <a:t>HE expenditure and pressures- </a:t>
            </a:r>
            <a:r>
              <a:rPr lang="en-US" sz="2800" dirty="0">
                <a:solidFill>
                  <a:srgbClr val="000000"/>
                </a:solidFill>
                <a:latin typeface="Times New Roman" panose="02020603050405020304" pitchFamily="18" charset="0"/>
              </a:rPr>
              <a:t>1997 Stakeholder Forum on Funding of HE- cf. The Akosombo Accord- cost-sharing- AFUF, RFUF; declining subventions</a:t>
            </a:r>
          </a:p>
          <a:p>
            <a:pPr marL="0" indent="0">
              <a:buNone/>
            </a:pPr>
            <a:r>
              <a:rPr lang="en-US" sz="2800" dirty="0">
                <a:solidFill>
                  <a:srgbClr val="000000"/>
                </a:solidFill>
                <a:latin typeface="Times New Roman" panose="02020603050405020304" pitchFamily="18" charset="0"/>
              </a:rPr>
              <a:t>Establishment of the GETFUND- 2000; IGF</a:t>
            </a:r>
          </a:p>
          <a:p>
            <a:pPr marL="0" indent="0">
              <a:buNone/>
            </a:pPr>
            <a:r>
              <a:rPr lang="en-US" sz="3600" b="1" dirty="0">
                <a:solidFill>
                  <a:srgbClr val="000000"/>
                </a:solidFill>
                <a:latin typeface="Times New Roman" panose="02020603050405020304" pitchFamily="18" charset="0"/>
              </a:rPr>
              <a:t>Improvements in governance and management</a:t>
            </a:r>
          </a:p>
          <a:p>
            <a:pPr marL="0" indent="0">
              <a:buNone/>
            </a:pPr>
            <a:r>
              <a:rPr lang="en-US" sz="2800" dirty="0">
                <a:solidFill>
                  <a:srgbClr val="000000"/>
                </a:solidFill>
                <a:latin typeface="Times New Roman" panose="02020603050405020304" pitchFamily="18" charset="0"/>
              </a:rPr>
              <a:t>Regulatory landscape-</a:t>
            </a:r>
            <a:r>
              <a:rPr lang="en-US" sz="2800" dirty="0" err="1">
                <a:solidFill>
                  <a:srgbClr val="000000"/>
                </a:solidFill>
                <a:latin typeface="Times New Roman" panose="02020603050405020304" pitchFamily="18" charset="0"/>
              </a:rPr>
              <a:t>Gvt</a:t>
            </a:r>
            <a:r>
              <a:rPr lang="en-US" sz="2800" dirty="0">
                <a:solidFill>
                  <a:srgbClr val="000000"/>
                </a:solidFill>
                <a:latin typeface="Times New Roman" panose="02020603050405020304" pitchFamily="18" charset="0"/>
              </a:rPr>
              <a:t>:  NCHE, NCTE, NAB, to GTEC; failed PUB</a:t>
            </a:r>
          </a:p>
          <a:p>
            <a:pPr marL="0" indent="0">
              <a:buNone/>
            </a:pPr>
            <a:r>
              <a:rPr lang="en-US" sz="2800" b="0" i="0" u="none" strike="noStrike" baseline="0" dirty="0">
                <a:solidFill>
                  <a:srgbClr val="000000"/>
                </a:solidFill>
                <a:latin typeface="Times New Roman" panose="02020603050405020304" pitchFamily="18" charset="0"/>
              </a:rPr>
              <a:t>Institutional initiatives- cf. UG 2007 International Visitation Panel following a crisis at the univ, leading to major changes in virtually every aspect of the university’s functioning; aspects adopted by other HEIs</a:t>
            </a:r>
          </a:p>
          <a:p>
            <a:endParaRPr lang="en-US" dirty="0"/>
          </a:p>
        </p:txBody>
      </p:sp>
      <p:sp>
        <p:nvSpPr>
          <p:cNvPr id="4" name="Slide Number Placeholder 3">
            <a:extLst>
              <a:ext uri="{FF2B5EF4-FFF2-40B4-BE49-F238E27FC236}">
                <a16:creationId xmlns:a16="http://schemas.microsoft.com/office/drawing/2014/main" id="{FA4E8A7B-2825-CD09-4850-CAFAE1A9870A}"/>
              </a:ext>
            </a:extLst>
          </p:cNvPr>
          <p:cNvSpPr>
            <a:spLocks noGrp="1"/>
          </p:cNvSpPr>
          <p:nvPr>
            <p:ph type="sldNum" sz="quarter" idx="12"/>
          </p:nvPr>
        </p:nvSpPr>
        <p:spPr/>
        <p:txBody>
          <a:bodyPr/>
          <a:lstStyle/>
          <a:p>
            <a:fld id="{6C3F2E14-89EF-4B02-99A3-504D69D85ACD}" type="slidenum">
              <a:rPr lang="en-US" smtClean="0"/>
              <a:t>5</a:t>
            </a:fld>
            <a:endParaRPr lang="en-US"/>
          </a:p>
        </p:txBody>
      </p:sp>
    </p:spTree>
    <p:extLst>
      <p:ext uri="{BB962C8B-B14F-4D97-AF65-F5344CB8AC3E}">
        <p14:creationId xmlns:p14="http://schemas.microsoft.com/office/powerpoint/2010/main" val="194882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10FF6-3CC7-1926-4289-B9911525565B}"/>
              </a:ext>
            </a:extLst>
          </p:cNvPr>
          <p:cNvSpPr>
            <a:spLocks noGrp="1"/>
          </p:cNvSpPr>
          <p:nvPr>
            <p:ph type="title"/>
          </p:nvPr>
        </p:nvSpPr>
        <p:spPr>
          <a:xfrm>
            <a:off x="838200" y="365125"/>
            <a:ext cx="10515600" cy="1009913"/>
          </a:xfrm>
        </p:spPr>
        <p:txBody>
          <a:bodyPr/>
          <a:lstStyle/>
          <a:p>
            <a:pPr algn="ctr"/>
            <a:r>
              <a:rPr lang="en-US" dirty="0"/>
              <a:t>The HE Sector- Key Issues and Challenges</a:t>
            </a:r>
          </a:p>
        </p:txBody>
      </p:sp>
      <p:sp>
        <p:nvSpPr>
          <p:cNvPr id="3" name="Content Placeholder 2">
            <a:extLst>
              <a:ext uri="{FF2B5EF4-FFF2-40B4-BE49-F238E27FC236}">
                <a16:creationId xmlns:a16="http://schemas.microsoft.com/office/drawing/2014/main" id="{1B5D309A-EBA0-26BE-E9AC-FD0D6A9762F8}"/>
              </a:ext>
            </a:extLst>
          </p:cNvPr>
          <p:cNvSpPr>
            <a:spLocks noGrp="1"/>
          </p:cNvSpPr>
          <p:nvPr>
            <p:ph idx="1"/>
          </p:nvPr>
        </p:nvSpPr>
        <p:spPr>
          <a:xfrm>
            <a:off x="1037581" y="1278786"/>
            <a:ext cx="10515600" cy="4726298"/>
          </a:xfrm>
        </p:spPr>
        <p:txBody>
          <a:bodyPr>
            <a:normAutofit/>
          </a:bodyPr>
          <a:lstStyle/>
          <a:p>
            <a:pPr marL="0" indent="0">
              <a:buNone/>
            </a:pPr>
            <a:r>
              <a:rPr lang="en-US" sz="2800" b="0" i="0" u="none" strike="noStrike" baseline="0" dirty="0">
                <a:solidFill>
                  <a:srgbClr val="000000"/>
                </a:solidFill>
                <a:latin typeface="Calibri" panose="020F0502020204030204" pitchFamily="34" charset="0"/>
              </a:rPr>
              <a:t>● </a:t>
            </a:r>
            <a:r>
              <a:rPr lang="en-US" sz="2800" b="0" i="0" u="none" strike="noStrike" baseline="0" dirty="0">
                <a:solidFill>
                  <a:srgbClr val="000000"/>
                </a:solidFill>
                <a:latin typeface="Times New Roman" panose="02020603050405020304" pitchFamily="18" charset="0"/>
              </a:rPr>
              <a:t>Rapid expansion of universities and growth in intake in the last two decades without requisite expansion or growth in infrastructure, leading to significant overcrowding in teaching and learning facilities; </a:t>
            </a:r>
          </a:p>
          <a:p>
            <a:pPr marL="0" indent="0">
              <a:buNone/>
            </a:pPr>
            <a:r>
              <a:rPr lang="en-US" sz="2800" b="0" i="0" u="none" strike="noStrike" baseline="0" dirty="0">
                <a:solidFill>
                  <a:srgbClr val="000000"/>
                </a:solidFill>
                <a:latin typeface="Calibri" panose="020F0502020204030204" pitchFamily="34" charset="0"/>
              </a:rPr>
              <a:t>● </a:t>
            </a:r>
            <a:r>
              <a:rPr lang="en-US" sz="2800" b="0" i="0" u="none" strike="noStrike" baseline="0" dirty="0">
                <a:solidFill>
                  <a:srgbClr val="000000"/>
                </a:solidFill>
                <a:latin typeface="Times New Roman" panose="02020603050405020304" pitchFamily="18" charset="0"/>
              </a:rPr>
              <a:t>Unplanned and inadequate investment in infrastructure development; </a:t>
            </a:r>
          </a:p>
          <a:p>
            <a:pPr marL="0" indent="0">
              <a:buNone/>
            </a:pPr>
            <a:r>
              <a:rPr lang="en-US" sz="2800" b="0" i="0" u="none" strike="noStrike" baseline="0" dirty="0">
                <a:solidFill>
                  <a:srgbClr val="000000"/>
                </a:solidFill>
                <a:latin typeface="Calibri" panose="020F0502020204030204" pitchFamily="34" charset="0"/>
              </a:rPr>
              <a:t>● </a:t>
            </a:r>
            <a:r>
              <a:rPr lang="en-US" sz="2800" b="0" i="0" u="none" strike="noStrike" baseline="0" dirty="0">
                <a:solidFill>
                  <a:srgbClr val="000000"/>
                </a:solidFill>
                <a:latin typeface="Times New Roman" panose="02020603050405020304" pitchFamily="18" charset="0"/>
              </a:rPr>
              <a:t>Ageing faculty and inadequate staff development; </a:t>
            </a:r>
          </a:p>
          <a:p>
            <a:pPr marL="0" indent="0">
              <a:buNone/>
            </a:pPr>
            <a:r>
              <a:rPr lang="en-US" sz="2800" b="0" i="0" u="none" strike="noStrike" baseline="0" dirty="0">
                <a:solidFill>
                  <a:srgbClr val="000000"/>
                </a:solidFill>
                <a:latin typeface="Calibri" panose="020F0502020204030204" pitchFamily="34" charset="0"/>
              </a:rPr>
              <a:t>● </a:t>
            </a:r>
            <a:r>
              <a:rPr lang="en-US" sz="2800" b="0" i="0" u="none" strike="noStrike" baseline="0" dirty="0">
                <a:solidFill>
                  <a:srgbClr val="000000"/>
                </a:solidFill>
                <a:latin typeface="Times New Roman" panose="02020603050405020304" pitchFamily="18" charset="0"/>
              </a:rPr>
              <a:t>Poor learning outcomes because of the above, and leading to challenges with the employability of students; </a:t>
            </a:r>
          </a:p>
          <a:p>
            <a:pPr marL="0" indent="0">
              <a:buNone/>
            </a:pPr>
            <a:r>
              <a:rPr lang="en-US" sz="2800" b="0" i="0" u="none" strike="noStrike" baseline="0" dirty="0">
                <a:solidFill>
                  <a:srgbClr val="000000"/>
                </a:solidFill>
                <a:latin typeface="Calibri" panose="020F0502020204030204" pitchFamily="34" charset="0"/>
              </a:rPr>
              <a:t>● </a:t>
            </a:r>
            <a:r>
              <a:rPr lang="en-US" sz="2800" b="0" i="0" u="none" strike="noStrike" baseline="0" dirty="0">
                <a:solidFill>
                  <a:srgbClr val="000000"/>
                </a:solidFill>
                <a:latin typeface="Times New Roman" panose="02020603050405020304" pitchFamily="18" charset="0"/>
              </a:rPr>
              <a:t>Poor research culture and the absence of research funding and infrastructure; and </a:t>
            </a:r>
          </a:p>
          <a:p>
            <a:pPr marL="0" indent="0">
              <a:buNone/>
            </a:pPr>
            <a:r>
              <a:rPr lang="en-US" sz="2800" b="0" i="0" u="none" strike="noStrike" baseline="0" dirty="0">
                <a:solidFill>
                  <a:srgbClr val="000000"/>
                </a:solidFill>
                <a:latin typeface="Calibri" panose="020F0502020204030204" pitchFamily="34" charset="0"/>
              </a:rPr>
              <a:t>● Increasingly weak governance at many public universities</a:t>
            </a:r>
          </a:p>
          <a:p>
            <a:endParaRPr lang="en-US" dirty="0"/>
          </a:p>
        </p:txBody>
      </p:sp>
      <p:sp>
        <p:nvSpPr>
          <p:cNvPr id="4" name="Slide Number Placeholder 3">
            <a:extLst>
              <a:ext uri="{FF2B5EF4-FFF2-40B4-BE49-F238E27FC236}">
                <a16:creationId xmlns:a16="http://schemas.microsoft.com/office/drawing/2014/main" id="{C6CF0655-4AF9-C5AB-9F73-65F08EC568FD}"/>
              </a:ext>
            </a:extLst>
          </p:cNvPr>
          <p:cNvSpPr>
            <a:spLocks noGrp="1"/>
          </p:cNvSpPr>
          <p:nvPr>
            <p:ph type="sldNum" sz="quarter" idx="12"/>
          </p:nvPr>
        </p:nvSpPr>
        <p:spPr/>
        <p:txBody>
          <a:bodyPr/>
          <a:lstStyle/>
          <a:p>
            <a:fld id="{6C3F2E14-89EF-4B02-99A3-504D69D85ACD}" type="slidenum">
              <a:rPr lang="en-US" smtClean="0"/>
              <a:t>6</a:t>
            </a:fld>
            <a:endParaRPr lang="en-US"/>
          </a:p>
        </p:txBody>
      </p:sp>
    </p:spTree>
    <p:extLst>
      <p:ext uri="{BB962C8B-B14F-4D97-AF65-F5344CB8AC3E}">
        <p14:creationId xmlns:p14="http://schemas.microsoft.com/office/powerpoint/2010/main" val="3015390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CF691-4A0A-CDF3-FFDD-45DD21A279CC}"/>
              </a:ext>
            </a:extLst>
          </p:cNvPr>
          <p:cNvSpPr>
            <a:spLocks noGrp="1"/>
          </p:cNvSpPr>
          <p:nvPr>
            <p:ph type="title"/>
          </p:nvPr>
        </p:nvSpPr>
        <p:spPr>
          <a:xfrm>
            <a:off x="838200" y="365125"/>
            <a:ext cx="10515600" cy="906785"/>
          </a:xfrm>
        </p:spPr>
        <p:txBody>
          <a:bodyPr>
            <a:normAutofit fontScale="90000"/>
          </a:bodyPr>
          <a:lstStyle/>
          <a:p>
            <a:pPr algn="ctr"/>
            <a:r>
              <a:rPr lang="en-US" b="1" i="0" u="none" strike="noStrike" baseline="0" dirty="0">
                <a:solidFill>
                  <a:srgbClr val="000000"/>
                </a:solidFill>
                <a:latin typeface="Calibri" panose="020F0502020204030204" pitchFamily="34" charset="0"/>
              </a:rPr>
              <a:t>KEY GAPS IDENTIFIED</a:t>
            </a:r>
            <a:br>
              <a:rPr lang="en-US" sz="2800" b="0" i="0" u="none" strike="noStrike" baseline="0" dirty="0">
                <a:solidFill>
                  <a:srgbClr val="000000"/>
                </a:solidFill>
                <a:latin typeface="Calibri" panose="020F0502020204030204" pitchFamily="34" charset="0"/>
              </a:rPr>
            </a:br>
            <a:endParaRPr lang="en-US" sz="2800" dirty="0"/>
          </a:p>
        </p:txBody>
      </p:sp>
      <p:sp>
        <p:nvSpPr>
          <p:cNvPr id="3" name="Content Placeholder 2">
            <a:extLst>
              <a:ext uri="{FF2B5EF4-FFF2-40B4-BE49-F238E27FC236}">
                <a16:creationId xmlns:a16="http://schemas.microsoft.com/office/drawing/2014/main" id="{1103DE6A-A360-809E-D6A3-656499D2D11D}"/>
              </a:ext>
            </a:extLst>
          </p:cNvPr>
          <p:cNvSpPr>
            <a:spLocks noGrp="1"/>
          </p:cNvSpPr>
          <p:nvPr>
            <p:ph idx="1"/>
          </p:nvPr>
        </p:nvSpPr>
        <p:spPr/>
        <p:txBody>
          <a:bodyPr>
            <a:normAutofit lnSpcReduction="10000"/>
          </a:bodyPr>
          <a:lstStyle/>
          <a:p>
            <a:r>
              <a:rPr lang="en-US" sz="2800" b="0" i="0" u="none" strike="noStrike" baseline="0" dirty="0">
                <a:solidFill>
                  <a:srgbClr val="000000"/>
                </a:solidFill>
                <a:latin typeface="Calibri" panose="020F0502020204030204" pitchFamily="34" charset="0"/>
              </a:rPr>
              <a:t>Absence of platform for independent persons and groups to reflect on the challenges of the HE sector on a regular and sustained basis</a:t>
            </a:r>
          </a:p>
          <a:p>
            <a:r>
              <a:rPr lang="en-US" dirty="0">
                <a:solidFill>
                  <a:srgbClr val="000000"/>
                </a:solidFill>
                <a:latin typeface="Calibri" panose="020F0502020204030204" pitchFamily="34" charset="0"/>
              </a:rPr>
              <a:t>No arrangement in place for providing a sounding board for the different stakeholders</a:t>
            </a:r>
          </a:p>
          <a:p>
            <a:r>
              <a:rPr lang="en-US" dirty="0">
                <a:solidFill>
                  <a:srgbClr val="000000"/>
                </a:solidFill>
                <a:latin typeface="Calibri" panose="020F0502020204030204" pitchFamily="34" charset="0"/>
              </a:rPr>
              <a:t>No regular reviews of current policies</a:t>
            </a:r>
          </a:p>
          <a:p>
            <a:r>
              <a:rPr lang="en-US" dirty="0">
                <a:solidFill>
                  <a:srgbClr val="000000"/>
                </a:solidFill>
                <a:latin typeface="Calibri" panose="020F0502020204030204" pitchFamily="34" charset="0"/>
              </a:rPr>
              <a:t>No or little effort to rely on independent research evidence to inform new policy considerations</a:t>
            </a:r>
          </a:p>
          <a:p>
            <a:r>
              <a:rPr lang="en-US" dirty="0">
                <a:solidFill>
                  <a:srgbClr val="000000"/>
                </a:solidFill>
                <a:latin typeface="Calibri" panose="020F0502020204030204" pitchFamily="34" charset="0"/>
              </a:rPr>
              <a:t>Cf. forums arranged/convened by government to consider a proposed reform- how independent is it, and what is the likelihood that dissenting opinions would be factored into the decision-making?</a:t>
            </a:r>
            <a:endParaRPr lang="en-US" dirty="0"/>
          </a:p>
        </p:txBody>
      </p:sp>
      <p:sp>
        <p:nvSpPr>
          <p:cNvPr id="4" name="Slide Number Placeholder 3">
            <a:extLst>
              <a:ext uri="{FF2B5EF4-FFF2-40B4-BE49-F238E27FC236}">
                <a16:creationId xmlns:a16="http://schemas.microsoft.com/office/drawing/2014/main" id="{024F5347-47D3-037A-5081-D4CF2D98A3AA}"/>
              </a:ext>
            </a:extLst>
          </p:cNvPr>
          <p:cNvSpPr>
            <a:spLocks noGrp="1"/>
          </p:cNvSpPr>
          <p:nvPr>
            <p:ph type="sldNum" sz="quarter" idx="12"/>
          </p:nvPr>
        </p:nvSpPr>
        <p:spPr/>
        <p:txBody>
          <a:bodyPr/>
          <a:lstStyle/>
          <a:p>
            <a:fld id="{6C3F2E14-89EF-4B02-99A3-504D69D85ACD}" type="slidenum">
              <a:rPr lang="en-US" smtClean="0"/>
              <a:t>7</a:t>
            </a:fld>
            <a:endParaRPr lang="en-US"/>
          </a:p>
        </p:txBody>
      </p:sp>
    </p:spTree>
    <p:extLst>
      <p:ext uri="{BB962C8B-B14F-4D97-AF65-F5344CB8AC3E}">
        <p14:creationId xmlns:p14="http://schemas.microsoft.com/office/powerpoint/2010/main" val="1693711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276EF-3F43-70FA-5357-7E16A255B758}"/>
              </a:ext>
            </a:extLst>
          </p:cNvPr>
          <p:cNvSpPr>
            <a:spLocks noGrp="1"/>
          </p:cNvSpPr>
          <p:nvPr>
            <p:ph type="title"/>
          </p:nvPr>
        </p:nvSpPr>
        <p:spPr/>
        <p:txBody>
          <a:bodyPr/>
          <a:lstStyle/>
          <a:p>
            <a:pPr algn="ctr"/>
            <a:r>
              <a:rPr lang="en-US" dirty="0"/>
              <a:t> APPROACH</a:t>
            </a:r>
          </a:p>
        </p:txBody>
      </p:sp>
      <p:sp>
        <p:nvSpPr>
          <p:cNvPr id="3" name="Content Placeholder 2">
            <a:extLst>
              <a:ext uri="{FF2B5EF4-FFF2-40B4-BE49-F238E27FC236}">
                <a16:creationId xmlns:a16="http://schemas.microsoft.com/office/drawing/2014/main" id="{2C23F06A-B561-FB41-C657-E7606C099E0C}"/>
              </a:ext>
            </a:extLst>
          </p:cNvPr>
          <p:cNvSpPr>
            <a:spLocks noGrp="1"/>
          </p:cNvSpPr>
          <p:nvPr>
            <p:ph idx="1"/>
          </p:nvPr>
        </p:nvSpPr>
        <p:spPr/>
        <p:txBody>
          <a:bodyPr>
            <a:normAutofit fontScale="77500" lnSpcReduction="20000"/>
          </a:bodyPr>
          <a:lstStyle/>
          <a:p>
            <a:pPr marL="0" indent="0">
              <a:buNone/>
            </a:pPr>
            <a:r>
              <a:rPr lang="en-US" dirty="0"/>
              <a:t>Based on the above, GAAS recognized an </a:t>
            </a:r>
            <a:r>
              <a:rPr lang="en-US" b="1" dirty="0"/>
              <a:t>opportunity</a:t>
            </a:r>
            <a:r>
              <a:rPr lang="en-US" dirty="0"/>
              <a:t> to use its established convening power to develop a platform for</a:t>
            </a:r>
            <a:r>
              <a:rPr lang="en-US" b="1" dirty="0"/>
              <a:t> evidence-gathering</a:t>
            </a:r>
            <a:r>
              <a:rPr lang="en-US" dirty="0"/>
              <a:t>, </a:t>
            </a:r>
            <a:r>
              <a:rPr lang="en-US" b="1" dirty="0"/>
              <a:t>information-sharing</a:t>
            </a:r>
            <a:r>
              <a:rPr lang="en-US" dirty="0"/>
              <a:t> and </a:t>
            </a:r>
            <a:r>
              <a:rPr lang="en-US" b="1" dirty="0"/>
              <a:t>consensus-building </a:t>
            </a:r>
            <a:r>
              <a:rPr lang="en-US" dirty="0"/>
              <a:t>for HE policy reforms in Ghana.</a:t>
            </a:r>
          </a:p>
          <a:p>
            <a:pPr marL="0" indent="0">
              <a:buNone/>
            </a:pPr>
            <a:r>
              <a:rPr lang="en-US" dirty="0"/>
              <a:t>Evidence-gathering through:  </a:t>
            </a:r>
          </a:p>
          <a:p>
            <a:pPr marL="0" indent="0">
              <a:buNone/>
            </a:pPr>
            <a:r>
              <a:rPr lang="en-US" dirty="0"/>
              <a:t>-mapping exercises and reviews that will then form the basis of various convenings, to lead to information sharing with government and other stakeholders</a:t>
            </a:r>
          </a:p>
          <a:p>
            <a:pPr marL="0" indent="0">
              <a:buNone/>
            </a:pPr>
            <a:r>
              <a:rPr lang="en-US" dirty="0"/>
              <a:t>-reviews of various initiatives under consideration by diff stakeholders</a:t>
            </a:r>
          </a:p>
          <a:p>
            <a:pPr marL="0" indent="0">
              <a:buNone/>
            </a:pPr>
            <a:r>
              <a:rPr lang="en-US" dirty="0"/>
              <a:t>-development of well-researched think-pieces for consideration by diff stakeholders</a:t>
            </a:r>
          </a:p>
          <a:p>
            <a:pPr marL="0" indent="0">
              <a:buNone/>
            </a:pPr>
            <a:r>
              <a:rPr lang="en-US" dirty="0"/>
              <a:t>Regular convenings with regular stakeholder to consider findings from analytical reviews and surveys on diff themes of interest to policy-makers and the general public </a:t>
            </a:r>
          </a:p>
          <a:p>
            <a:pPr marL="0" indent="0">
              <a:buNone/>
            </a:pPr>
            <a:r>
              <a:rPr lang="en-US" dirty="0"/>
              <a:t>Ultimately GAAS seeks to offer recommendations for coherent and well-thought out policy processes that promote equity and sustainability in the HE sector</a:t>
            </a:r>
          </a:p>
        </p:txBody>
      </p:sp>
      <p:sp>
        <p:nvSpPr>
          <p:cNvPr id="4" name="Slide Number Placeholder 3">
            <a:extLst>
              <a:ext uri="{FF2B5EF4-FFF2-40B4-BE49-F238E27FC236}">
                <a16:creationId xmlns:a16="http://schemas.microsoft.com/office/drawing/2014/main" id="{438910AC-E900-BCDD-81B1-B8B3E528453D}"/>
              </a:ext>
            </a:extLst>
          </p:cNvPr>
          <p:cNvSpPr>
            <a:spLocks noGrp="1"/>
          </p:cNvSpPr>
          <p:nvPr>
            <p:ph type="sldNum" sz="quarter" idx="12"/>
          </p:nvPr>
        </p:nvSpPr>
        <p:spPr/>
        <p:txBody>
          <a:bodyPr/>
          <a:lstStyle/>
          <a:p>
            <a:fld id="{6C3F2E14-89EF-4B02-99A3-504D69D85ACD}" type="slidenum">
              <a:rPr lang="en-US" smtClean="0"/>
              <a:t>8</a:t>
            </a:fld>
            <a:endParaRPr lang="en-US"/>
          </a:p>
        </p:txBody>
      </p:sp>
    </p:spTree>
    <p:extLst>
      <p:ext uri="{BB962C8B-B14F-4D97-AF65-F5344CB8AC3E}">
        <p14:creationId xmlns:p14="http://schemas.microsoft.com/office/powerpoint/2010/main" val="1171308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A64A4-3BEF-7BC5-8872-AC72C98A48D1}"/>
              </a:ext>
            </a:extLst>
          </p:cNvPr>
          <p:cNvSpPr>
            <a:spLocks noGrp="1"/>
          </p:cNvSpPr>
          <p:nvPr>
            <p:ph type="title"/>
          </p:nvPr>
        </p:nvSpPr>
        <p:spPr/>
        <p:txBody>
          <a:bodyPr/>
          <a:lstStyle/>
          <a:p>
            <a:pPr algn="ctr"/>
            <a:r>
              <a:rPr lang="en-US" dirty="0"/>
              <a:t>EXPECTED OUTCOMES</a:t>
            </a:r>
          </a:p>
        </p:txBody>
      </p:sp>
      <p:sp>
        <p:nvSpPr>
          <p:cNvPr id="3" name="Content Placeholder 2">
            <a:extLst>
              <a:ext uri="{FF2B5EF4-FFF2-40B4-BE49-F238E27FC236}">
                <a16:creationId xmlns:a16="http://schemas.microsoft.com/office/drawing/2014/main" id="{849A7F34-293C-B175-D94C-D0153B11E1A7}"/>
              </a:ext>
            </a:extLst>
          </p:cNvPr>
          <p:cNvSpPr>
            <a:spLocks noGrp="1"/>
          </p:cNvSpPr>
          <p:nvPr>
            <p:ph idx="1"/>
          </p:nvPr>
        </p:nvSpPr>
        <p:spPr/>
        <p:txBody>
          <a:bodyPr>
            <a:normAutofit lnSpcReduction="10000"/>
          </a:bodyPr>
          <a:lstStyle/>
          <a:p>
            <a:r>
              <a:rPr lang="en-US" dirty="0"/>
              <a:t>S-T- diversity of voices in the HE space, channeled through GAAS initially  </a:t>
            </a:r>
          </a:p>
          <a:p>
            <a:r>
              <a:rPr lang="en-US" dirty="0"/>
              <a:t>Platform for researchers and other stakeholders to engage on a regular basis</a:t>
            </a:r>
          </a:p>
          <a:p>
            <a:r>
              <a:rPr lang="en-US" dirty="0"/>
              <a:t>Provide an opportunity for sharing relevant research outputs with a wider audience in a form that is comprehensible; in turn this should empower stakeholders in their engagements with policy and other institutional interventions</a:t>
            </a:r>
          </a:p>
          <a:p>
            <a:r>
              <a:rPr lang="en-US" dirty="0"/>
              <a:t>L-T- emergence of a new culture of policy-making, where policy-makers rely on evidence from good research from GAAS and other stakeholders</a:t>
            </a:r>
          </a:p>
          <a:p>
            <a:endParaRPr lang="en-US" dirty="0"/>
          </a:p>
        </p:txBody>
      </p:sp>
      <p:sp>
        <p:nvSpPr>
          <p:cNvPr id="4" name="Slide Number Placeholder 3">
            <a:extLst>
              <a:ext uri="{FF2B5EF4-FFF2-40B4-BE49-F238E27FC236}">
                <a16:creationId xmlns:a16="http://schemas.microsoft.com/office/drawing/2014/main" id="{75E5E619-F8CC-B4FD-28E1-90BE7D18C33F}"/>
              </a:ext>
            </a:extLst>
          </p:cNvPr>
          <p:cNvSpPr>
            <a:spLocks noGrp="1"/>
          </p:cNvSpPr>
          <p:nvPr>
            <p:ph type="sldNum" sz="quarter" idx="12"/>
          </p:nvPr>
        </p:nvSpPr>
        <p:spPr/>
        <p:txBody>
          <a:bodyPr/>
          <a:lstStyle/>
          <a:p>
            <a:fld id="{6C3F2E14-89EF-4B02-99A3-504D69D85ACD}" type="slidenum">
              <a:rPr lang="en-US" smtClean="0"/>
              <a:t>9</a:t>
            </a:fld>
            <a:endParaRPr lang="en-US"/>
          </a:p>
        </p:txBody>
      </p:sp>
    </p:spTree>
    <p:extLst>
      <p:ext uri="{BB962C8B-B14F-4D97-AF65-F5344CB8AC3E}">
        <p14:creationId xmlns:p14="http://schemas.microsoft.com/office/powerpoint/2010/main" val="1765187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508</TotalTime>
  <Words>1599</Words>
  <Application>Microsoft Office PowerPoint</Application>
  <PresentationFormat>Widescreen</PresentationFormat>
  <Paragraphs>129</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Aptos</vt:lpstr>
      <vt:lpstr>Aptos Display</vt:lpstr>
      <vt:lpstr>Arial</vt:lpstr>
      <vt:lpstr>Calibri</vt:lpstr>
      <vt:lpstr>Times New Roman</vt:lpstr>
      <vt:lpstr>Office Theme</vt:lpstr>
      <vt:lpstr>PowerPoint Presentation</vt:lpstr>
      <vt:lpstr>OUTLINE</vt:lpstr>
      <vt:lpstr>INTRO AND BACKGROUND</vt:lpstr>
      <vt:lpstr>HE in Ghana </vt:lpstr>
      <vt:lpstr>HE REFORMS AND POLICY CHANGES </vt:lpstr>
      <vt:lpstr>The HE Sector- Key Issues and Challenges</vt:lpstr>
      <vt:lpstr>KEY GAPS IDENTIFIED </vt:lpstr>
      <vt:lpstr> APPROACH</vt:lpstr>
      <vt:lpstr>EXPECTED OUTCOMES</vt:lpstr>
      <vt:lpstr>How will know we have been successful?</vt:lpstr>
      <vt:lpstr>ACTIVITIES</vt:lpstr>
      <vt:lpstr>Activities Cont’d</vt:lpstr>
      <vt:lpstr>Lessons Learnt and Challenges-I</vt:lpstr>
      <vt:lpstr>Lessons Learnt and Challenges- II</vt:lpstr>
      <vt:lpstr>Lessons Learnt and Challenges- III</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Takyiwaa Manuh</dc:creator>
  <cp:lastModifiedBy>Takyiwaa Manuh</cp:lastModifiedBy>
  <cp:revision>2</cp:revision>
  <cp:lastPrinted>2024-11-27T20:03:21Z</cp:lastPrinted>
  <dcterms:created xsi:type="dcterms:W3CDTF">2024-11-27T11:35:56Z</dcterms:created>
  <dcterms:modified xsi:type="dcterms:W3CDTF">2024-11-27T20:04:18Z</dcterms:modified>
</cp:coreProperties>
</file>